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59" r:id="rId9"/>
    <p:sldId id="268" r:id="rId10"/>
    <p:sldId id="269" r:id="rId11"/>
    <p:sldId id="270" r:id="rId12"/>
    <p:sldId id="265" r:id="rId13"/>
    <p:sldId id="266" r:id="rId14"/>
    <p:sldId id="264"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7FA2CFD-D614-4CA4-B442-615123854190}" type="datetimeFigureOut">
              <a:rPr lang="en-US" smtClean="0"/>
              <a:t>9/6/2015</a:t>
            </a:fld>
            <a:endParaRPr lang="en-US"/>
          </a:p>
        </p:txBody>
      </p:sp>
      <p:sp>
        <p:nvSpPr>
          <p:cNvPr id="16" name="Slide Number Placeholder 15"/>
          <p:cNvSpPr>
            <a:spLocks noGrp="1"/>
          </p:cNvSpPr>
          <p:nvPr>
            <p:ph type="sldNum" sz="quarter" idx="11"/>
          </p:nvPr>
        </p:nvSpPr>
        <p:spPr/>
        <p:txBody>
          <a:bodyPr/>
          <a:lstStyle/>
          <a:p>
            <a:fld id="{E4DFEA3F-1FBB-4F4C-92B4-B94D8C293CF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FA2CFD-D614-4CA4-B442-615123854190}"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FEA3F-1FBB-4F4C-92B4-B94D8C293C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FA2CFD-D614-4CA4-B442-615123854190}"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FEA3F-1FBB-4F4C-92B4-B94D8C293C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7FA2CFD-D614-4CA4-B442-615123854190}" type="datetimeFigureOut">
              <a:rPr lang="en-US" smtClean="0"/>
              <a:t>9/6/2015</a:t>
            </a:fld>
            <a:endParaRPr lang="en-US"/>
          </a:p>
        </p:txBody>
      </p:sp>
      <p:sp>
        <p:nvSpPr>
          <p:cNvPr id="15" name="Slide Number Placeholder 14"/>
          <p:cNvSpPr>
            <a:spLocks noGrp="1"/>
          </p:cNvSpPr>
          <p:nvPr>
            <p:ph type="sldNum" sz="quarter" idx="15"/>
          </p:nvPr>
        </p:nvSpPr>
        <p:spPr/>
        <p:txBody>
          <a:bodyPr/>
          <a:lstStyle>
            <a:lvl1pPr algn="ctr">
              <a:defRPr/>
            </a:lvl1pPr>
          </a:lstStyle>
          <a:p>
            <a:fld id="{E4DFEA3F-1FBB-4F4C-92B4-B94D8C293CF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FA2CFD-D614-4CA4-B442-615123854190}" type="datetimeFigureOut">
              <a:rPr lang="en-US" smtClean="0"/>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DFEA3F-1FBB-4F4C-92B4-B94D8C293CF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7FA2CFD-D614-4CA4-B442-615123854190}" type="datetimeFigureOut">
              <a:rPr lang="en-US" smtClean="0"/>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DFEA3F-1FBB-4F4C-92B4-B94D8C293CF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4DFEA3F-1FBB-4F4C-92B4-B94D8C293CF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27FA2CFD-D614-4CA4-B442-615123854190}" type="datetimeFigureOut">
              <a:rPr lang="en-US" smtClean="0"/>
              <a:t>9/6/2015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7FA2CFD-D614-4CA4-B442-615123854190}" type="datetimeFigureOut">
              <a:rPr lang="en-US" smtClean="0"/>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DFEA3F-1FBB-4F4C-92B4-B94D8C293CF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A2CFD-D614-4CA4-B442-615123854190}" type="datetimeFigureOut">
              <a:rPr lang="en-US" smtClean="0"/>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DFEA3F-1FBB-4F4C-92B4-B94D8C293C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7FA2CFD-D614-4CA4-B442-615123854190}" type="datetimeFigureOut">
              <a:rPr lang="en-US" smtClean="0"/>
              <a:t>9/6/2015</a:t>
            </a:fld>
            <a:endParaRPr lang="en-US"/>
          </a:p>
        </p:txBody>
      </p:sp>
      <p:sp>
        <p:nvSpPr>
          <p:cNvPr id="9" name="Slide Number Placeholder 8"/>
          <p:cNvSpPr>
            <a:spLocks noGrp="1"/>
          </p:cNvSpPr>
          <p:nvPr>
            <p:ph type="sldNum" sz="quarter" idx="15"/>
          </p:nvPr>
        </p:nvSpPr>
        <p:spPr/>
        <p:txBody>
          <a:bodyPr/>
          <a:lstStyle/>
          <a:p>
            <a:fld id="{E4DFEA3F-1FBB-4F4C-92B4-B94D8C293CF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7FA2CFD-D614-4CA4-B442-615123854190}" type="datetimeFigureOut">
              <a:rPr lang="en-US" smtClean="0"/>
              <a:t>9/6/2015</a:t>
            </a:fld>
            <a:endParaRPr lang="en-US"/>
          </a:p>
        </p:txBody>
      </p:sp>
      <p:sp>
        <p:nvSpPr>
          <p:cNvPr id="9" name="Slide Number Placeholder 8"/>
          <p:cNvSpPr>
            <a:spLocks noGrp="1"/>
          </p:cNvSpPr>
          <p:nvPr>
            <p:ph type="sldNum" sz="quarter" idx="11"/>
          </p:nvPr>
        </p:nvSpPr>
        <p:spPr/>
        <p:txBody>
          <a:bodyPr/>
          <a:lstStyle/>
          <a:p>
            <a:fld id="{E4DFEA3F-1FBB-4F4C-92B4-B94D8C293CF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7FA2CFD-D614-4CA4-B442-615123854190}" type="datetimeFigureOut">
              <a:rPr lang="en-US" smtClean="0"/>
              <a:t>9/6/2015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4DFEA3F-1FBB-4F4C-92B4-B94D8C293CF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ZW" dirty="0" smtClean="0"/>
              <a:t>Chapter 1</a:t>
            </a:r>
          </a:p>
          <a:p>
            <a:r>
              <a:rPr lang="en-ZW" dirty="0" smtClean="0"/>
              <a:t>The Study of American Government</a:t>
            </a:r>
            <a:endParaRPr lang="en-US" dirty="0"/>
          </a:p>
        </p:txBody>
      </p:sp>
      <p:sp>
        <p:nvSpPr>
          <p:cNvPr id="2" name="Title 1"/>
          <p:cNvSpPr>
            <a:spLocks noGrp="1"/>
          </p:cNvSpPr>
          <p:nvPr>
            <p:ph type="ctrTitle"/>
          </p:nvPr>
        </p:nvSpPr>
        <p:spPr/>
        <p:txBody>
          <a:bodyPr/>
          <a:lstStyle/>
          <a:p>
            <a:r>
              <a:rPr lang="en-ZW" dirty="0" smtClean="0"/>
              <a:t>A.P. U.S. Government</a:t>
            </a:r>
            <a:endParaRPr lang="en-US" dirty="0"/>
          </a:p>
        </p:txBody>
      </p:sp>
    </p:spTree>
    <p:extLst>
      <p:ext uri="{BB962C8B-B14F-4D97-AF65-F5344CB8AC3E}">
        <p14:creationId xmlns:p14="http://schemas.microsoft.com/office/powerpoint/2010/main" val="221721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dirty="0" smtClean="0"/>
              <a:t>Citizens did not have the time, info, interest, and expertise to make reasonable choices among competing policy positions. </a:t>
            </a:r>
            <a:r>
              <a:rPr lang="en-US" sz="1200" dirty="0" smtClean="0"/>
              <a:t>(Explained in the article “Myth of the rational voter.”)</a:t>
            </a:r>
          </a:p>
          <a:p>
            <a:r>
              <a:rPr lang="en-US" sz="2400" dirty="0" smtClean="0"/>
              <a:t>Even highly educated people could be manipulated by demagogue leaders who play on fears and prejudices.</a:t>
            </a:r>
          </a:p>
          <a:p>
            <a:r>
              <a:rPr lang="en-US" dirty="0" smtClean="0"/>
              <a:t>Republics proceed slowly and prevents sweeping policy change. </a:t>
            </a:r>
          </a:p>
          <a:p>
            <a:pPr lvl="1"/>
            <a:r>
              <a:rPr lang="en-US" dirty="0" smtClean="0"/>
              <a:t>“government capable of doing great good quickly also can do great harm quickly”</a:t>
            </a:r>
          </a:p>
          <a:p>
            <a:r>
              <a:rPr lang="en-US" dirty="0" smtClean="0"/>
              <a:t>Majority rule with minority rights!</a:t>
            </a:r>
          </a:p>
          <a:p>
            <a:r>
              <a:rPr lang="en-US" dirty="0" smtClean="0"/>
              <a:t>Majorities can turn into the angry mob.  </a:t>
            </a:r>
            <a:r>
              <a:rPr lang="en-US" sz="1300" dirty="0" smtClean="0"/>
              <a:t>We will learn more about the safeguards created by the Framers in Ch. 2</a:t>
            </a:r>
          </a:p>
          <a:p>
            <a:endParaRPr lang="en-US" dirty="0"/>
          </a:p>
        </p:txBody>
      </p:sp>
      <p:sp>
        <p:nvSpPr>
          <p:cNvPr id="6" name="Title 5"/>
          <p:cNvSpPr>
            <a:spLocks noGrp="1"/>
          </p:cNvSpPr>
          <p:nvPr>
            <p:ph type="title"/>
          </p:nvPr>
        </p:nvSpPr>
        <p:spPr>
          <a:xfrm>
            <a:off x="457200" y="533400"/>
            <a:ext cx="8229600" cy="838200"/>
          </a:xfrm>
          <a:ln>
            <a:solidFill>
              <a:srgbClr val="92D050"/>
            </a:solidFill>
          </a:ln>
        </p:spPr>
        <p:txBody>
          <a:bodyPr/>
          <a:lstStyle/>
          <a:p>
            <a:pPr algn="ctr"/>
            <a:r>
              <a:rPr lang="en-US" dirty="0" smtClean="0"/>
              <a:t>Framer’s Beliefs</a:t>
            </a:r>
            <a:endParaRPr lang="en-US" dirty="0"/>
          </a:p>
        </p:txBody>
      </p:sp>
    </p:spTree>
    <p:extLst>
      <p:ext uri="{BB962C8B-B14F-4D97-AF65-F5344CB8AC3E}">
        <p14:creationId xmlns:p14="http://schemas.microsoft.com/office/powerpoint/2010/main" val="3204585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decisive influence on the Framers</a:t>
            </a:r>
          </a:p>
          <a:p>
            <a:r>
              <a:rPr lang="en-US" dirty="0" smtClean="0"/>
              <a:t>17</a:t>
            </a:r>
            <a:r>
              <a:rPr lang="en-US" baseline="30000" dirty="0" smtClean="0"/>
              <a:t>th</a:t>
            </a:r>
            <a:r>
              <a:rPr lang="en-US" dirty="0" smtClean="0"/>
              <a:t>-century English philosopher </a:t>
            </a:r>
          </a:p>
          <a:p>
            <a:r>
              <a:rPr lang="en-US" dirty="0" smtClean="0"/>
              <a:t>Argued against power kings in favor of popular consent</a:t>
            </a:r>
          </a:p>
          <a:p>
            <a:r>
              <a:rPr lang="en-US" dirty="0" smtClean="0"/>
              <a:t>Believed people can exist in the State of Nature (without government) if they can securely own their farms, live off what they produce, &amp; protect themselves</a:t>
            </a:r>
          </a:p>
          <a:p>
            <a:r>
              <a:rPr lang="en-US" sz="1900" dirty="0" smtClean="0"/>
              <a:t>“A decent </a:t>
            </a:r>
            <a:r>
              <a:rPr lang="en-US" sz="1900" dirty="0" err="1" smtClean="0"/>
              <a:t>gov</a:t>
            </a:r>
            <a:r>
              <a:rPr lang="en-US" sz="1900" dirty="0" smtClean="0"/>
              <a:t> must exist with the consent of the governed and be managed by majority rule.  The prevent a majority from hurting a minority of the people the </a:t>
            </a:r>
            <a:r>
              <a:rPr lang="en-US" sz="1900" dirty="0" err="1" smtClean="0"/>
              <a:t>gov</a:t>
            </a:r>
            <a:r>
              <a:rPr lang="en-US" sz="1900" dirty="0" smtClean="0"/>
              <a:t> should separate its powers, with different  and competing legislative and executive branches” </a:t>
            </a:r>
            <a:r>
              <a:rPr lang="en-US" dirty="0" smtClean="0"/>
              <a:t>-Locke</a:t>
            </a:r>
            <a:endParaRPr lang="en-US" dirty="0"/>
          </a:p>
        </p:txBody>
      </p:sp>
      <p:sp>
        <p:nvSpPr>
          <p:cNvPr id="3" name="Title 2"/>
          <p:cNvSpPr>
            <a:spLocks noGrp="1"/>
          </p:cNvSpPr>
          <p:nvPr>
            <p:ph type="title"/>
          </p:nvPr>
        </p:nvSpPr>
        <p:spPr>
          <a:xfrm>
            <a:off x="457200" y="533400"/>
            <a:ext cx="8229600" cy="838200"/>
          </a:xfrm>
          <a:ln>
            <a:solidFill>
              <a:srgbClr val="92D050"/>
            </a:solidFill>
          </a:ln>
        </p:spPr>
        <p:txBody>
          <a:bodyPr/>
          <a:lstStyle/>
          <a:p>
            <a:pPr algn="ctr"/>
            <a:r>
              <a:rPr lang="en-US" dirty="0" smtClean="0"/>
              <a:t>John Locke</a:t>
            </a:r>
            <a:endParaRPr lang="en-US" dirty="0"/>
          </a:p>
        </p:txBody>
      </p:sp>
      <p:pic>
        <p:nvPicPr>
          <p:cNvPr id="4" name="Picture 3"/>
          <p:cNvPicPr>
            <a:picLocks noChangeAspect="1"/>
          </p:cNvPicPr>
          <p:nvPr/>
        </p:nvPicPr>
        <p:blipFill>
          <a:blip r:embed="rId2"/>
          <a:stretch>
            <a:fillRect/>
          </a:stretch>
        </p:blipFill>
        <p:spPr>
          <a:xfrm>
            <a:off x="7467600" y="1524000"/>
            <a:ext cx="1210937" cy="1563210"/>
          </a:xfrm>
          <a:prstGeom prst="rect">
            <a:avLst/>
          </a:prstGeom>
        </p:spPr>
      </p:pic>
    </p:spTree>
    <p:extLst>
      <p:ext uri="{BB962C8B-B14F-4D97-AF65-F5344CB8AC3E}">
        <p14:creationId xmlns:p14="http://schemas.microsoft.com/office/powerpoint/2010/main" val="3272055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a:t>Parliamentary Government</a:t>
            </a:r>
            <a:r>
              <a:rPr lang="en-US" dirty="0"/>
              <a:t>: The executive leaders are chosen by and responsible to the legislature</a:t>
            </a:r>
          </a:p>
          <a:p>
            <a:pPr lvl="1"/>
            <a:r>
              <a:rPr lang="en-US" dirty="0"/>
              <a:t>Chief executive is Prime Minister or Premier and is a member of the legislature (as are the members of his/her cabinet)</a:t>
            </a:r>
          </a:p>
          <a:p>
            <a:pPr lvl="2"/>
            <a:r>
              <a:rPr lang="en-US" dirty="0"/>
              <a:t>Not popularly elected, but heads the majority party or coalition of parties</a:t>
            </a:r>
          </a:p>
          <a:p>
            <a:r>
              <a:rPr lang="en-US" u="sng" dirty="0"/>
              <a:t>Presidential Government</a:t>
            </a:r>
            <a:r>
              <a:rPr lang="en-US" dirty="0"/>
              <a:t>: The legislative and executive branches are separate &amp; function independently</a:t>
            </a:r>
          </a:p>
          <a:p>
            <a:pPr lvl="1"/>
            <a:r>
              <a:rPr lang="en-US" dirty="0"/>
              <a:t>Chief executive is the president, popularly elected</a:t>
            </a:r>
          </a:p>
          <a:p>
            <a:pPr lvl="1"/>
            <a:r>
              <a:rPr lang="en-US" dirty="0"/>
              <a:t>Both groups balance &amp; check one another</a:t>
            </a:r>
          </a:p>
          <a:p>
            <a:pPr lvl="1"/>
            <a:r>
              <a:rPr lang="en-US" dirty="0"/>
              <a:t>President is </a:t>
            </a:r>
            <a:r>
              <a:rPr lang="en-US" b="1" u="sng" dirty="0"/>
              <a:t>totally separate </a:t>
            </a:r>
            <a:r>
              <a:rPr lang="en-US" dirty="0"/>
              <a:t>from the legislative branch</a:t>
            </a:r>
          </a:p>
          <a:p>
            <a:endParaRPr lang="en-US" dirty="0"/>
          </a:p>
        </p:txBody>
      </p:sp>
      <p:sp>
        <p:nvSpPr>
          <p:cNvPr id="3" name="Title 2"/>
          <p:cNvSpPr>
            <a:spLocks noGrp="1"/>
          </p:cNvSpPr>
          <p:nvPr>
            <p:ph type="title"/>
          </p:nvPr>
        </p:nvSpPr>
        <p:spPr>
          <a:xfrm>
            <a:off x="457200" y="381000"/>
            <a:ext cx="8229600" cy="990600"/>
          </a:xfrm>
          <a:ln>
            <a:solidFill>
              <a:srgbClr val="92D050"/>
            </a:solidFill>
          </a:ln>
        </p:spPr>
        <p:txBody>
          <a:bodyPr>
            <a:normAutofit fontScale="90000"/>
          </a:bodyPr>
          <a:lstStyle/>
          <a:p>
            <a:pPr algn="ctr"/>
            <a:r>
              <a:rPr lang="en-US" i="1" dirty="0"/>
              <a:t/>
            </a:r>
            <a:br>
              <a:rPr lang="en-US" i="1" dirty="0"/>
            </a:br>
            <a:r>
              <a:rPr lang="en-US" sz="3100" dirty="0"/>
              <a:t>Forms of Government as it relates to the</a:t>
            </a:r>
            <a:r>
              <a:rPr lang="en-ZW" sz="3100" i="1" dirty="0"/>
              <a:t> geographic distribution of governmental power within the state.</a:t>
            </a:r>
            <a:endParaRPr lang="en-US" sz="3100" dirty="0"/>
          </a:p>
        </p:txBody>
      </p:sp>
    </p:spTree>
    <p:extLst>
      <p:ext uri="{BB962C8B-B14F-4D97-AF65-F5344CB8AC3E}">
        <p14:creationId xmlns:p14="http://schemas.microsoft.com/office/powerpoint/2010/main" val="2731334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parliament pi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143000"/>
            <a:ext cx="28448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1142999"/>
            <a:ext cx="3759837" cy="2362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7571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u="sng" dirty="0"/>
              <a:t>Unitary System</a:t>
            </a:r>
            <a:r>
              <a:rPr lang="en-US" dirty="0"/>
              <a:t>: Form of government where all the powers of government are held by a single unit or agency</a:t>
            </a:r>
          </a:p>
          <a:p>
            <a:pPr lvl="1"/>
            <a:r>
              <a:rPr lang="en-US" dirty="0"/>
              <a:t>Rules applied equally to all, avoids costly duplications</a:t>
            </a:r>
          </a:p>
          <a:p>
            <a:pPr lvl="1"/>
            <a:r>
              <a:rPr lang="en-US" dirty="0"/>
              <a:t>Examples include France, Japan, Denmark, Great Britain</a:t>
            </a:r>
          </a:p>
          <a:p>
            <a:r>
              <a:rPr lang="en-US" u="sng" dirty="0"/>
              <a:t>Federal System</a:t>
            </a:r>
            <a:r>
              <a:rPr lang="en-US" dirty="0"/>
              <a:t>: From of government where powers are divided between a central authority and a number of regional political subdivisions</a:t>
            </a:r>
          </a:p>
          <a:p>
            <a:pPr lvl="1"/>
            <a:r>
              <a:rPr lang="en-US" dirty="0"/>
              <a:t>Powers are separate but overlapping</a:t>
            </a:r>
          </a:p>
          <a:p>
            <a:r>
              <a:rPr lang="en-US" u="sng" dirty="0"/>
              <a:t>Confederations</a:t>
            </a:r>
            <a:r>
              <a:rPr lang="en-US" dirty="0"/>
              <a:t>: Political system in which a weak central government has limited authority &amp; the states have ultimate power</a:t>
            </a:r>
          </a:p>
          <a:p>
            <a:pPr lvl="1"/>
            <a:r>
              <a:rPr lang="en-US" dirty="0"/>
              <a:t>Loose grouping of independent states</a:t>
            </a:r>
          </a:p>
          <a:p>
            <a:pPr marL="0" indent="0">
              <a:buNone/>
            </a:pPr>
            <a:endParaRPr lang="en-US" dirty="0"/>
          </a:p>
        </p:txBody>
      </p:sp>
      <p:sp>
        <p:nvSpPr>
          <p:cNvPr id="4" name="Title 1"/>
          <p:cNvSpPr>
            <a:spLocks noGrp="1"/>
          </p:cNvSpPr>
          <p:nvPr>
            <p:ph type="title"/>
          </p:nvPr>
        </p:nvSpPr>
        <p:spPr>
          <a:xfrm>
            <a:off x="457200" y="304800"/>
            <a:ext cx="8229600" cy="1143000"/>
          </a:xfrm>
          <a:prstGeom prst="rect">
            <a:avLst/>
          </a:prstGeom>
          <a:ln>
            <a:solidFill>
              <a:srgbClr val="92D050"/>
            </a:solid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ZW" sz="2000" dirty="0"/>
              <a:t>More forms of government </a:t>
            </a:r>
            <a:r>
              <a:rPr lang="en-ZW" sz="2000" i="1" dirty="0"/>
              <a:t>as it relates to the relationship between the legislative and executive branches of government</a:t>
            </a:r>
            <a:r>
              <a:rPr lang="en-ZW" sz="3200" i="1" dirty="0"/>
              <a:t/>
            </a:r>
            <a:br>
              <a:rPr lang="en-ZW" sz="3200" i="1" dirty="0"/>
            </a:br>
            <a:endParaRPr lang="en-US" sz="3200" dirty="0"/>
          </a:p>
        </p:txBody>
      </p:sp>
    </p:spTree>
    <p:extLst>
      <p:ext uri="{BB962C8B-B14F-4D97-AF65-F5344CB8AC3E}">
        <p14:creationId xmlns:p14="http://schemas.microsoft.com/office/powerpoint/2010/main" val="1997831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8238" y="1019175"/>
            <a:ext cx="6867525" cy="481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ZW" dirty="0" smtClean="0"/>
              <a:t>United States Government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02826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W" b="1" dirty="0" smtClean="0"/>
              <a:t>Power</a:t>
            </a:r>
            <a:r>
              <a:rPr lang="en-ZW" dirty="0" smtClean="0"/>
              <a:t>:  The ability of one person to get another person to act.</a:t>
            </a:r>
          </a:p>
          <a:p>
            <a:pPr lvl="1"/>
            <a:r>
              <a:rPr lang="en-ZW" dirty="0" smtClean="0"/>
              <a:t>Ex. The POTUS’s speech writer has power.  Why?</a:t>
            </a:r>
          </a:p>
          <a:p>
            <a:pPr lvl="1"/>
            <a:r>
              <a:rPr lang="en-ZW" i="1" dirty="0" smtClean="0"/>
              <a:t>Power is found in all human relationships.  This course is only concerned with power as it is used to affect who will hold U.S. government office and how U.S. government will behave</a:t>
            </a:r>
            <a:r>
              <a:rPr lang="en-ZW" dirty="0" smtClean="0"/>
              <a:t>.  (whenever you see italics… do not write!)</a:t>
            </a:r>
          </a:p>
          <a:p>
            <a:r>
              <a:rPr lang="en-ZW" b="1" dirty="0" smtClean="0"/>
              <a:t>Authority</a:t>
            </a:r>
            <a:r>
              <a:rPr lang="en-ZW" dirty="0" smtClean="0"/>
              <a:t>:  The right to use power.</a:t>
            </a:r>
          </a:p>
          <a:p>
            <a:r>
              <a:rPr lang="en-ZW" dirty="0" smtClean="0"/>
              <a:t>“Formal Authority” – POTUS, Senators, Federal Judges have formal authority to take certain actions.</a:t>
            </a:r>
            <a:endParaRPr lang="en-US" dirty="0"/>
          </a:p>
        </p:txBody>
      </p:sp>
      <p:sp>
        <p:nvSpPr>
          <p:cNvPr id="3" name="Title 2"/>
          <p:cNvSpPr>
            <a:spLocks noGrp="1"/>
          </p:cNvSpPr>
          <p:nvPr>
            <p:ph type="title"/>
          </p:nvPr>
        </p:nvSpPr>
        <p:spPr/>
        <p:txBody>
          <a:bodyPr/>
          <a:lstStyle/>
          <a:p>
            <a:r>
              <a:rPr lang="en-ZW" dirty="0" smtClean="0"/>
              <a:t>What is Political Power?</a:t>
            </a:r>
            <a:endParaRPr lang="en-US" dirty="0"/>
          </a:p>
        </p:txBody>
      </p:sp>
    </p:spTree>
    <p:extLst>
      <p:ext uri="{BB962C8B-B14F-4D97-AF65-F5344CB8AC3E}">
        <p14:creationId xmlns:p14="http://schemas.microsoft.com/office/powerpoint/2010/main" val="1975996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W" i="1" dirty="0" smtClean="0"/>
              <a:t>Q: What makes a law or constitution a source of right?</a:t>
            </a:r>
            <a:endParaRPr lang="en-US" i="1" dirty="0" smtClean="0"/>
          </a:p>
          <a:p>
            <a:r>
              <a:rPr lang="en-ZW" i="1" dirty="0" smtClean="0"/>
              <a:t>A: Legitimacy </a:t>
            </a:r>
          </a:p>
          <a:p>
            <a:r>
              <a:rPr lang="en-ZW" dirty="0" smtClean="0"/>
              <a:t>Legitimacy: Political authority conferred by law or by a state or national </a:t>
            </a:r>
            <a:r>
              <a:rPr lang="en-ZW" dirty="0" smtClean="0"/>
              <a:t>constitution</a:t>
            </a:r>
            <a:r>
              <a:rPr lang="en-ZW" dirty="0" smtClean="0"/>
              <a:t>.</a:t>
            </a:r>
          </a:p>
          <a:p>
            <a:pPr lvl="1"/>
            <a:r>
              <a:rPr lang="en-ZW" dirty="0" smtClean="0"/>
              <a:t>The U.S. Constitution is widely (almost unanimously) accepted as a source of legitimate authority.</a:t>
            </a:r>
          </a:p>
          <a:p>
            <a:pPr lvl="1"/>
            <a:r>
              <a:rPr lang="en-ZW" dirty="0" smtClean="0"/>
              <a:t>This was not always the case….</a:t>
            </a:r>
          </a:p>
          <a:p>
            <a:pPr lvl="2"/>
            <a:r>
              <a:rPr lang="en-ZW" dirty="0" smtClean="0"/>
              <a:t>The Civil War was a bloody struggle over the </a:t>
            </a:r>
            <a:r>
              <a:rPr lang="en-ZW" dirty="0" smtClean="0"/>
              <a:t>legitimacy </a:t>
            </a:r>
            <a:r>
              <a:rPr lang="en-ZW" dirty="0" smtClean="0"/>
              <a:t>of the federal union</a:t>
            </a:r>
          </a:p>
          <a:p>
            <a:pPr lvl="2"/>
            <a:r>
              <a:rPr lang="en-ZW" dirty="0" smtClean="0"/>
              <a:t>Americans agree that no exercise of political power by </a:t>
            </a:r>
            <a:r>
              <a:rPr lang="en-ZW" dirty="0" err="1" smtClean="0"/>
              <a:t>gov</a:t>
            </a:r>
            <a:r>
              <a:rPr lang="en-ZW" dirty="0" smtClean="0"/>
              <a:t> at level is legit if it is not in some sense democratic.</a:t>
            </a:r>
          </a:p>
        </p:txBody>
      </p:sp>
      <p:sp>
        <p:nvSpPr>
          <p:cNvPr id="3" name="Title 2"/>
          <p:cNvSpPr>
            <a:spLocks noGrp="1"/>
          </p:cNvSpPr>
          <p:nvPr>
            <p:ph type="title"/>
          </p:nvPr>
        </p:nvSpPr>
        <p:spPr/>
        <p:txBody>
          <a:bodyPr/>
          <a:lstStyle/>
          <a:p>
            <a:r>
              <a:rPr lang="en-ZW" dirty="0"/>
              <a:t>What is Political Power?</a:t>
            </a:r>
            <a:endParaRPr lang="en-US" dirty="0"/>
          </a:p>
        </p:txBody>
      </p:sp>
    </p:spTree>
    <p:extLst>
      <p:ext uri="{BB962C8B-B14F-4D97-AF65-F5344CB8AC3E}">
        <p14:creationId xmlns:p14="http://schemas.microsoft.com/office/powerpoint/2010/main" val="710626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W" i="1" dirty="0"/>
              <a:t>1. Who can participate in the governing process.</a:t>
            </a:r>
          </a:p>
          <a:p>
            <a:r>
              <a:rPr lang="en-ZW" i="1" dirty="0"/>
              <a:t>2. The geographic distribution of governmental power within the state.</a:t>
            </a:r>
          </a:p>
          <a:p>
            <a:r>
              <a:rPr lang="en-ZW" i="1" dirty="0"/>
              <a:t>3. The relationship between the legislative and executive branches of government</a:t>
            </a:r>
            <a:endParaRPr lang="en-US" i="1" dirty="0"/>
          </a:p>
        </p:txBody>
      </p:sp>
      <p:sp>
        <p:nvSpPr>
          <p:cNvPr id="3" name="Title 2"/>
          <p:cNvSpPr>
            <a:spLocks noGrp="1"/>
          </p:cNvSpPr>
          <p:nvPr>
            <p:ph type="title"/>
          </p:nvPr>
        </p:nvSpPr>
        <p:spPr/>
        <p:txBody>
          <a:bodyPr>
            <a:normAutofit fontScale="90000"/>
          </a:bodyPr>
          <a:lstStyle/>
          <a:p>
            <a:r>
              <a:rPr lang="en-ZW" sz="4400" i="1" dirty="0"/>
              <a:t>All Governments can be classified by…</a:t>
            </a:r>
            <a:endParaRPr lang="en-US" i="1" dirty="0"/>
          </a:p>
        </p:txBody>
      </p:sp>
    </p:spTree>
    <p:extLst>
      <p:ext uri="{BB962C8B-B14F-4D97-AF65-F5344CB8AC3E}">
        <p14:creationId xmlns:p14="http://schemas.microsoft.com/office/powerpoint/2010/main" val="4289420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a:t>Rule by many (Democracy):</a:t>
            </a:r>
          </a:p>
          <a:p>
            <a:pPr lvl="1"/>
            <a:r>
              <a:rPr lang="en-US" u="sng" dirty="0"/>
              <a:t>Democracy</a:t>
            </a:r>
            <a:r>
              <a:rPr lang="en-US" dirty="0"/>
              <a:t>: Government by the people, exercised either directly or through elected representatives</a:t>
            </a:r>
          </a:p>
          <a:p>
            <a:pPr lvl="1"/>
            <a:r>
              <a:rPr lang="en-US" u="sng" dirty="0"/>
              <a:t>Direct/Participatory Democracy</a:t>
            </a:r>
            <a:r>
              <a:rPr lang="en-US" dirty="0"/>
              <a:t>: Democratic system in which all citizens participate in politics and decision-making</a:t>
            </a:r>
          </a:p>
          <a:p>
            <a:pPr lvl="1"/>
            <a:r>
              <a:rPr lang="en-US" u="sng" dirty="0"/>
              <a:t>Representative Democracy</a:t>
            </a:r>
            <a:r>
              <a:rPr lang="en-US" dirty="0"/>
              <a:t>: Democratic system in which policies are made by officials accountable to the people who elect them</a:t>
            </a:r>
          </a:p>
          <a:p>
            <a:endParaRPr lang="en-US" dirty="0"/>
          </a:p>
        </p:txBody>
      </p:sp>
      <p:sp>
        <p:nvSpPr>
          <p:cNvPr id="3" name="Title 2"/>
          <p:cNvSpPr>
            <a:spLocks noGrp="1"/>
          </p:cNvSpPr>
          <p:nvPr>
            <p:ph type="title"/>
          </p:nvPr>
        </p:nvSpPr>
        <p:spPr>
          <a:ln>
            <a:solidFill>
              <a:srgbClr val="92D050"/>
            </a:solidFill>
          </a:ln>
        </p:spPr>
        <p:txBody>
          <a:bodyPr>
            <a:normAutofit fontScale="90000"/>
          </a:bodyPr>
          <a:lstStyle/>
          <a:p>
            <a:r>
              <a:rPr lang="en-ZW" dirty="0"/>
              <a:t>Who can participate in the governing </a:t>
            </a:r>
            <a:r>
              <a:rPr lang="en-ZW" dirty="0" smtClean="0"/>
              <a:t>process?</a:t>
            </a:r>
            <a:endParaRPr lang="en-US" dirty="0"/>
          </a:p>
        </p:txBody>
      </p:sp>
    </p:spTree>
    <p:extLst>
      <p:ext uri="{BB962C8B-B14F-4D97-AF65-F5344CB8AC3E}">
        <p14:creationId xmlns:p14="http://schemas.microsoft.com/office/powerpoint/2010/main" val="586050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a:t>Rule by few (Oligarchy):</a:t>
            </a:r>
          </a:p>
          <a:p>
            <a:pPr lvl="1"/>
            <a:r>
              <a:rPr lang="en-US" u="sng" dirty="0"/>
              <a:t>Aristocracy</a:t>
            </a:r>
            <a:r>
              <a:rPr lang="en-US" dirty="0"/>
              <a:t>: “Rule by the finest,” power determined by social status, wealth or level of education</a:t>
            </a:r>
          </a:p>
          <a:p>
            <a:pPr lvl="1"/>
            <a:r>
              <a:rPr lang="en-US" u="sng" dirty="0"/>
              <a:t>Theocracy</a:t>
            </a:r>
            <a:r>
              <a:rPr lang="en-US" dirty="0"/>
              <a:t>: Power to rule lies in the hands of religious groups</a:t>
            </a:r>
          </a:p>
          <a:p>
            <a:pPr lvl="1"/>
            <a:r>
              <a:rPr lang="en-US" u="sng" dirty="0"/>
              <a:t>Political Party</a:t>
            </a:r>
            <a:r>
              <a:rPr lang="en-US" dirty="0"/>
              <a:t>: Control of all power by one political party</a:t>
            </a:r>
          </a:p>
          <a:p>
            <a:endParaRPr lang="en-US" dirty="0"/>
          </a:p>
        </p:txBody>
      </p:sp>
      <p:sp>
        <p:nvSpPr>
          <p:cNvPr id="3" name="Title 2"/>
          <p:cNvSpPr>
            <a:spLocks noGrp="1"/>
          </p:cNvSpPr>
          <p:nvPr>
            <p:ph type="title"/>
          </p:nvPr>
        </p:nvSpPr>
        <p:spPr>
          <a:ln>
            <a:solidFill>
              <a:srgbClr val="92D050"/>
            </a:solidFill>
          </a:ln>
        </p:spPr>
        <p:txBody>
          <a:bodyPr>
            <a:normAutofit fontScale="90000"/>
          </a:bodyPr>
          <a:lstStyle/>
          <a:p>
            <a:r>
              <a:rPr lang="en-ZW" dirty="0"/>
              <a:t>Who can participate in the governing process?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495800"/>
            <a:ext cx="2962275"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08126"/>
            <a:ext cx="230505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650" y="4496079"/>
            <a:ext cx="3174690" cy="2040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8215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a:t>Rule by one (Autocracy):</a:t>
            </a:r>
          </a:p>
          <a:p>
            <a:pPr lvl="1"/>
            <a:r>
              <a:rPr lang="en-US" u="sng" dirty="0"/>
              <a:t>Absolute Monarchy</a:t>
            </a:r>
            <a:r>
              <a:rPr lang="en-US" dirty="0"/>
              <a:t>:  Ruler gains power through inheritance</a:t>
            </a:r>
          </a:p>
          <a:p>
            <a:pPr lvl="1"/>
            <a:r>
              <a:rPr lang="en-US" u="sng" dirty="0"/>
              <a:t>Dictatorship</a:t>
            </a:r>
            <a:r>
              <a:rPr lang="en-US" dirty="0"/>
              <a:t>: Absolute ruler controls all power, usually by fear or force, ignores the will of the people</a:t>
            </a:r>
          </a:p>
          <a:p>
            <a:endParaRPr lang="en-US" dirty="0"/>
          </a:p>
        </p:txBody>
      </p:sp>
      <p:sp>
        <p:nvSpPr>
          <p:cNvPr id="3" name="Title 2"/>
          <p:cNvSpPr>
            <a:spLocks noGrp="1"/>
          </p:cNvSpPr>
          <p:nvPr>
            <p:ph type="title"/>
          </p:nvPr>
        </p:nvSpPr>
        <p:spPr>
          <a:ln>
            <a:solidFill>
              <a:srgbClr val="92D050"/>
            </a:solidFill>
          </a:ln>
        </p:spPr>
        <p:txBody>
          <a:bodyPr>
            <a:normAutofit fontScale="90000"/>
          </a:bodyPr>
          <a:lstStyle/>
          <a:p>
            <a:r>
              <a:rPr lang="en-ZW" dirty="0"/>
              <a:t>Who can participate in the governing process?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038600"/>
            <a:ext cx="3048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038600"/>
            <a:ext cx="1833282" cy="236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0328" y="4226345"/>
            <a:ext cx="2858472" cy="1910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7840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Democracy – A rule by many (Aristotle’s definition)</a:t>
            </a:r>
          </a:p>
          <a:p>
            <a:pPr lvl="1"/>
            <a:r>
              <a:rPr lang="en-US" dirty="0" smtClean="0"/>
              <a:t>Direct Democracy – a government where all or most citizen participate directly. </a:t>
            </a:r>
            <a:r>
              <a:rPr lang="en-US" dirty="0"/>
              <a:t>(or </a:t>
            </a:r>
            <a:r>
              <a:rPr lang="en-US" dirty="0" smtClean="0"/>
              <a:t>participatory </a:t>
            </a:r>
            <a:r>
              <a:rPr lang="en-US" dirty="0" err="1" smtClean="0"/>
              <a:t>dem.</a:t>
            </a:r>
            <a:r>
              <a:rPr lang="en-US" dirty="0" smtClean="0"/>
              <a:t>) </a:t>
            </a:r>
          </a:p>
          <a:p>
            <a:pPr lvl="2"/>
            <a:r>
              <a:rPr lang="en-US" dirty="0" smtClean="0"/>
              <a:t>Greece 4</a:t>
            </a:r>
            <a:r>
              <a:rPr lang="en-US" baseline="30000" dirty="0" smtClean="0"/>
              <a:t>th</a:t>
            </a:r>
            <a:r>
              <a:rPr lang="en-US" dirty="0" smtClean="0"/>
              <a:t> Century B.C. – small city and all free adult male property owners could participate.</a:t>
            </a:r>
          </a:p>
          <a:p>
            <a:pPr lvl="2"/>
            <a:r>
              <a:rPr lang="en-US" dirty="0" smtClean="0"/>
              <a:t>Recent Examples of Aristotelian ideals: New England Town Hall meetings, Referendums (policy choice that appears on the ballot)</a:t>
            </a:r>
          </a:p>
          <a:p>
            <a:pPr lvl="1"/>
            <a:r>
              <a:rPr lang="en-US" dirty="0" smtClean="0"/>
              <a:t>Representative Democracy – A government in which leaders make decisions by winning a competitive struggle for the popular vote.  (popular = people)</a:t>
            </a:r>
          </a:p>
          <a:p>
            <a:pPr lvl="2"/>
            <a:r>
              <a:rPr lang="en-US" dirty="0" smtClean="0"/>
              <a:t>Another term we use is REPUBLIC</a:t>
            </a:r>
            <a:endParaRPr lang="en-US" dirty="0"/>
          </a:p>
        </p:txBody>
      </p:sp>
      <p:sp>
        <p:nvSpPr>
          <p:cNvPr id="3" name="Title 2"/>
          <p:cNvSpPr>
            <a:spLocks noGrp="1"/>
          </p:cNvSpPr>
          <p:nvPr>
            <p:ph type="title"/>
          </p:nvPr>
        </p:nvSpPr>
        <p:spPr>
          <a:xfrm>
            <a:off x="457200" y="609600"/>
            <a:ext cx="8229600" cy="762000"/>
          </a:xfrm>
          <a:ln>
            <a:solidFill>
              <a:srgbClr val="92D050"/>
            </a:solidFill>
          </a:ln>
        </p:spPr>
        <p:txBody>
          <a:bodyPr/>
          <a:lstStyle/>
          <a:p>
            <a:pPr algn="ctr"/>
            <a:r>
              <a:rPr lang="en-ZW" dirty="0" smtClean="0"/>
              <a:t>What is Democracy?</a:t>
            </a:r>
            <a:endParaRPr lang="en-US" dirty="0"/>
          </a:p>
        </p:txBody>
      </p:sp>
    </p:spTree>
    <p:extLst>
      <p:ext uri="{BB962C8B-B14F-4D97-AF65-F5344CB8AC3E}">
        <p14:creationId xmlns:p14="http://schemas.microsoft.com/office/powerpoint/2010/main" val="172025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factors must there be for Representative Democracy to work?</a:t>
            </a:r>
          </a:p>
          <a:p>
            <a:pPr marL="822960" lvl="1" indent="-457200">
              <a:buFont typeface="+mj-lt"/>
              <a:buAutoNum type="arabicPeriod"/>
            </a:pPr>
            <a:r>
              <a:rPr lang="en-US" dirty="0" smtClean="0"/>
              <a:t>Individuals or parties can run and win elections.</a:t>
            </a:r>
          </a:p>
          <a:p>
            <a:pPr marL="822960" lvl="1" indent="-457200">
              <a:buFont typeface="+mj-lt"/>
              <a:buAutoNum type="arabicPeriod"/>
            </a:pPr>
            <a:r>
              <a:rPr lang="en-US" dirty="0" smtClean="0"/>
              <a:t>Communication must be free</a:t>
            </a:r>
          </a:p>
          <a:p>
            <a:pPr marL="822960" lvl="1" indent="-457200">
              <a:buFont typeface="+mj-lt"/>
              <a:buAutoNum type="arabicPeriod"/>
            </a:pPr>
            <a:r>
              <a:rPr lang="en-US" dirty="0" smtClean="0"/>
              <a:t>Voters perceive that a meaningful choice exists.</a:t>
            </a:r>
          </a:p>
          <a:p>
            <a:r>
              <a:rPr lang="en-US" dirty="0" smtClean="0"/>
              <a:t> Framers of the Constitution favored Republic over direct democracy.</a:t>
            </a:r>
          </a:p>
          <a:p>
            <a:pPr lvl="1"/>
            <a:r>
              <a:rPr lang="en-US" dirty="0" smtClean="0"/>
              <a:t>They believed that govt. should mediate not mirror popular view.</a:t>
            </a:r>
          </a:p>
          <a:p>
            <a:pPr lvl="1"/>
            <a:r>
              <a:rPr lang="en-US" dirty="0" smtClean="0"/>
              <a:t>Is the word “Democracy” in the constitution?</a:t>
            </a:r>
            <a:endParaRPr lang="en-US" dirty="0"/>
          </a:p>
        </p:txBody>
      </p:sp>
      <p:sp>
        <p:nvSpPr>
          <p:cNvPr id="3" name="Title 2"/>
          <p:cNvSpPr>
            <a:spLocks noGrp="1"/>
          </p:cNvSpPr>
          <p:nvPr>
            <p:ph type="title"/>
          </p:nvPr>
        </p:nvSpPr>
        <p:spPr>
          <a:xfrm>
            <a:off x="457200" y="609600"/>
            <a:ext cx="8229600" cy="762000"/>
          </a:xfrm>
          <a:ln>
            <a:solidFill>
              <a:srgbClr val="92D050"/>
            </a:solidFill>
          </a:ln>
        </p:spPr>
        <p:txBody>
          <a:bodyPr/>
          <a:lstStyle/>
          <a:p>
            <a:r>
              <a:rPr lang="en-US" dirty="0" smtClean="0"/>
              <a:t>Is Representative Democracy Best?</a:t>
            </a:r>
            <a:endParaRPr lang="en-US" dirty="0"/>
          </a:p>
        </p:txBody>
      </p:sp>
    </p:spTree>
    <p:extLst>
      <p:ext uri="{BB962C8B-B14F-4D97-AF65-F5344CB8AC3E}">
        <p14:creationId xmlns:p14="http://schemas.microsoft.com/office/powerpoint/2010/main" val="42160375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25013</TotalTime>
  <Words>986</Words>
  <Application>Microsoft Office PowerPoint</Application>
  <PresentationFormat>On-screen Show (4:3)</PresentationFormat>
  <Paragraphs>80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Constantia</vt:lpstr>
      <vt:lpstr>Wingdings 2</vt:lpstr>
      <vt:lpstr>Paper</vt:lpstr>
      <vt:lpstr>A.P. U.S. Government</vt:lpstr>
      <vt:lpstr>What is Political Power?</vt:lpstr>
      <vt:lpstr>What is Political Power?</vt:lpstr>
      <vt:lpstr>All Governments can be classified by…</vt:lpstr>
      <vt:lpstr>Who can participate in the governing process?</vt:lpstr>
      <vt:lpstr>Who can participate in the governing process?</vt:lpstr>
      <vt:lpstr>Who can participate in the governing process?</vt:lpstr>
      <vt:lpstr>What is Democracy?</vt:lpstr>
      <vt:lpstr>Is Representative Democracy Best?</vt:lpstr>
      <vt:lpstr>Framer’s Beliefs</vt:lpstr>
      <vt:lpstr>John Locke</vt:lpstr>
      <vt:lpstr> Forms of Government as it relates to the geographic distribution of governmental power within the state.</vt:lpstr>
      <vt:lpstr>PowerPoint Presentation</vt:lpstr>
      <vt:lpstr>More forms of government as it relates to the relationship between the legislative and executive branches of government </vt:lpstr>
      <vt:lpstr>United States Government</vt:lpstr>
    </vt:vector>
  </TitlesOfParts>
  <Company>Utica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U.S. Government</dc:title>
  <dc:creator>win7</dc:creator>
  <cp:lastModifiedBy>BRZEZINSKI, DAVID</cp:lastModifiedBy>
  <cp:revision>20</cp:revision>
  <cp:lastPrinted>2014-08-27T15:26:12Z</cp:lastPrinted>
  <dcterms:created xsi:type="dcterms:W3CDTF">2014-08-05T19:53:57Z</dcterms:created>
  <dcterms:modified xsi:type="dcterms:W3CDTF">2015-09-15T10:46:50Z</dcterms:modified>
</cp:coreProperties>
</file>