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DF7AD6-ECD8-4A53-B463-05CFDD499A0B}" type="datetimeFigureOut">
              <a:rPr lang="en-US" smtClean="0"/>
              <a:t>12/13/2009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27CF09-5BE5-4461-BC64-39498FD269E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Courts &amp;</a:t>
            </a:r>
            <a:br>
              <a:rPr lang="en-US" dirty="0" smtClean="0"/>
            </a:br>
            <a:r>
              <a:rPr lang="en-US" dirty="0" smtClean="0"/>
              <a:t>the Judicial Branch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</a:p>
          <a:p>
            <a:r>
              <a:rPr lang="en-US" dirty="0" smtClean="0"/>
              <a:t>Section 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Constitutional Law</a:t>
            </a:r>
            <a:r>
              <a:rPr lang="en-US" dirty="0" smtClean="0"/>
              <a:t>: Type of law relating to he interpretation of the constitution</a:t>
            </a:r>
          </a:p>
          <a:p>
            <a:pPr lvl="1"/>
            <a:r>
              <a:rPr lang="en-US" dirty="0" smtClean="0"/>
              <a:t>Mostly handled in federal court</a:t>
            </a:r>
          </a:p>
          <a:p>
            <a:pPr lvl="1"/>
            <a:r>
              <a:rPr lang="en-US" dirty="0" smtClean="0"/>
              <a:t>Courts decide whether a law or action conflicts with the constitution</a:t>
            </a:r>
          </a:p>
          <a:p>
            <a:pPr lvl="1"/>
            <a:r>
              <a:rPr lang="en-US" dirty="0" smtClean="0"/>
              <a:t>Decide the limits of government power and the rights of the individual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Judicial Review</a:t>
            </a:r>
            <a:r>
              <a:rPr lang="en-US" dirty="0" smtClean="0"/>
              <a:t>: The power of the courts to establish the constitutionality of national, state or local government actions</a:t>
            </a:r>
          </a:p>
          <a:p>
            <a:pPr lvl="1"/>
            <a:r>
              <a:rPr lang="en-US" dirty="0" smtClean="0"/>
              <a:t>Established by the </a:t>
            </a:r>
            <a:r>
              <a:rPr lang="en-US" dirty="0" err="1" smtClean="0"/>
              <a:t>Marbury</a:t>
            </a:r>
            <a:r>
              <a:rPr lang="en-US" dirty="0" smtClean="0"/>
              <a:t> v. Madison case</a:t>
            </a:r>
          </a:p>
          <a:p>
            <a:pPr lvl="2"/>
            <a:r>
              <a:rPr lang="en-US" dirty="0" smtClean="0"/>
              <a:t>President Adam’s last minute appointments</a:t>
            </a:r>
          </a:p>
          <a:p>
            <a:pPr lvl="2"/>
            <a:r>
              <a:rPr lang="en-US" dirty="0" smtClean="0"/>
              <a:t>Paperwork not given to </a:t>
            </a:r>
            <a:r>
              <a:rPr lang="en-US" dirty="0" err="1" smtClean="0"/>
              <a:t>Marbury</a:t>
            </a:r>
            <a:r>
              <a:rPr lang="en-US" dirty="0" smtClean="0"/>
              <a:t> before Jefferson takes office</a:t>
            </a:r>
          </a:p>
          <a:p>
            <a:pPr lvl="2"/>
            <a:r>
              <a:rPr lang="en-US" dirty="0" err="1" smtClean="0"/>
              <a:t>Marbury</a:t>
            </a:r>
            <a:r>
              <a:rPr lang="en-US" dirty="0" smtClean="0"/>
              <a:t> argues Judiciary Act of 1789 compelled Jefferson to give him his appointment</a:t>
            </a:r>
          </a:p>
          <a:p>
            <a:pPr lvl="2"/>
            <a:r>
              <a:rPr lang="en-US" dirty="0" smtClean="0"/>
              <a:t>John Marshall (chief justice) ruled that portion of the Judiciary Act as </a:t>
            </a:r>
            <a:r>
              <a:rPr lang="en-US" dirty="0" err="1" smtClean="0"/>
              <a:t>unconstituional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Established by Article III of the constitution</a:t>
            </a:r>
          </a:p>
          <a:p>
            <a:r>
              <a:rPr lang="en-US" dirty="0" smtClean="0"/>
              <a:t>Article III also gives congress the power to create lower, federal courts</a:t>
            </a:r>
          </a:p>
          <a:p>
            <a:pPr lvl="1"/>
            <a:r>
              <a:rPr lang="en-US" dirty="0" smtClean="0"/>
              <a:t>Judiciary Act of 1789</a:t>
            </a:r>
          </a:p>
          <a:p>
            <a:r>
              <a:rPr lang="en-US" dirty="0" smtClean="0"/>
              <a:t>State courts were already in place</a:t>
            </a:r>
            <a:endParaRPr lang="en-US" dirty="0"/>
          </a:p>
        </p:txBody>
      </p:sp>
      <p:pic>
        <p:nvPicPr>
          <p:cNvPr id="6" name="Content Placeholder 5" descr="justic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9545" y="1920875"/>
            <a:ext cx="2595909" cy="44338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Dual court system:</a:t>
            </a:r>
          </a:p>
          <a:p>
            <a:pPr lvl="1"/>
            <a:r>
              <a:rPr lang="en-US" dirty="0" smtClean="0"/>
              <a:t>State and federal courts exist side-by-side</a:t>
            </a:r>
          </a:p>
          <a:p>
            <a:pPr lvl="1"/>
            <a:r>
              <a:rPr lang="en-US" dirty="0" smtClean="0"/>
              <a:t>Federal courts base their authority on the constitution and federal law</a:t>
            </a:r>
          </a:p>
          <a:p>
            <a:pPr lvl="1"/>
            <a:r>
              <a:rPr lang="en-US" dirty="0" smtClean="0"/>
              <a:t>State courts base their authority on state constitutions and state laws</a:t>
            </a:r>
          </a:p>
          <a:p>
            <a:pPr lvl="2"/>
            <a:r>
              <a:rPr lang="en-US" dirty="0" smtClean="0"/>
              <a:t>State courts principal job is to decide disputes between private persons and between private person and the government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53340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Constitution provides for federal judges’ independence from president and congress</a:t>
            </a:r>
          </a:p>
          <a:p>
            <a:pPr lvl="1"/>
            <a:r>
              <a:rPr lang="en-US" dirty="0" smtClean="0"/>
              <a:t>May serve as long as they practice “good behavior”</a:t>
            </a:r>
          </a:p>
          <a:p>
            <a:pPr lvl="1"/>
            <a:r>
              <a:rPr lang="en-US" dirty="0" smtClean="0"/>
              <a:t>Salary cannot be reduced while they are in office</a:t>
            </a:r>
          </a:p>
          <a:p>
            <a:pPr lvl="2"/>
            <a:r>
              <a:rPr lang="en-US" dirty="0" smtClean="0"/>
              <a:t>Federal judges make between $125,000 to $180,000 per year</a:t>
            </a:r>
          </a:p>
          <a:p>
            <a:pPr lvl="1"/>
            <a:r>
              <a:rPr lang="en-US" dirty="0" smtClean="0"/>
              <a:t>Appointed by the president, confirmed by the senate</a:t>
            </a:r>
          </a:p>
          <a:p>
            <a:pPr lvl="2"/>
            <a:r>
              <a:rPr lang="en-US" dirty="0" smtClean="0"/>
              <a:t>Can be impeached</a:t>
            </a:r>
            <a:endParaRPr lang="en-US" dirty="0"/>
          </a:p>
        </p:txBody>
      </p:sp>
      <p:pic>
        <p:nvPicPr>
          <p:cNvPr id="6" name="Content Placeholder 5" descr="cjrobert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9800" y="2289969"/>
            <a:ext cx="2819400" cy="36957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Jurisdiction</a:t>
            </a:r>
            <a:r>
              <a:rPr lang="en-US" dirty="0" smtClean="0"/>
              <a:t>: The right to interpret and apply the law; a court’s range of authority</a:t>
            </a:r>
          </a:p>
          <a:p>
            <a:pPr lvl="1"/>
            <a:r>
              <a:rPr lang="en-US" dirty="0" smtClean="0"/>
              <a:t>Federal court’s jurisdiction allows them to hear cases involving:</a:t>
            </a:r>
          </a:p>
          <a:p>
            <a:pPr lvl="2"/>
            <a:r>
              <a:rPr lang="en-US" dirty="0" smtClean="0"/>
              <a:t>Ambassadors &amp; members of foreign governments</a:t>
            </a:r>
          </a:p>
          <a:p>
            <a:pPr lvl="2"/>
            <a:r>
              <a:rPr lang="en-US" dirty="0" smtClean="0"/>
              <a:t>Maritime law (law of the sea)</a:t>
            </a:r>
          </a:p>
          <a:p>
            <a:pPr lvl="2"/>
            <a:r>
              <a:rPr lang="en-US" dirty="0" smtClean="0"/>
              <a:t>Bankruptcy cases</a:t>
            </a:r>
          </a:p>
          <a:p>
            <a:pPr lvl="2"/>
            <a:r>
              <a:rPr lang="en-US" dirty="0" smtClean="0"/>
              <a:t>Citizens of different states</a:t>
            </a:r>
          </a:p>
          <a:p>
            <a:pPr lvl="2"/>
            <a:r>
              <a:rPr lang="en-US" dirty="0" smtClean="0"/>
              <a:t>A state and a citizen of a different state or foreign country</a:t>
            </a:r>
          </a:p>
          <a:p>
            <a:pPr lvl="2"/>
            <a:r>
              <a:rPr lang="en-US" dirty="0" smtClean="0"/>
              <a:t>Citizens of the same state claiming lands under grants of different states</a:t>
            </a:r>
          </a:p>
          <a:p>
            <a:pPr lvl="2"/>
            <a:r>
              <a:rPr lang="en-US" dirty="0" smtClean="0"/>
              <a:t>U.S. laws and treaties, and interpretation of the constitution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Exclusive Jurisdiction</a:t>
            </a:r>
            <a:r>
              <a:rPr lang="en-US" dirty="0" smtClean="0"/>
              <a:t>: The authority of the federal courts alone to hear and rule in certain cases</a:t>
            </a:r>
          </a:p>
          <a:p>
            <a:pPr lvl="1"/>
            <a:r>
              <a:rPr lang="en-US" dirty="0" smtClean="0"/>
              <a:t>Cases involving the constitution, the (federal) laws of the U.S. and treaties</a:t>
            </a:r>
          </a:p>
          <a:p>
            <a:pPr lvl="1"/>
            <a:r>
              <a:rPr lang="en-US" dirty="0" smtClean="0"/>
              <a:t>Disputes between the states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Concurrent Jurisdiction</a:t>
            </a:r>
            <a:r>
              <a:rPr lang="en-US" dirty="0" smtClean="0"/>
              <a:t>: The authority to hear cases shared by federal and state courts</a:t>
            </a:r>
          </a:p>
          <a:p>
            <a:pPr lvl="1"/>
            <a:r>
              <a:rPr lang="en-US" dirty="0" smtClean="0"/>
              <a:t>Disputes involving citizens of different states</a:t>
            </a:r>
          </a:p>
          <a:p>
            <a:pPr lvl="1"/>
            <a:r>
              <a:rPr lang="en-US" dirty="0" smtClean="0"/>
              <a:t>Crimes that violate both state and federal law can be tried at either level (or both)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Original Jurisdiction</a:t>
            </a:r>
            <a:r>
              <a:rPr lang="en-US" dirty="0" smtClean="0"/>
              <a:t>: The court’s authority to hear and decide a case for the first time</a:t>
            </a:r>
          </a:p>
          <a:p>
            <a:pPr lvl="1"/>
            <a:r>
              <a:rPr lang="en-US" dirty="0" smtClean="0"/>
              <a:t>Trial courts (court in which the case is originally tried)</a:t>
            </a:r>
          </a:p>
          <a:p>
            <a:r>
              <a:rPr lang="en-US" u="sng" dirty="0" smtClean="0"/>
              <a:t>Appellate Jurisdiction</a:t>
            </a:r>
            <a:r>
              <a:rPr lang="en-US" dirty="0" smtClean="0"/>
              <a:t>: The court’s authority to hear cases on appeal</a:t>
            </a:r>
          </a:p>
          <a:p>
            <a:pPr lvl="1"/>
            <a:r>
              <a:rPr lang="en-US" dirty="0" smtClean="0"/>
              <a:t>If you lose in a trial court, you can “appeal” and take your case to an appellate court</a:t>
            </a:r>
          </a:p>
          <a:p>
            <a:pPr lvl="1"/>
            <a:r>
              <a:rPr lang="en-US" dirty="0" smtClean="0"/>
              <a:t>If you lose at the appellate level, you can take your case to the supreme court (which has both original and appellate jurisdiction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Civil Law</a:t>
            </a:r>
            <a:r>
              <a:rPr lang="en-US" dirty="0" smtClean="0"/>
              <a:t>: Type of law dealing with the rights and relationships of private citizens</a:t>
            </a:r>
          </a:p>
          <a:p>
            <a:pPr lvl="1"/>
            <a:r>
              <a:rPr lang="en-US" dirty="0" smtClean="0"/>
              <a:t>Make up the majority of cases in the federal courts</a:t>
            </a:r>
          </a:p>
          <a:p>
            <a:pPr lvl="1"/>
            <a:r>
              <a:rPr lang="en-US" dirty="0" smtClean="0"/>
              <a:t>Governs the relations between individuals &amp; defines their rights</a:t>
            </a:r>
          </a:p>
          <a:p>
            <a:pPr lvl="1"/>
            <a:r>
              <a:rPr lang="en-US" u="sng" dirty="0" smtClean="0"/>
              <a:t>Plaintiff</a:t>
            </a:r>
            <a:r>
              <a:rPr lang="en-US" dirty="0" smtClean="0"/>
              <a:t>: Person who files a suit in a civil case </a:t>
            </a:r>
          </a:p>
          <a:p>
            <a:pPr lvl="1"/>
            <a:r>
              <a:rPr lang="en-US" u="sng" dirty="0" smtClean="0"/>
              <a:t>Defendant</a:t>
            </a:r>
            <a:r>
              <a:rPr lang="en-US" dirty="0" smtClean="0"/>
              <a:t>: Person against whom a legal charge has been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Foundations of the Judicial System: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Criminal Law</a:t>
            </a:r>
            <a:r>
              <a:rPr lang="en-US" dirty="0" smtClean="0"/>
              <a:t>: Type of law dealing with crimes &amp; providing for their punishment</a:t>
            </a:r>
          </a:p>
          <a:p>
            <a:pPr lvl="1"/>
            <a:r>
              <a:rPr lang="en-US" dirty="0" smtClean="0"/>
              <a:t>Most criminal cases settled in state courts, usually don’t involve federal questions</a:t>
            </a:r>
          </a:p>
          <a:p>
            <a:pPr lvl="2"/>
            <a:r>
              <a:rPr lang="en-US" dirty="0" smtClean="0"/>
              <a:t>Only about 2% of criminal cases are heard in federal courts</a:t>
            </a:r>
          </a:p>
          <a:p>
            <a:pPr lvl="2"/>
            <a:r>
              <a:rPr lang="en-US" dirty="0" smtClean="0"/>
              <a:t>Examples of federal crimes include kidnapping, tax fraud, selling drugs, driving stolen vehicles across state lines</a:t>
            </a:r>
          </a:p>
          <a:p>
            <a:pPr lvl="1"/>
            <a:r>
              <a:rPr lang="en-US" dirty="0" smtClean="0"/>
              <a:t>Government is always the prosecutor bringing charges against a defendant</a:t>
            </a:r>
          </a:p>
          <a:p>
            <a:pPr lvl="1"/>
            <a:r>
              <a:rPr lang="en-US" dirty="0" smtClean="0"/>
              <a:t>Punishment includes fines, prison time,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</TotalTime>
  <Words>686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The Courts &amp; the Judicial Branch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  <vt:lpstr>Foundations of the Judicial System: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Courts &amp; the Judicial Branch</dc:title>
  <dc:creator>Dojo</dc:creator>
  <cp:lastModifiedBy>Dojo</cp:lastModifiedBy>
  <cp:revision>6</cp:revision>
  <dcterms:created xsi:type="dcterms:W3CDTF">2009-12-13T21:04:06Z</dcterms:created>
  <dcterms:modified xsi:type="dcterms:W3CDTF">2009-12-13T21:57:28Z</dcterms:modified>
</cp:coreProperties>
</file>