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81A0A-8658-429B-8818-488810B7007F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14FEA-72DD-49B3-B5C0-F58638BD3D7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Courts &amp; the</a:t>
            </a:r>
            <a:br>
              <a:rPr lang="en-US" dirty="0" smtClean="0"/>
            </a:br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</a:p>
          <a:p>
            <a:r>
              <a:rPr lang="en-US" dirty="0" smtClean="0"/>
              <a:t>Section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Court:</a:t>
            </a:r>
            <a:br>
              <a:rPr lang="en-US" dirty="0" smtClean="0"/>
            </a:br>
            <a:r>
              <a:rPr lang="en-US" dirty="0" smtClean="0"/>
              <a:t>Policy Making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Precedents</a:t>
            </a:r>
            <a:r>
              <a:rPr lang="en-US" dirty="0" smtClean="0"/>
              <a:t>: A judicial decision that is used as a standard in later, similar cases</a:t>
            </a:r>
          </a:p>
          <a:p>
            <a:r>
              <a:rPr lang="en-US" u="sng" dirty="0" smtClean="0"/>
              <a:t>Stare </a:t>
            </a:r>
            <a:r>
              <a:rPr lang="en-US" u="sng" dirty="0" err="1" smtClean="0"/>
              <a:t>Decisis</a:t>
            </a:r>
            <a:r>
              <a:rPr lang="en-US" dirty="0" smtClean="0"/>
              <a:t>: “Let the decision stand,” the practice of basing legal decisions on established Supreme Court  precedents from similar cases</a:t>
            </a:r>
            <a:endParaRPr lang="en-US" dirty="0"/>
          </a:p>
        </p:txBody>
      </p:sp>
      <p:pic>
        <p:nvPicPr>
          <p:cNvPr id="5" name="Content Placeholder 4" descr="precedent cartoon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199" y="2362200"/>
            <a:ext cx="4326823" cy="332945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Court:</a:t>
            </a:r>
            <a:br>
              <a:rPr lang="en-US" dirty="0" smtClean="0"/>
            </a:br>
            <a:r>
              <a:rPr lang="en-US" dirty="0" smtClean="0"/>
              <a:t>Policy Making Power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2788920"/>
          </a:xfrm>
        </p:spPr>
        <p:txBody>
          <a:bodyPr/>
          <a:lstStyle/>
          <a:p>
            <a:r>
              <a:rPr lang="en-US" u="sng" dirty="0" smtClean="0"/>
              <a:t>Judicial Activism</a:t>
            </a:r>
            <a:r>
              <a:rPr lang="en-US" dirty="0" smtClean="0"/>
              <a:t>: The belief that Supreme Court justices should actively make policy and sometimes refine the constitution</a:t>
            </a:r>
          </a:p>
          <a:p>
            <a:r>
              <a:rPr lang="en-US" u="sng" dirty="0" smtClean="0"/>
              <a:t>Judicial Restraint</a:t>
            </a:r>
            <a:r>
              <a:rPr lang="en-US" dirty="0" smtClean="0"/>
              <a:t>: The belief that Supreme Court justices should not actively try to shape social and political issues or redefine the constitution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Court:</a:t>
            </a:r>
            <a:br>
              <a:rPr lang="en-US" dirty="0" smtClean="0"/>
            </a:br>
            <a:r>
              <a:rPr lang="en-US" dirty="0" smtClean="0"/>
              <a:t>Checks on Judicial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Limited Powers of Enforcement</a:t>
            </a:r>
            <a:r>
              <a:rPr lang="en-US" dirty="0" smtClean="0"/>
              <a:t>: Judges have no police force or army to enforce its laws</a:t>
            </a:r>
          </a:p>
          <a:p>
            <a:r>
              <a:rPr lang="en-US" u="sng" dirty="0" smtClean="0"/>
              <a:t>Congress</a:t>
            </a:r>
            <a:r>
              <a:rPr lang="en-US" dirty="0" smtClean="0"/>
              <a:t>: Can confirm or deny presidential appointees, impeach judges, alter the organization of the federal court and amend the constitution</a:t>
            </a:r>
          </a:p>
          <a:p>
            <a:r>
              <a:rPr lang="en-US" u="sng" dirty="0" smtClean="0"/>
              <a:t>The President</a:t>
            </a:r>
            <a:r>
              <a:rPr lang="en-US" dirty="0" smtClean="0"/>
              <a:t>: Can appoint justices or choose to enforce or ignore court rulings</a:t>
            </a:r>
          </a:p>
          <a:p>
            <a:r>
              <a:rPr lang="en-US" u="sng" dirty="0" smtClean="0"/>
              <a:t>Public Opinion</a:t>
            </a:r>
            <a:r>
              <a:rPr lang="en-US" dirty="0" smtClean="0"/>
              <a:t>: Rulings not supported by the people are sometimes impossible to implement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Supreme Court: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34340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9 justices sit on the Supreme Court</a:t>
            </a:r>
          </a:p>
          <a:p>
            <a:pPr lvl="1"/>
            <a:r>
              <a:rPr lang="en-US" dirty="0" smtClean="0"/>
              <a:t>Number has varied historically from 5-10</a:t>
            </a:r>
          </a:p>
          <a:p>
            <a:pPr lvl="1"/>
            <a:r>
              <a:rPr lang="en-US" dirty="0" smtClean="0"/>
              <a:t>Fixed at 9 since 1869</a:t>
            </a:r>
          </a:p>
          <a:p>
            <a:r>
              <a:rPr lang="en-US" dirty="0" smtClean="0"/>
              <a:t>Constitution does not list any specific duties for the justices</a:t>
            </a:r>
          </a:p>
          <a:p>
            <a:r>
              <a:rPr lang="en-US" dirty="0" smtClean="0"/>
              <a:t>Duties developed form laws and through tradition</a:t>
            </a:r>
          </a:p>
          <a:p>
            <a:pPr lvl="1"/>
            <a:r>
              <a:rPr lang="en-US" dirty="0" smtClean="0"/>
              <a:t>Deciding which cases to hear, deciding the cases themselves and explaining the court’s decision</a:t>
            </a:r>
            <a:endParaRPr lang="en-US" dirty="0"/>
          </a:p>
        </p:txBody>
      </p:sp>
      <p:pic>
        <p:nvPicPr>
          <p:cNvPr id="6" name="Content Placeholder 5" descr="washington-supreme-court-building-washington-d-c-dcs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9392" y="2438400"/>
            <a:ext cx="40640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Supreme Court: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Chief Justice has additional duties</a:t>
            </a:r>
          </a:p>
          <a:p>
            <a:pPr lvl="1"/>
            <a:r>
              <a:rPr lang="en-US" dirty="0" smtClean="0"/>
              <a:t>Presides over sessions and conferences</a:t>
            </a:r>
          </a:p>
          <a:p>
            <a:pPr lvl="1"/>
            <a:r>
              <a:rPr lang="en-US" dirty="0" smtClean="0"/>
              <a:t>Writes majority opinion (if he agrees with it)</a:t>
            </a:r>
          </a:p>
          <a:p>
            <a:pPr lvl="1"/>
            <a:r>
              <a:rPr lang="en-US" dirty="0" smtClean="0"/>
              <a:t>General administrator of the federal court system</a:t>
            </a:r>
            <a:endParaRPr lang="en-US" dirty="0"/>
          </a:p>
        </p:txBody>
      </p:sp>
      <p:pic>
        <p:nvPicPr>
          <p:cNvPr id="5" name="Content Placeholder 4" descr="cjrober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2289969"/>
            <a:ext cx="2819400" cy="3695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Court:</a:t>
            </a:r>
            <a:br>
              <a:rPr lang="en-US" dirty="0" smtClean="0"/>
            </a:br>
            <a:r>
              <a:rPr lang="en-US" dirty="0" smtClean="0"/>
              <a:t>Choosing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1910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Receive about 7,000 or so petitions per year</a:t>
            </a:r>
          </a:p>
          <a:p>
            <a:r>
              <a:rPr lang="en-US" dirty="0" smtClean="0"/>
              <a:t>Do not have to hear any case they don’t want to</a:t>
            </a:r>
          </a:p>
          <a:p>
            <a:pPr lvl="1"/>
            <a:r>
              <a:rPr lang="en-US" dirty="0" smtClean="0"/>
              <a:t>Most petitions are thrown out</a:t>
            </a:r>
          </a:p>
          <a:p>
            <a:r>
              <a:rPr lang="en-US" u="sng" dirty="0" smtClean="0"/>
              <a:t>Writ of Certiorari</a:t>
            </a:r>
            <a:r>
              <a:rPr lang="en-US" dirty="0" smtClean="0"/>
              <a:t>: An order form a higher court requiring a lower court to send the record of a case for review</a:t>
            </a:r>
            <a:endParaRPr lang="en-US" dirty="0"/>
          </a:p>
        </p:txBody>
      </p:sp>
      <p:pic>
        <p:nvPicPr>
          <p:cNvPr id="7" name="Content Placeholder 6" descr="chamb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361978"/>
            <a:ext cx="4152900" cy="32807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Choosing cases cont’d…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The Rule of Four </a:t>
            </a:r>
          </a:p>
          <a:p>
            <a:pPr lvl="1"/>
            <a:r>
              <a:rPr lang="en-ZW" dirty="0" smtClean="0"/>
              <a:t>Writ of Cert granted when 4 justices rule to hear a case.</a:t>
            </a:r>
          </a:p>
          <a:p>
            <a:pPr marL="484632" indent="-457200"/>
            <a:r>
              <a:rPr lang="en-ZW" dirty="0" smtClean="0"/>
              <a:t>The Solicitor General</a:t>
            </a:r>
          </a:p>
          <a:p>
            <a:pPr marL="850392" lvl="1" indent="-457200"/>
            <a:r>
              <a:rPr lang="en-ZW" dirty="0" smtClean="0"/>
              <a:t>4</a:t>
            </a:r>
            <a:r>
              <a:rPr lang="en-ZW" baseline="30000" dirty="0" smtClean="0"/>
              <a:t>th</a:t>
            </a:r>
            <a:r>
              <a:rPr lang="en-ZW" dirty="0" smtClean="0"/>
              <a:t> ranking member of the </a:t>
            </a:r>
            <a:r>
              <a:rPr lang="en-ZW" dirty="0" err="1" smtClean="0"/>
              <a:t>Dept</a:t>
            </a:r>
            <a:r>
              <a:rPr lang="en-ZW" dirty="0" smtClean="0"/>
              <a:t> of Justice</a:t>
            </a:r>
          </a:p>
          <a:p>
            <a:pPr marL="850392" lvl="1" indent="-457200"/>
            <a:r>
              <a:rPr lang="en-ZW" dirty="0" smtClean="0"/>
              <a:t>Responsible for handling all appeals on behalf of the U.S. govt. to SCOTUS</a:t>
            </a:r>
          </a:p>
          <a:p>
            <a:pPr marL="850392" lvl="1" indent="-457200"/>
            <a:r>
              <a:rPr lang="en-ZW" dirty="0" err="1" smtClean="0"/>
              <a:t>He/She</a:t>
            </a:r>
            <a:r>
              <a:rPr lang="en-ZW" dirty="0" smtClean="0"/>
              <a:t> influences the Court’s decision on which cases to hear.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7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dirty="0" smtClean="0"/>
              <a:t>Filing Briefs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Each party is required to file a brief (detailed written statement) arguing one side of a case.</a:t>
            </a:r>
          </a:p>
          <a:p>
            <a:r>
              <a:rPr lang="en-ZW" dirty="0" smtClean="0"/>
              <a:t>Briefs cite relevant facts, legal principles, and precedents that support their arguments.</a:t>
            </a:r>
          </a:p>
          <a:p>
            <a:r>
              <a:rPr lang="en-ZW" dirty="0" smtClean="0"/>
              <a:t>Amicus Curiae (“friend of the court”) Briefs</a:t>
            </a:r>
          </a:p>
          <a:p>
            <a:pPr lvl="1"/>
            <a:r>
              <a:rPr lang="en-ZW" dirty="0" smtClean="0"/>
              <a:t>Interested persons and groups that are not actual parties to the case may file A.C. briefs</a:t>
            </a:r>
          </a:p>
          <a:p>
            <a:pPr lvl="1"/>
            <a:r>
              <a:rPr lang="en-ZW" dirty="0" smtClean="0"/>
              <a:t>Cases involving abortion/affirmative action attract a large number of A.C. briefs. </a:t>
            </a:r>
          </a:p>
          <a:p>
            <a:pPr lvl="1"/>
            <a:r>
              <a:rPr lang="en-ZW" dirty="0" smtClean="0"/>
              <a:t>SIG’s use these to lobby the Court.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Court:</a:t>
            </a:r>
            <a:br>
              <a:rPr lang="en-US" dirty="0" smtClean="0"/>
            </a:br>
            <a:r>
              <a:rPr lang="en-US" dirty="0" smtClean="0"/>
              <a:t>Hearing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Hearings for cases are open to the public</a:t>
            </a:r>
          </a:p>
          <a:p>
            <a:pPr lvl="1"/>
            <a:r>
              <a:rPr lang="en-US" dirty="0" smtClean="0"/>
              <a:t>Mondays, Tuesdays and Wednesdays in October</a:t>
            </a:r>
          </a:p>
          <a:p>
            <a:r>
              <a:rPr lang="en-US" dirty="0" smtClean="0"/>
              <a:t>May hear each side of two or three cases per day</a:t>
            </a:r>
          </a:p>
          <a:p>
            <a:pPr lvl="1"/>
            <a:r>
              <a:rPr lang="en-US" dirty="0" smtClean="0"/>
              <a:t>Some decided without oral argument </a:t>
            </a:r>
            <a:r>
              <a:rPr lang="en-US" dirty="0" smtClean="0"/>
              <a:t>however</a:t>
            </a:r>
          </a:p>
          <a:p>
            <a:pPr lvl="1"/>
            <a:r>
              <a:rPr lang="en-ZW" dirty="0" smtClean="0"/>
              <a:t>Attorneys allowed 30 minutes to present their case</a:t>
            </a:r>
            <a:endParaRPr lang="en-US" dirty="0" smtClean="0"/>
          </a:p>
          <a:p>
            <a:r>
              <a:rPr lang="en-US" dirty="0" smtClean="0"/>
              <a:t>Session ends in June</a:t>
            </a:r>
          </a:p>
          <a:p>
            <a:pPr lvl="1"/>
            <a:r>
              <a:rPr lang="en-US" dirty="0" smtClean="0"/>
              <a:t>Cases do not carry over</a:t>
            </a:r>
            <a:endParaRPr lang="en-US" dirty="0"/>
          </a:p>
        </p:txBody>
      </p:sp>
      <p:pic>
        <p:nvPicPr>
          <p:cNvPr id="5" name="Content Placeholder 4" descr="Supreme_Court_US_20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22659"/>
            <a:ext cx="4495800" cy="34767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Court:</a:t>
            </a:r>
            <a:br>
              <a:rPr lang="en-US" dirty="0" smtClean="0"/>
            </a:br>
            <a:r>
              <a:rPr lang="en-US" dirty="0" smtClean="0"/>
              <a:t>Deciding the 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public hearing, the justices meet privately to decide the case</a:t>
            </a:r>
          </a:p>
          <a:p>
            <a:pPr lvl="1"/>
            <a:r>
              <a:rPr lang="en-US" dirty="0" smtClean="0"/>
              <a:t>Done in absolute secrecy</a:t>
            </a:r>
          </a:p>
          <a:p>
            <a:pPr lvl="1"/>
            <a:r>
              <a:rPr lang="en-US" dirty="0" smtClean="0"/>
              <a:t>Chief Justice opens with other justices expressing their opinions in descending order of seniority</a:t>
            </a:r>
          </a:p>
          <a:p>
            <a:r>
              <a:rPr lang="en-US" dirty="0" smtClean="0"/>
              <a:t>About 1/3 of decisions are unanimous, rest are split</a:t>
            </a:r>
          </a:p>
          <a:p>
            <a:r>
              <a:rPr lang="en-US" dirty="0" smtClean="0"/>
              <a:t>Their decision represents the final say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Supreme Court:</a:t>
            </a:r>
            <a:br>
              <a:rPr lang="en-US" dirty="0" smtClean="0"/>
            </a:br>
            <a:r>
              <a:rPr lang="en-US" dirty="0" smtClean="0"/>
              <a:t>Deciding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Justices give their rulings in writing:</a:t>
            </a:r>
          </a:p>
          <a:p>
            <a:pPr lvl="1"/>
            <a:r>
              <a:rPr lang="en-US" u="sng" dirty="0" smtClean="0"/>
              <a:t>Majority Opinion</a:t>
            </a:r>
            <a:r>
              <a:rPr lang="en-US" dirty="0" smtClean="0"/>
              <a:t>: The view of the Supreme Court justices who agree with a particular ruling</a:t>
            </a:r>
          </a:p>
          <a:p>
            <a:pPr lvl="1"/>
            <a:r>
              <a:rPr lang="en-US" u="sng" dirty="0" smtClean="0"/>
              <a:t>Dissenting Opinion</a:t>
            </a:r>
            <a:r>
              <a:rPr lang="en-US" dirty="0" smtClean="0"/>
              <a:t>: The opinion by one or more justices in the minority who oppose the ruling</a:t>
            </a:r>
          </a:p>
          <a:p>
            <a:pPr lvl="1"/>
            <a:r>
              <a:rPr lang="en-US" u="sng" dirty="0" smtClean="0"/>
              <a:t>Concurring Opinion</a:t>
            </a:r>
            <a:r>
              <a:rPr lang="en-US" dirty="0" smtClean="0"/>
              <a:t>: The opinion by one or more justices who agree with the majority’s conclusion but wish to offer differing reasons</a:t>
            </a:r>
          </a:p>
          <a:p>
            <a:r>
              <a:rPr lang="en-US" dirty="0" smtClean="0"/>
              <a:t>Sometimes rulings are implemented immediately, sometimes it takes longer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625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The Courts &amp; the Judicial Branch</vt:lpstr>
      <vt:lpstr>The Supreme Court:</vt:lpstr>
      <vt:lpstr>The Supreme Court:</vt:lpstr>
      <vt:lpstr>The Supreme Court: Choosing Cases</vt:lpstr>
      <vt:lpstr>Choosing cases cont’d…</vt:lpstr>
      <vt:lpstr>Filing Briefs</vt:lpstr>
      <vt:lpstr>The Supreme Court: Hearing Cases</vt:lpstr>
      <vt:lpstr>The Supreme Court: Deciding the Case</vt:lpstr>
      <vt:lpstr>The Supreme Court: Deciding the Case</vt:lpstr>
      <vt:lpstr>The Supreme Court: Policy Making Power</vt:lpstr>
      <vt:lpstr>The Supreme Court: Policy Making Power</vt:lpstr>
      <vt:lpstr>The Supreme Court: Checks on Judicial Power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Courts &amp; the Judicial Branch</dc:title>
  <dc:creator>Dojo</dc:creator>
  <cp:lastModifiedBy>win7</cp:lastModifiedBy>
  <cp:revision>12</cp:revision>
  <dcterms:created xsi:type="dcterms:W3CDTF">2009-12-13T22:54:56Z</dcterms:created>
  <dcterms:modified xsi:type="dcterms:W3CDTF">2013-02-26T13:35:43Z</dcterms:modified>
</cp:coreProperties>
</file>