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77" r:id="rId11"/>
    <p:sldId id="266" r:id="rId12"/>
    <p:sldId id="267" r:id="rId13"/>
    <p:sldId id="276" r:id="rId14"/>
    <p:sldId id="268" r:id="rId15"/>
    <p:sldId id="265" r:id="rId16"/>
    <p:sldId id="269" r:id="rId17"/>
    <p:sldId id="270" r:id="rId18"/>
    <p:sldId id="271" r:id="rId19"/>
    <p:sldId id="272" r:id="rId20"/>
    <p:sldId id="273" r:id="rId21"/>
    <p:sldId id="274" r:id="rId22"/>
    <p:sldId id="275" r:id="rId23"/>
    <p:sldId id="278" r:id="rId24"/>
    <p:sldId id="279" r:id="rId25"/>
    <p:sldId id="280" r:id="rId26"/>
    <p:sldId id="283" r:id="rId27"/>
    <p:sldId id="281" r:id="rId28"/>
    <p:sldId id="282" r:id="rId29"/>
    <p:sldId id="284" r:id="rId30"/>
    <p:sldId id="286" r:id="rId31"/>
    <p:sldId id="285" r:id="rId32"/>
    <p:sldId id="287" r:id="rId33"/>
    <p:sldId id="288"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D6F1C10-E138-4B74-876B-5AD52919FDCA}">
          <p14:sldIdLst>
            <p14:sldId id="256"/>
            <p14:sldId id="257"/>
            <p14:sldId id="258"/>
            <p14:sldId id="259"/>
            <p14:sldId id="260"/>
            <p14:sldId id="261"/>
            <p14:sldId id="262"/>
            <p14:sldId id="263"/>
            <p14:sldId id="264"/>
            <p14:sldId id="277"/>
            <p14:sldId id="266"/>
            <p14:sldId id="267"/>
            <p14:sldId id="276"/>
            <p14:sldId id="268"/>
            <p14:sldId id="265"/>
            <p14:sldId id="269"/>
            <p14:sldId id="270"/>
            <p14:sldId id="271"/>
            <p14:sldId id="272"/>
            <p14:sldId id="273"/>
            <p14:sldId id="274"/>
            <p14:sldId id="275"/>
            <p14:sldId id="278"/>
            <p14:sldId id="279"/>
            <p14:sldId id="280"/>
            <p14:sldId id="283"/>
            <p14:sldId id="281"/>
            <p14:sldId id="282"/>
            <p14:sldId id="284"/>
            <p14:sldId id="286"/>
            <p14:sldId id="285"/>
            <p14:sldId id="287"/>
            <p14:sldId id="288"/>
            <p14:sldId id="289"/>
            <p14:sldId id="290"/>
            <p14:sldId id="291"/>
            <p14:sldId id="292"/>
            <p14:sldId id="293"/>
            <p14:sldId id="294"/>
            <p14:sldId id="295"/>
            <p14:sldId id="296"/>
            <p14:sldId id="298"/>
            <p14:sldId id="297"/>
            <p14:sldId id="299"/>
            <p14:sldId id="300"/>
            <p14:sldId id="301"/>
            <p14:sldId id="302"/>
            <p14:sldId id="30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9AA8FC8-8B89-4948-83E7-3D46716B4E05}" type="datetimeFigureOut">
              <a:rPr lang="en-US" smtClean="0"/>
              <a:t>2/9/2015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5E1283-37A5-407E-8060-929BA5960AF2}"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AA8FC8-8B89-4948-83E7-3D46716B4E05}"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E1283-37A5-407E-8060-929BA5960AF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D5E1283-37A5-407E-8060-929BA5960AF2}"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AA8FC8-8B89-4948-83E7-3D46716B4E05}"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9AA8FC8-8B89-4948-83E7-3D46716B4E05}" type="datetimeFigureOut">
              <a:rPr lang="en-US" smtClean="0"/>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D5E1283-37A5-407E-8060-929BA5960AF2}"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9AA8FC8-8B89-4948-83E7-3D46716B4E05}" type="datetimeFigureOut">
              <a:rPr lang="en-US" smtClean="0"/>
              <a:t>2/9/2015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D5E1283-37A5-407E-8060-929BA5960AF2}"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9AA8FC8-8B89-4948-83E7-3D46716B4E05}" type="datetimeFigureOut">
              <a:rPr lang="en-US" smtClean="0"/>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E1283-37A5-407E-8060-929BA5960AF2}"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9AA8FC8-8B89-4948-83E7-3D46716B4E05}" type="datetimeFigureOut">
              <a:rPr lang="en-US" smtClean="0"/>
              <a:t>2/9/2015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D5E1283-37A5-407E-8060-929BA5960AF2}"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AA8FC8-8B89-4948-83E7-3D46716B4E05}" type="datetimeFigureOut">
              <a:rPr lang="en-US" smtClean="0"/>
              <a:t>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D5E1283-37A5-407E-8060-929BA5960A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9AA8FC8-8B89-4948-83E7-3D46716B4E05}" type="datetimeFigureOut">
              <a:rPr lang="en-US" smtClean="0"/>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D5E1283-37A5-407E-8060-929BA5960A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D5E1283-37A5-407E-8060-929BA5960AF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9AA8FC8-8B89-4948-83E7-3D46716B4E05}" type="datetimeFigureOut">
              <a:rPr lang="en-US" smtClean="0"/>
              <a:t>2/9/2015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D5E1283-37A5-407E-8060-929BA5960AF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9AA8FC8-8B89-4948-83E7-3D46716B4E05}" type="datetimeFigureOut">
              <a:rPr lang="en-US" smtClean="0"/>
              <a:t>2/9/2015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9AA8FC8-8B89-4948-83E7-3D46716B4E05}" type="datetimeFigureOut">
              <a:rPr lang="en-US" smtClean="0"/>
              <a:t>2/9/2015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D5E1283-37A5-407E-8060-929BA5960AF2}"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82586" y="2057400"/>
            <a:ext cx="47244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930" y="4092388"/>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206688"/>
            <a:ext cx="3401786"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6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Legislators</a:t>
            </a:r>
            <a:endParaRPr lang="en-US" dirty="0"/>
          </a:p>
        </p:txBody>
      </p:sp>
      <p:pic>
        <p:nvPicPr>
          <p:cNvPr id="14" name="Content Placeholder 1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93442" y="4495800"/>
            <a:ext cx="3276600" cy="2180429"/>
          </a:xfrm>
        </p:spPr>
      </p:pic>
      <p:sp>
        <p:nvSpPr>
          <p:cNvPr id="15" name="AutoShape 12" descr="data:image/jpeg;base64,/9j/4AAQSkZJRgABAQAAAQABAAD/2wCEAAkGBxMTEhUUExQVFhUVFxUUFBcXGBcXFxQUFBUXFhQUFRQYHCggGBolHBQUITEhJSkrLi4uFx8zODMsNygtLisBCgoKDg0OGxAQGywkHyQsLCwsLCwsLCwsLCwsLCwsLCwsLCwsLCwsLCwsLCwsLCwsLCwsLCwsLCwsLCwsLDc3LP/AABEIAKQBMwMBIgACEQEDEQH/xAAbAAABBQEBAAAAAAAAAAAAAAADAAECBAUGB//EAEEQAAEDAgIHBQYEBAUEAwAAAAEAAhEDIQQxBRJBUWFxkQYTMoGhIlKxwdHwBxRi4TNCcvEVFkOCkiOywsMkU2P/xAAaAQACAwEBAAAAAAAAAAAAAAABAgADBAUG/8QAJhEAAgICAQUAAwEAAwAAAAAAAAECEQMSIQQTMUFRBTJhIkJxgf/aAAwDAQACEQMRAD8A8WYCi0sQGhwLZJy4KDskV2Fc0B1oI3znP0QLvVA34mIgBQ/MzsCdzLN5JtVCkBuX0u6MqyT5Lc0I6KhWDozxHktrRB/6iFcj3ceTSx6zCtDHFZzkRUOEVqCCpNKhCw0p3FDaU5KhCtilnsZrPa3eQPVX66pYeTUbqguIIMNBcbckCWdcXgQ0A5biAPOUz6gBAvfdKs0sDXLQ78rioO6k/wCiuYXQWKf4cLiPNjm/90JKGtGPXAAmZ4A3QTVgSZHNdhR7CY1/+kW/1OaPmiVfw+xLczS/5T8GqUwWcYyoSJuBxhTAdsv0+q3cVoIsHiDyHarw1usPIyJVN2BcBdurxMj02KB5MwV7xu4JDESYtPIrU/w524eqizRkZNU4JyZpfwHqpio3cOqtnRpEkAg859CgPwDiZN+YCnBLLNNwjL1CIHN3fBU/yDiQTeNkW+KtnCm1yOGqpwCxtRm70Qn4ZliM5tZGq4aREhu8hplFENADb856koDGxo7GarQ0mTyMq/RxwdlBjNYtBjnTqn+p+0/pbuC0aDNUQIhJSGtl5+I4eqzK9UvnO2W5PWxgnVJWfTDwSWmUjQ6ZabhxtCI3Bs/UOSHTxVT3ZRhjnQJp/fFCmG0NTwIP87h1PzUHYG38R2eV+qONIN20nTwO1ROPbH8J07+HJGpAtFF+C/W7qVSx2CAY46xMNJ27lquxY9wqlpLHDu3+zsPrZRbEdHnFVhk2KdWn13gw3LZdJaigzvyZ3otPAneSODSV0tLRusYayTuDSfgVoYbR9emC0Ne0GxHttF+GuFT3GzS8UYnGVNGuAEhw3S0tnqFWqYct2Feh4ilrauuGnVz13Mvz1qhVTG06JOdFgjY+h66tk6yNIr7ak/JxWAbed11pYZhL/YzJ9mLkzkI2rYr0qBcCKtEEANgVGGd9mNErAr4vuX+yJ2gzFjknu/BW1rwze0hgcQzV72hVYXeGWO9rla60cP2Dxz2teGMAeJbrVGh0HKW7Fj4bt7j2sIp4h9NrfCBqOA5azSrGjPxIrNL3YikMRUcQQ8uFLVAF/ZY2CTvTJIrtm9T/AAv0gRJFPycT8ken+FGPP/1Dm4j5Jx+MQDWtpUKjHWkuqNLJi4yJ1V0PZ/8AGRpIGMoGmDlVpy9nMiJ6SjSByYtL8JcfN3UAN+u4+mot3RP4S6pH5hzag26r3sHKA2fVeh0e0WGfSFVlVr2O8JZL58myVSxva6jTElrgN9TVpN61CD6Kai2zGHZllA6tPRdB7RcOL21HE8e8EjqU/wDmCph5DsCaIGWowFp4y2AFn4/8WcOzKpR/2a9c9WAN9VzuM/F5ziQwujfFOmOh1yp4GSbOhH4mB3hp32CprUyRcSM5FjdH/wA91TGrQDv6TUPr3RXl2mu2FStUFRtUUyBHsn2jxc7bw3LK/wAz4ib4mqeHekT0CG6H7bPW6/bnFPJDMEXkbA+Bb3tZgVX/AB7GVWkVhTZPuCIHul2sZC5XstiTW/6rnAlg1GwTvLjMgTd3JdC6rJAMOGYbt5LNmzvwjRhw+5FbEE61+WsPog1WlvjEgGxFx5hLHaYax0gXHULLxHaAOJ9eI471nimzS2iekdGSCWVXNcbi9ieS5apiK4yqOkLp8Pig5pnkFzWnWBjtcjxG4G9aMWSSdMz5McXyVq2lcRkXu9PjCgzS9UfzFV2YpjiGlriDuIB6lFdSaJBz4nLotkWpeUY5RafDLtDtDVbuJ4ow7V1fdaVimmI8QQim0i/Qm0kdEe1NQ5U2+qgO0lTawLnw4jIqdOsRx5oPHH4FTftnTN7T1A3wDqk3tc/a1c0axKWuTZDtL4HuP0zov8yMJlzXTwj6ojO0VL9Q8vouYNM7km0SeHNB4oEWSR2NDtHT2P6go7O09La4dCuDLUg5DsRYe9JHojNP4cjxx5FSGmqR8NRvnb4rz1r0TXE5KPp4hWZnoA0g0/6jeoWf2ixjTh6gDgSQMiN4XLd8xuUHyyVWu5pafRKsC8jd0ai+w9oDmkqV0lCBjTJzcT5oZw43IgelPNU8mpqILuhuS7sbkWDuKWqdoTWCkNhrPaQMin0mHPdrROwpmsMjmnxhLTCdFM1yVTVtCHKIMNKDVpwdyYq5DMaigTaSgUwd6Mx0G9kGOi7gcZWoz3NWpT1vFqPLZ5gFVazS86z3Oe7e4lx6lI1Rv9CnDxx6FLbLNV8EKYUgwJBw/V0Thw2B3QJbHURAJK0NH1TlTceTmp2aIxB/0ndWqEs6nQzmjCMLRqmXaxG0hxAPSFsaEwtWuCdeGi3hufNYmiMJVbSax7HNdJDQ7KDebZ3K7DBYWqzDDumy65dvkrPJcmjGrBVOy2sZdVPG1/VUtJ9m6TW+wTrcVqYWtXbSc+oCCBkTtJECSMlm47S1TX1HMzFiBPW6KTLJa0cqyq+mSNyq6cqF1IE754nYiaSrEVLjZJ4LP0tii9rACDBOy4VijzZjb9GW03CPKanaCbn73J3um8DyWzH4MeXyMpuDd59EPyTvaRmOqdlaLIoNb4rzkglgnOyFKQncgk/odl8HhKFNjRFyj06DSJmwzRsCVgNY70V1Unhy2qVQMOVkN7RsMqJJhdoYPI29FHUcbwU4anaTCavgt/SIpuOxSq0C3P0RadcgEQD1soFzih/ob/IEhRqZFWDrO3lQqMIBkI+hV54KHs+8RwSUH0jORTLMXE5O89Slq8fippyq7NVAu64/FN3QRZTKWBxQbR/suOWRTaTqS4cgoa8HyVeu4EiSU/milurRpsiLLPxXjK2tG4emQC54A3DMrK001veuLPDaOiiA2CpooG9VKRR6TriVGPB2Wg0IgY3eoyJyS1gqGa0gndDYU5aBBBuDN8jGyEmOTPqDcl5sdpUWKOINSRFMQCZg34WBRaDXAz/8d3B+sR0gIHZ2rq4mmeOqeTrEHqun0xoVoJc0QPRaFG/Bz3KilozSL6dRr9TDgNIJFOWzBnavStB6WpuaHtkMfMA7CDELywYERMrs+ynsYaXGQ57iP0XgfBHqOllCG0lRd0nUJz1R0mm8Se7e00yZHslseoOSydJ6SazDtEe2RHEFB0hg65u3EODdgsY4Cy5jS+MbTa4uOu5oIvv2rKo2b8s9eSnjKvsOFjUqGANsT7RnYg0a9MAB2HqWFy2s0Enf/DMKeE0YarG1GC7xPntuiM0RUmDI2bbLTrRzJZLAvxWG2U8S07tam8f9jVm18cHAhuvw1oiPLatXtFgmUKAuXVHm1zDW7TG9c1o5pJN9iaK5EbbL9LEwMr+UJnYmcwouwrgJQi02/sr1FFTlJBHvnYPgohvBEpvcD9YKPQq3lwtw2pv+hVT8lfuDEwY3pgxXTidzbdYUHYgQRDfOZ9FFZGl9K2oESm0TcnhYH5po+wpsYTkJ4AeqYUkyi0mASpvosAIJ9pAIgxkdspoCXX+jbL4I0hHiHBBkorW80bu2R4j0ATeAeSqQQh1nujOZseC1KeDbGtMt27FSrgfe5U5JfCyKoD/iLhbWNgBluCSlWwZa4i1ikq+QmaHFS1ihApwVWaLJ6yeVDyTwdylETCnJVy60RN5ncjNFilTdAcN8J6pIpk7kyWGrR5pYqqIQphCqulQAmcFOnmEBitlrQGnWbJzG0c/vaox0yxKQagd+3ePX6JCuDk74qrVmlZEWw5M8qp+ab7x6K7oyn3jgb6o37TuTY8MpyUULPPGMW7LWCweq4OcYIuGjPzK3sRjnVACTs6LNrOlS18l6XD02PF4X/pw8mWU/IUu9V1/YuoKlB9M5tcbcCuPatzsQ+p+YIaCWlvtbmifFOy8c1m/KY9sNr0aPx89c1P2aWO0a4P1W1HgRMA5cFzOkNHDu3A7bE5mxv816U+iWvcXDMADylcvjxTBqgwdSS5u0TcAxlK85Cbs72bEtbOO0JpF1CI9poN2nIjfwK7YaXbVDXMiIvvB3FcBWMuJAgEkxukzCNh8QWGQYXel06nH4zgRy6v8Ag/bLFa9SJyWNgBneFd0wzWGvPMfNVME1YJY5QnUjQpqUbRbFMkxa/H5owwTuXCQfVRj7j5hSDznJ+Mq2vgir2GZo87THLbwQvyr5sJ+XREq4l7rk9IiOMKu6qd88jCFSGuI9xM58rpNyndwEJhReb+1z2KdPCvOz5eaOyF1bC9+bWHlHwCO7FNAGqDrbbR80CthnN2g8b+hKC8xG7j9UKixrkif5gTMdUN7pMgCOBKYuvmPip0qsW1WnmLpqrwK3fkED9lTMxkY3o+HrMn2oHGJ6BFfjQREGNm7ohs/gdV9M/X/YKThIRar2kGB5/sghypyjRRexGG1jMi4aerQnWc2o6BcJKqxqMDvTGaj3rt5UixLuzuTcA5Ge8wLlPTaTtUu7NkRjCN3opwGmTdYEqNN8hTrVYDgq+HOfJTyieGTdO9IDik9yk1yHI6a9kA1RLOqNTeQ4OAkgzBuDzBRcTUdUMkAGwsAN52c1COvRSqtunpWnkUerQubpqdHzR9WL/wAqKwC63A4cU2hu4X5nNY+EwWqQ43gggLoDe425hdP8bFS2l7Rk6q40gL3DYoNcdw85T1GQUpgfFdR2ZCzhWl7mtJHtOa2Yy1iBl5r00YWjhWd1TNQGJc4CXE5a7iB6ZLzjQzNatTA94Hybcn0XX9oNM4gua2k5rLSSRMxsAXH/ACs23GCZ1/xkUlKbXJPGaVqCGl7XR7TXC0tm4I3wuSxmk3OfiHMBaHlpLsoAkavMytPR2MFStrOID51bA6uQk2yVXtDoSvTY90a7HvLy5l4EWkZ775LmYIpZUmbupk5Yrj/TmNZO0qJSXoU+Tz4R92oNKjq8kR5ACs0RLJjbBHCFk65VFS+F/TeaIUw1sFwkHec+aZzmkyDA4bEE0g10E9d3Ipw1s29M1kSb5subS4oeoBNiD1Ci0Ru+KsUGMMy4g8gfUlFo4Vhi8TlxRckvJFBy8FRrzET0hHp4twBAgzt3clYq0qQESNbaZk/sgGgNWQ9u+5A+KG0WHWSQB9dxzMqJL3W9r4+id3hm0DbIhR7wCCCPIpqQjbGdSd/fNSbQJ4b5+SKyqSbEG15gKT8WXZACNgBMpW2MlEpknKFFtT7/AGRTinA3JB22v6ob60kknrCKf0Vpeh5t/dQ1khVGUqesIm0DZkf3QkkyK0D7yNySbXG/0SVXb/o+xnPaQU4Wg6m1w8Lgdl2xPVVxg3bx1VOyNai/gAZBTYwnITFzyG1Gbgz7wUxg/wBR6IbIbSVFfE4dxaXwY32hUaQkwtWpg2+87lZEZgaYuAeqKmqKZYZbGfTonWaCBGyTAPmtPuADcUgP60SlhWHNk85SxNBjRZjR5KbjLEUKlFs+NueyfirONwDqRaHlo1p2z4QDeMp1ghOoNOzpZNVwTnC0+YKGwXjaExjTJNUM4Frj8FJj20yHMqted2qRHG4QMVoqq2HOa4BwlpIsRvE5quzDn0Ke+PJU1/rwbVLSjqh1SWmdwv8ABaqwtF4fVaHyCSSNXaI2ngtFoqPuHQOA+q7f4/8Azjv6c7qeZD4uoBBKuaPwFSu4U6bdZx6AbydgUdH6CdiKjKZefaMTAsMyegK9Sw2Go4Wn3dFsb3G7nne521DrOu7HFcvwXdJ0ff5vhGTovs1RwrJe7XrRd2TWzmGD5lcp2i0kNYtacpErp9NYuGOJ3LyqpXLnF+wnJcvp1LNk3ycnR6pxww0x8HQdnGVTWD6ZDWsPtuIlrQQRcBd/37z4gJ2FvhIO0buS8w0RpqpQdrMuDZ7d4+q7uhpii2iHiwcJa3b7QmANinWwe+wegnHSrOd7YYCnTeCyxdJc3ZO8buS50jctnSGtiHaziS4n2Wi8/pCyXWtlG/YtvST2x03yjn9XFLI2lwQq5AK3o0+0BvVAOkngjUakG2xXdRDuQaKcUtJpnQtpxN2eYB9SFDux7zfID6J8JUw5pgvrFr7y3vKVr2sbqqcVRDgDWtt9rLovN1JcHbUoP0XBRbqRALi7cMgN6EKQ3D0VJ+Ooz/F5XKE/HUffJ8yjrIO0V4NrDY97DqDVIyyaY84up43HYlnhFFzRuaAR/tWDTx+H/mcTy1lP/EcJ+rofqmjF/BJyT8Bz2orf/mIv4Um9qsQMjT/4rIx9eg8zTDgeIsed7KkPv791XqEWvBklOSfk6Y9qcSROtTjgEN/auvmNRvJsZrGafZ+/RCI49f8Ay4o9uPwXuT+m1V7RViSXahO0ls9ZSZ2lqg+GiYvBYDbiFiefX/yUm/c7P6uCPbj8J3J/Tdq9p6rj4aItMNptFt+SE7tFVMWp3FoYLjyWQPv65+FN9228RwQ7cfhO5L6azdPVYsKZ/wBqSyCOBPEZJI9uPwncl9N/D9nazzDS0mJga5MbbNYVePY6uPF6Ndty/iaqxqmmGmbYp5M+PEkDhZrVNmng3LCUCd9XXqn1ddUtI1KWRmi7s2W+Ko0c30B/7iquMwNKmAe9pOkxArsJ4yGsPxVWp2nxH8raDP6KTB5ZKi/SuIcZLjbL2QPSIUUQ7S+nQaDx1OhUFQe0RIgGo4EGP5mst0KFpKuKri+Khcc/YcRAyGs4jZwWF+aq7ajh5x80J9ZxzeT/ALkSVzZtClf3fICFLVp/zPHUfJYFtpPUpobuS6j2dMauGA8YJ5uQXY/DDcfIn4rn9QHYm1OCmi+kt/Dof8eoARqTyaAsrG4ilU8AcOcR+yplqJh6ROyU8IK+CnJJpclzCM1tsAZrSZUGQsAsum1zXFog8kVlZd3os0dK9o5fUQe1nUdmcTq1wf0uA5m3wldiXE3JXnGia0VWniu20nj202SSFzvyScs1nT/HSUcRzXbTSMN1B/MY8tq5RjbQj6TxprVC4ZCw+qekxa+jw6xMPVZd5g2UYWtoXXqgsOTLAxsvA9CqcJsJXcwktcQNaXRtgq3qMG8aRXgy6Ss6kYZjHNZHtCHzlAHx8kbHYCliPENV8WeM/MbVXwuHafbDiS65O9WqdiuG3KLtcHZUVJcrhnG4nRFWk9zXAGDmDmNhuhOJGchdB2mqEFjt4I6LDfXDrHcu50898Sb8nGzw0yNIyn0gSSl3Y3J31BP0H0S73gehXHzKptHRxNOCFqjclCXeH3Sl3h91VlgtVMQlLvdKi55H8p9FBWGwzZnIo4Zw+9yhRJDcszKttqt1f1bAB8VpS48GV035A1abm2cI4IZPJHdVB2fVRqiR4QORJ9JTKP1CuvTAF18lOlUGRt0UHUxx+KdrNsdPojqgWWaQDjbysiVaQbYwCqjWXtnw2J9SbW5mxS6Dbky3l6pIRYnR0JuvhXCWsoKYasR0kIlIAbkjKYztKhCccEhCHO4pSRs81KDZMu2QnQ2k7uqlfcOqlEsl5whEjmnc0/2UQogNjxvRKNXVttO2YQJlMRvVkFyZ8v6s2sCGuB97M3zHBNWw83FkBmq7UAzyK1Cun0GLZuTOf1M6pGcMQ5l9yHj9Ivqxrm2xvzKv1KQKp1cMBsWrL09y2KoZmlRHDsgIrH3gqLFNzJCuiqQjdhZVZhhvMkqTZ29UFosJ3JXLkKXB0vZvHS3uzm244t/Za1beuEZWcxwc0wRcLYodpLe2DP6Y+wuT1GB7XE6WDqFrUifanEAhg2yVzb6m5XcZiDVdIgDiYVZtCo0yHMkZQ+I5JlkWKGvsqlHuTv0Dbhnz4XdCk+g4G9uaPWx9RviJM7nD4iVE19eDB8zPqsM23yzXjr9UDDCn1OJUoSPNV2X0iGod5UWk3+aKKn3CAX3KKFaSNr8s4NaXAGQCADfnZV309vxHzV2jiPZALdg3HYk6rIjVb0M85W6N0c+evoz3MjYfRFpkA3bI4FTcyLER8fVPqjhyyPonorHDGEwBbnn5wrZw7acGBJG9rv7KmQRz2T9UiOPPI+oS6WPv/BnMYTJNuXylCeGg2PVqnAn7KNh6YMgug8Wz6oqNAbsq6iSudw3mmU2Qe3IxPNOBxSDJ2H78lLuf09f3XPOkRge8VKGhLWjPVH/FIVgP5h5fsFKZNkMD9wn1D7p6KJxbffJ8ifio9+3P2j6I0wdxfQmod3UhIniEL8wMww8yQo1MTAB1R1+imrFeVBSePxUYVY4w7mjyU8RWIIAIyGwJtWL3UFIUqdORnkqzC915MDOESlU2C5JiE8U0ymc1JUaehaMku2Cw5rSeE2FoajQPM8ypOC9F02Lt4kvZycs9pWCdVAzQKtacmkoz2ygPBCslYFQISdkKbW7yo1GxcJNKqHCVGiFVI2I1d1vMIbnAc1XN/wCgrwBeULujMt81PVJR2CFnkth06IDIKBUsQUBz1z8qqTRqg7iVsQbolCvAhBrG6VMqpq0XY3TLusnH3khtc3f6qQe3f6qqjTt/SYPNCi5SdVbv9f3Ue+G8IpAcl9Nak6GiLW3/ACRgRazTwv6qnSqmADHz6o3e9Ng/st68HOfku963Y2AefS6sBzGarhE7pkjqFm95vngDceqk10bp4ZDyQcExlOi3We15kmd/7IdcNsWhw5gRzzVdzx+/7KdNwmJc3dafmikogctiDwZmfl0UI2n1m/mrQw4JjW5nd5BWKeCa27hNrAyPPihug6MoCn9yPqkjvwjZzH35JKbk0Zm4XAtex7nOfLWkiDbxAfNZjW3SSWZeCxv/AECeLJxUMeSSSIPYCVbwRl0FJJAiFibCB7xQHeEeaSSgEQhHrNuP6R8EklPYV4ZJlUiw2lTwtQisMvFCSSsh+yFf6s6YlOXJJL0iOWBlCLzMJJJWMhNCi2mJSSSMcHjhAHNVs0klmyfsPHwIG6MxJJKQHihZUnpklzuo/c1Yv1K9RTfRGqHXlJJUotfgA9sFRakkoIMrOFYLH9QSSRRGbhcLQAOU/VaGGpC1kklLLPQbFUQbmSSYuq2Oohot92TpJ4t2CaWtlIXzR61OI5bUkleZyNSxkWhWabjUkucTAtdJJAJTJSSSUAf/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4495800"/>
            <a:ext cx="327702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992092">
            <a:off x="41688" y="4432692"/>
            <a:ext cx="2209800" cy="1002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759729"/>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9293" y="2759729"/>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7530" y="210122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618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HOUSE OF REPS</a:t>
            </a:r>
          </a:p>
        </p:txBody>
      </p:sp>
      <p:sp>
        <p:nvSpPr>
          <p:cNvPr id="2" name="Content Placeholder 1"/>
          <p:cNvSpPr>
            <a:spLocks noGrp="1"/>
          </p:cNvSpPr>
          <p:nvPr>
            <p:ph sz="quarter" idx="1"/>
          </p:nvPr>
        </p:nvSpPr>
        <p:spPr/>
        <p:txBody>
          <a:bodyPr/>
          <a:lstStyle/>
          <a:p>
            <a:r>
              <a:rPr lang="en-US" dirty="0" smtClean="0"/>
              <a:t>SIZE &amp; APPORTIONMENT</a:t>
            </a:r>
          </a:p>
          <a:p>
            <a:pPr lvl="1"/>
            <a:r>
              <a:rPr lang="en-US" dirty="0" smtClean="0"/>
              <a:t>1. The Constitution does not set the exact size of the House of Reps.  It does stipulate that its size shall be apportioned or distributed among the states based on their respective populations.</a:t>
            </a:r>
          </a:p>
          <a:p>
            <a:pPr lvl="1"/>
            <a:r>
              <a:rPr lang="en-US" dirty="0" smtClean="0"/>
              <a:t>2. The Constitution guarantees that each state will have at least one rep, regardless of its population.  Seven states currently have one seats in the HOUSE.</a:t>
            </a:r>
            <a:endParaRPr lang="en-US" dirty="0"/>
          </a:p>
        </p:txBody>
      </p:sp>
    </p:spTree>
    <p:extLst>
      <p:ext uri="{BB962C8B-B14F-4D97-AF65-F5344CB8AC3E}">
        <p14:creationId xmlns:p14="http://schemas.microsoft.com/office/powerpoint/2010/main" val="4028994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HOUSE OF REPS</a:t>
            </a:r>
          </a:p>
        </p:txBody>
      </p:sp>
      <p:sp>
        <p:nvSpPr>
          <p:cNvPr id="2" name="Content Placeholder 1"/>
          <p:cNvSpPr>
            <a:spLocks noGrp="1"/>
          </p:cNvSpPr>
          <p:nvPr>
            <p:ph sz="quarter" idx="1"/>
          </p:nvPr>
        </p:nvSpPr>
        <p:spPr/>
        <p:txBody>
          <a:bodyPr>
            <a:normAutofit/>
          </a:bodyPr>
          <a:lstStyle/>
          <a:p>
            <a:r>
              <a:rPr lang="en-US" dirty="0" smtClean="0"/>
              <a:t>REAPPORTIONMENT</a:t>
            </a:r>
          </a:p>
          <a:p>
            <a:pPr lvl="1"/>
            <a:r>
              <a:rPr lang="en-US" dirty="0" smtClean="0"/>
              <a:t>1. The Constitution directs Congress to reapportion (reallocate) House seats after a census taken every 10yrs.</a:t>
            </a:r>
          </a:p>
          <a:p>
            <a:pPr lvl="1"/>
            <a:r>
              <a:rPr lang="en-US" dirty="0" smtClean="0"/>
              <a:t>As the population increased, so did the # of seats.  By 1929, the House had grown to 435 seats.</a:t>
            </a:r>
          </a:p>
          <a:p>
            <a:pPr lvl="1"/>
            <a:r>
              <a:rPr lang="en-US" dirty="0" smtClean="0"/>
              <a:t>Reapportionment Act of 1929 set the permanent size of the House at 435 members.  As a result, each seat now represents an average of 700,000 people.</a:t>
            </a:r>
          </a:p>
          <a:p>
            <a:pPr lvl="1"/>
            <a:r>
              <a:rPr lang="en-US" dirty="0" smtClean="0"/>
              <a:t>It increases/decreases/maintains a state’s influences  in the  H of R and selecting the POTUS</a:t>
            </a:r>
          </a:p>
        </p:txBody>
      </p:sp>
    </p:spTree>
    <p:extLst>
      <p:ext uri="{BB962C8B-B14F-4D97-AF65-F5344CB8AC3E}">
        <p14:creationId xmlns:p14="http://schemas.microsoft.com/office/powerpoint/2010/main" val="2795706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531813"/>
            <a:ext cx="7504113"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480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HOUSE OF REPS</a:t>
            </a:r>
          </a:p>
        </p:txBody>
      </p:sp>
      <p:sp>
        <p:nvSpPr>
          <p:cNvPr id="2" name="Content Placeholder 1"/>
          <p:cNvSpPr>
            <a:spLocks noGrp="1"/>
          </p:cNvSpPr>
          <p:nvPr>
            <p:ph sz="quarter" idx="1"/>
          </p:nvPr>
        </p:nvSpPr>
        <p:spPr/>
        <p:txBody>
          <a:bodyPr/>
          <a:lstStyle/>
          <a:p>
            <a:r>
              <a:rPr lang="en-US" b="1" dirty="0" smtClean="0"/>
              <a:t>DISTRICTS</a:t>
            </a:r>
          </a:p>
          <a:p>
            <a:pPr lvl="1"/>
            <a:r>
              <a:rPr lang="en-US" dirty="0" smtClean="0"/>
              <a:t>1. The constitution does not define or discuss congressional districts.</a:t>
            </a:r>
          </a:p>
          <a:p>
            <a:pPr lvl="1"/>
            <a:r>
              <a:rPr lang="en-US" dirty="0" smtClean="0"/>
              <a:t>2. In 1842, Congress stipulated that all seats in the </a:t>
            </a:r>
            <a:r>
              <a:rPr lang="en-US" dirty="0" err="1" smtClean="0"/>
              <a:t>HofR</a:t>
            </a:r>
            <a:r>
              <a:rPr lang="en-US" dirty="0" smtClean="0"/>
              <a:t> would be filled from single-member districts.</a:t>
            </a:r>
          </a:p>
          <a:p>
            <a:pPr lvl="1"/>
            <a:r>
              <a:rPr lang="en-US" dirty="0" smtClean="0"/>
              <a:t>3. The 1842 law assigned each state legislature the responsibility of drawing the boundary lines of its congressional district.</a:t>
            </a:r>
            <a:endParaRPr lang="en-US" dirty="0"/>
          </a:p>
        </p:txBody>
      </p:sp>
    </p:spTree>
    <p:extLst>
      <p:ext uri="{BB962C8B-B14F-4D97-AF65-F5344CB8AC3E}">
        <p14:creationId xmlns:p14="http://schemas.microsoft.com/office/powerpoint/2010/main" val="1763829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HOUSE OF REPS</a:t>
            </a:r>
            <a:endParaRPr lang="en-US" dirty="0"/>
          </a:p>
        </p:txBody>
      </p:sp>
      <p:pic>
        <p:nvPicPr>
          <p:cNvPr id="5122"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1696106" y="1874138"/>
            <a:ext cx="5715275" cy="387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67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114</a:t>
            </a:r>
            <a:r>
              <a:rPr lang="en-US" baseline="30000" dirty="0" smtClean="0"/>
              <a:t>th</a:t>
            </a:r>
            <a:r>
              <a:rPr lang="en-US" dirty="0" smtClean="0"/>
              <a:t> Congress: House of Representatives</a:t>
            </a:r>
            <a:endParaRPr lang="en-US"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854264"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7794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HOUSE OF REPS</a:t>
            </a:r>
          </a:p>
        </p:txBody>
      </p:sp>
      <p:sp>
        <p:nvSpPr>
          <p:cNvPr id="2" name="Content Placeholder 1"/>
          <p:cNvSpPr>
            <a:spLocks noGrp="1"/>
          </p:cNvSpPr>
          <p:nvPr>
            <p:ph sz="quarter" idx="1"/>
          </p:nvPr>
        </p:nvSpPr>
        <p:spPr/>
        <p:txBody>
          <a:bodyPr/>
          <a:lstStyle/>
          <a:p>
            <a:r>
              <a:rPr lang="en-US" dirty="0" smtClean="0"/>
              <a:t>GERRYMANDERING</a:t>
            </a:r>
          </a:p>
          <a:p>
            <a:pPr lvl="1"/>
            <a:r>
              <a:rPr lang="en-US" dirty="0" smtClean="0"/>
              <a:t>1. Gerrymandering is the legislative process by which the majority party in each state legislature redraws congressional districts to ensure the maximum number of seats for its candidates.</a:t>
            </a:r>
          </a:p>
          <a:p>
            <a:pPr lvl="1"/>
            <a:r>
              <a:rPr lang="en-US" dirty="0" smtClean="0"/>
              <a:t>2. Consequences:</a:t>
            </a:r>
          </a:p>
          <a:p>
            <a:pPr marL="1143000" lvl="3" indent="0">
              <a:buNone/>
            </a:pPr>
            <a:r>
              <a:rPr lang="en-US" dirty="0" smtClean="0"/>
              <a:t>It protects incumbents and discourages challengers.</a:t>
            </a:r>
          </a:p>
          <a:p>
            <a:pPr marL="1143000" lvl="3" indent="0">
              <a:buNone/>
            </a:pPr>
            <a:r>
              <a:rPr lang="en-US" dirty="0" smtClean="0"/>
              <a:t>It strengthens the majority party while weakening the opposition party.</a:t>
            </a:r>
          </a:p>
          <a:p>
            <a:pPr marL="1143000" lvl="3" indent="0">
              <a:buNone/>
            </a:pPr>
            <a:r>
              <a:rPr lang="en-US" dirty="0" smtClean="0"/>
              <a:t>It increases or decreases minority representation.</a:t>
            </a:r>
            <a:endParaRPr lang="en-US" dirty="0"/>
          </a:p>
        </p:txBody>
      </p:sp>
    </p:spTree>
    <p:extLst>
      <p:ext uri="{BB962C8B-B14F-4D97-AF65-F5344CB8AC3E}">
        <p14:creationId xmlns:p14="http://schemas.microsoft.com/office/powerpoint/2010/main" val="406250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HOUSE OF REPS</a:t>
            </a:r>
          </a:p>
        </p:txBody>
      </p:sp>
      <p:sp>
        <p:nvSpPr>
          <p:cNvPr id="2" name="Content Placeholder 1"/>
          <p:cNvSpPr>
            <a:spLocks noGrp="1"/>
          </p:cNvSpPr>
          <p:nvPr>
            <p:ph sz="quarter" idx="1"/>
          </p:nvPr>
        </p:nvSpPr>
        <p:spPr/>
        <p:txBody>
          <a:bodyPr>
            <a:normAutofit/>
          </a:bodyPr>
          <a:lstStyle/>
          <a:p>
            <a:r>
              <a:rPr lang="en-US" dirty="0" smtClean="0"/>
              <a:t>SUPREME COURT LIMITATIONS ON CONGRESSIONAL REDISTRICTING</a:t>
            </a:r>
          </a:p>
          <a:p>
            <a:pPr lvl="1"/>
            <a:r>
              <a:rPr lang="en-US" dirty="0" smtClean="0"/>
              <a:t>1. Because rural areas dominated many state legislatures, congressional districts often favored less-populous rural areas of a state.</a:t>
            </a:r>
          </a:p>
          <a:p>
            <a:pPr lvl="1"/>
            <a:r>
              <a:rPr lang="en-US" dirty="0" smtClean="0"/>
              <a:t>2. </a:t>
            </a:r>
            <a:r>
              <a:rPr lang="en-US" i="1" dirty="0" err="1" smtClean="0"/>
              <a:t>Wesberry</a:t>
            </a:r>
            <a:r>
              <a:rPr lang="en-US" i="1" dirty="0" smtClean="0"/>
              <a:t> v. Sanders (1964) </a:t>
            </a:r>
            <a:r>
              <a:rPr lang="en-US" dirty="0" smtClean="0"/>
              <a:t>set forth the principle of “one person, one vote” in drawing congressional districts.  The case triggered widespread redistricting that gave cities and suburbs greater representation in Congress.</a:t>
            </a:r>
          </a:p>
        </p:txBody>
      </p:sp>
    </p:spTree>
    <p:extLst>
      <p:ext uri="{BB962C8B-B14F-4D97-AF65-F5344CB8AC3E}">
        <p14:creationId xmlns:p14="http://schemas.microsoft.com/office/powerpoint/2010/main" val="3824545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HOUSE OF REPS</a:t>
            </a:r>
          </a:p>
        </p:txBody>
      </p:sp>
      <p:sp>
        <p:nvSpPr>
          <p:cNvPr id="2" name="Content Placeholder 1"/>
          <p:cNvSpPr>
            <a:spLocks noGrp="1"/>
          </p:cNvSpPr>
          <p:nvPr>
            <p:ph sz="quarter" idx="1"/>
          </p:nvPr>
        </p:nvSpPr>
        <p:spPr/>
        <p:txBody>
          <a:bodyPr/>
          <a:lstStyle/>
          <a:p>
            <a:pPr marL="365760" lvl="1">
              <a:buFont typeface="Wingdings" pitchFamily="2" charset="2"/>
              <a:buChar char=""/>
            </a:pPr>
            <a:r>
              <a:rPr lang="en-US" dirty="0"/>
              <a:t>3. SCOTUS decisions have placed the following limitations on congressional redistricting</a:t>
            </a:r>
            <a:r>
              <a:rPr lang="en-US" dirty="0" smtClean="0"/>
              <a:t>:</a:t>
            </a:r>
          </a:p>
          <a:p>
            <a:pPr marL="731520" lvl="2"/>
            <a:r>
              <a:rPr lang="en-US" dirty="0" smtClean="0"/>
              <a:t>Districts must be compact. </a:t>
            </a:r>
            <a:r>
              <a:rPr lang="en-US" dirty="0"/>
              <a:t> </a:t>
            </a:r>
            <a:r>
              <a:rPr lang="en-US" dirty="0" smtClean="0"/>
              <a:t>Lines must be contiguous or connected.</a:t>
            </a:r>
          </a:p>
          <a:p>
            <a:pPr marL="731520" lvl="2"/>
            <a:r>
              <a:rPr lang="en-US" dirty="0" smtClean="0"/>
              <a:t>Cannot dilute minority voting strength.</a:t>
            </a:r>
          </a:p>
          <a:p>
            <a:pPr marL="731520" lvl="2"/>
            <a:r>
              <a:rPr lang="en-US" dirty="0" smtClean="0"/>
              <a:t>District lines cannot be drawn based solely on race.  However, race can be one of a variety of factors that are considered.</a:t>
            </a:r>
          </a:p>
          <a:p>
            <a:pPr marL="365760" lvl="1"/>
            <a:r>
              <a:rPr lang="en-US" dirty="0" smtClean="0"/>
              <a:t>4. It is important to note that Supreme Court decisions have not eliminated gerrymandering for partisan political purposes.</a:t>
            </a:r>
            <a:endParaRPr lang="en-US" dirty="0"/>
          </a:p>
          <a:p>
            <a:endParaRPr lang="en-US" dirty="0"/>
          </a:p>
        </p:txBody>
      </p:sp>
    </p:spTree>
    <p:extLst>
      <p:ext uri="{BB962C8B-B14F-4D97-AF65-F5344CB8AC3E}">
        <p14:creationId xmlns:p14="http://schemas.microsoft.com/office/powerpoint/2010/main" val="2838826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Bicameral Congress</a:t>
            </a:r>
            <a:endParaRPr lang="en-US" dirty="0"/>
          </a:p>
        </p:txBody>
      </p:sp>
      <p:sp>
        <p:nvSpPr>
          <p:cNvPr id="2" name="Content Placeholder 1"/>
          <p:cNvSpPr>
            <a:spLocks noGrp="1"/>
          </p:cNvSpPr>
          <p:nvPr>
            <p:ph sz="quarter" idx="1"/>
          </p:nvPr>
        </p:nvSpPr>
        <p:spPr/>
        <p:txBody>
          <a:bodyPr/>
          <a:lstStyle/>
          <a:p>
            <a:r>
              <a:rPr lang="en-US" dirty="0" smtClean="0"/>
              <a:t>Introduction</a:t>
            </a:r>
          </a:p>
          <a:p>
            <a:r>
              <a:rPr lang="en-US" dirty="0" smtClean="0"/>
              <a:t>1. The Framers of the U.S. Constitution created a bicameral congress consisting of a House of Representatives and a Senate.</a:t>
            </a:r>
          </a:p>
          <a:p>
            <a:r>
              <a:rPr lang="en-US" dirty="0" smtClean="0"/>
              <a:t>2. The two houses of Congress have different characters.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724400"/>
            <a:ext cx="472440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09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
            <a:ext cx="7950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178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Gerrymandered 14</a:t>
            </a:r>
            <a:r>
              <a:rPr lang="en-US" baseline="30000" dirty="0" smtClean="0"/>
              <a:t>th</a:t>
            </a:r>
            <a:r>
              <a:rPr lang="en-US" dirty="0" smtClean="0"/>
              <a:t> </a:t>
            </a:r>
            <a:endParaRPr lang="en-US" dirty="0"/>
          </a:p>
        </p:txBody>
      </p:sp>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5486400"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2133600"/>
            <a:ext cx="28575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593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73723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741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Congressional Elections</a:t>
            </a:r>
            <a:endParaRPr lang="en-US" dirty="0"/>
          </a:p>
        </p:txBody>
      </p:sp>
      <p:sp>
        <p:nvSpPr>
          <p:cNvPr id="3" name="Content Placeholder 2"/>
          <p:cNvSpPr>
            <a:spLocks noGrp="1"/>
          </p:cNvSpPr>
          <p:nvPr>
            <p:ph sz="quarter" idx="1"/>
          </p:nvPr>
        </p:nvSpPr>
        <p:spPr/>
        <p:txBody>
          <a:bodyPr/>
          <a:lstStyle/>
          <a:p>
            <a:r>
              <a:rPr lang="en-US" b="1" dirty="0" smtClean="0"/>
              <a:t>INCUMBENTS USUALLY WIN</a:t>
            </a:r>
          </a:p>
          <a:p>
            <a:pPr marL="1234440" lvl="2" indent="-457200">
              <a:buAutoNum type="arabicPeriod"/>
            </a:pPr>
            <a:r>
              <a:rPr lang="en-US" dirty="0" smtClean="0"/>
              <a:t>During the last 50 years, incumbency has been the single most important factor in determining the outcome of elections.</a:t>
            </a:r>
          </a:p>
          <a:p>
            <a:pPr marL="1234440" lvl="2" indent="-457200">
              <a:buAutoNum type="arabicPeriod"/>
            </a:pPr>
            <a:r>
              <a:rPr lang="en-US" dirty="0" smtClean="0"/>
              <a:t>Over 90% of House incumbents seeking reelection WIN</a:t>
            </a:r>
          </a:p>
          <a:p>
            <a:pPr marL="1234440" lvl="2" indent="-457200">
              <a:buAutoNum type="arabicPeriod"/>
            </a:pPr>
            <a:r>
              <a:rPr lang="en-US" dirty="0" smtClean="0"/>
              <a:t>Over 75% of Senate </a:t>
            </a:r>
            <a:r>
              <a:rPr lang="en-US" dirty="0"/>
              <a:t>incumbents seeking reelection </a:t>
            </a:r>
            <a:r>
              <a:rPr lang="en-US" dirty="0" smtClean="0"/>
              <a:t>WIN</a:t>
            </a:r>
          </a:p>
          <a:p>
            <a:pPr marL="1234440" lvl="2" indent="-457200">
              <a:buAutoNum type="arabicPeriod"/>
            </a:pPr>
            <a:endParaRPr lang="en-US" dirty="0" smtClean="0"/>
          </a:p>
        </p:txBody>
      </p:sp>
    </p:spTree>
    <p:extLst>
      <p:ext uri="{BB962C8B-B14F-4D97-AF65-F5344CB8AC3E}">
        <p14:creationId xmlns:p14="http://schemas.microsoft.com/office/powerpoint/2010/main" val="3237983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Congressional Elections</a:t>
            </a:r>
          </a:p>
        </p:txBody>
      </p:sp>
      <p:sp>
        <p:nvSpPr>
          <p:cNvPr id="2" name="Content Placeholder 1"/>
          <p:cNvSpPr>
            <a:spLocks noGrp="1"/>
          </p:cNvSpPr>
          <p:nvPr>
            <p:ph sz="quarter" idx="1"/>
          </p:nvPr>
        </p:nvSpPr>
        <p:spPr/>
        <p:txBody>
          <a:bodyPr/>
          <a:lstStyle/>
          <a:p>
            <a:r>
              <a:rPr lang="en-US" b="1" dirty="0" smtClean="0"/>
              <a:t>REASON WHY INCUMBENTS WIN</a:t>
            </a:r>
          </a:p>
          <a:p>
            <a:pPr lvl="1"/>
            <a:r>
              <a:rPr lang="en-US" dirty="0" smtClean="0"/>
              <a:t>1. Money</a:t>
            </a:r>
          </a:p>
          <a:p>
            <a:pPr marL="1143000" lvl="3" indent="0">
              <a:buNone/>
            </a:pPr>
            <a:r>
              <a:rPr lang="en-US" dirty="0" smtClean="0"/>
              <a:t>Incumbents are usually able to raise more campaign contributions than their challengers.</a:t>
            </a:r>
          </a:p>
          <a:p>
            <a:pPr marL="1143000" lvl="3" indent="0">
              <a:buNone/>
            </a:pPr>
            <a:r>
              <a:rPr lang="en-US" dirty="0" smtClean="0"/>
              <a:t>PACs contribute more $ to incumbents than challengers</a:t>
            </a:r>
          </a:p>
          <a:p>
            <a:pPr marL="1143000" lvl="3" indent="0">
              <a:buNone/>
            </a:pPr>
            <a:r>
              <a:rPr lang="en-US" dirty="0" smtClean="0"/>
              <a:t>Incumbents outspend challengers by a ratio of + 2 to 1.</a:t>
            </a:r>
          </a:p>
          <a:p>
            <a:pPr marL="777240" lvl="2" indent="0">
              <a:buNone/>
            </a:pPr>
            <a:r>
              <a:rPr lang="en-US" dirty="0" smtClean="0"/>
              <a:t>2. Visibility</a:t>
            </a:r>
          </a:p>
          <a:p>
            <a:pPr marL="1143000" lvl="3" indent="0">
              <a:buNone/>
            </a:pPr>
            <a:r>
              <a:rPr lang="en-US" dirty="0" smtClean="0"/>
              <a:t>Better known to the voters than challengers.</a:t>
            </a:r>
          </a:p>
          <a:p>
            <a:pPr marL="1143000" lvl="3" indent="0">
              <a:buNone/>
            </a:pPr>
            <a:r>
              <a:rPr lang="en-US" dirty="0" smtClean="0"/>
              <a:t>Have opportunities to participate in highly visible activities that are covered by local newspapers and local TV</a:t>
            </a:r>
            <a:endParaRPr lang="en-US" dirty="0"/>
          </a:p>
        </p:txBody>
      </p:sp>
    </p:spTree>
    <p:extLst>
      <p:ext uri="{BB962C8B-B14F-4D97-AF65-F5344CB8AC3E}">
        <p14:creationId xmlns:p14="http://schemas.microsoft.com/office/powerpoint/2010/main" val="3097573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Congressional Elections</a:t>
            </a:r>
          </a:p>
        </p:txBody>
      </p:sp>
      <p:sp>
        <p:nvSpPr>
          <p:cNvPr id="2" name="Content Placeholder 1"/>
          <p:cNvSpPr>
            <a:spLocks noGrp="1"/>
          </p:cNvSpPr>
          <p:nvPr>
            <p:ph sz="quarter" idx="1"/>
          </p:nvPr>
        </p:nvSpPr>
        <p:spPr/>
        <p:txBody>
          <a:bodyPr/>
          <a:lstStyle/>
          <a:p>
            <a:r>
              <a:rPr lang="en-US" b="1" dirty="0"/>
              <a:t>REASON WHY INCUMBENTS </a:t>
            </a:r>
            <a:r>
              <a:rPr lang="en-US" b="1" dirty="0" smtClean="0"/>
              <a:t>WIN…</a:t>
            </a:r>
            <a:endParaRPr lang="en-US" b="1" dirty="0"/>
          </a:p>
          <a:p>
            <a:pPr lvl="1"/>
            <a:r>
              <a:rPr lang="en-US" dirty="0" smtClean="0"/>
              <a:t>3. Constituent service</a:t>
            </a:r>
          </a:p>
          <a:p>
            <a:pPr lvl="2"/>
            <a:r>
              <a:rPr lang="en-US" dirty="0" smtClean="0"/>
              <a:t>There is a close link between constituent service and reelection.</a:t>
            </a:r>
          </a:p>
          <a:p>
            <a:pPr lvl="2"/>
            <a:r>
              <a:rPr lang="en-US" dirty="0" smtClean="0"/>
              <a:t>Members are able to win supporters by performing casework for their constituents and by brining home money and jobs (“pork”) for their district.</a:t>
            </a:r>
          </a:p>
          <a:p>
            <a:pPr lvl="2"/>
            <a:r>
              <a:rPr lang="en-US" dirty="0" smtClean="0"/>
              <a:t>Casework consists of helping individual constituents, often by cutting through bureaucratic red tape.</a:t>
            </a:r>
          </a:p>
          <a:p>
            <a:pPr lvl="2"/>
            <a:endParaRPr lang="en-US" dirty="0"/>
          </a:p>
        </p:txBody>
      </p:sp>
    </p:spTree>
    <p:extLst>
      <p:ext uri="{BB962C8B-B14F-4D97-AF65-F5344CB8AC3E}">
        <p14:creationId xmlns:p14="http://schemas.microsoft.com/office/powerpoint/2010/main" val="1354608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Congress is Organized</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Role of Political Parties</a:t>
            </a:r>
          </a:p>
          <a:p>
            <a:pPr lvl="1"/>
            <a:r>
              <a:rPr lang="en-US" dirty="0" smtClean="0"/>
              <a:t>Political parties play a key role in the organization of both houses of Congress.</a:t>
            </a:r>
          </a:p>
          <a:p>
            <a:pPr lvl="1"/>
            <a:r>
              <a:rPr lang="en-US" dirty="0" smtClean="0"/>
              <a:t>The majority party is the party in each chamber with the most votes.</a:t>
            </a:r>
          </a:p>
          <a:p>
            <a:pPr lvl="1"/>
            <a:r>
              <a:rPr lang="en-US" dirty="0"/>
              <a:t>The </a:t>
            </a:r>
            <a:r>
              <a:rPr lang="en-US" dirty="0" smtClean="0"/>
              <a:t>minority </a:t>
            </a:r>
            <a:r>
              <a:rPr lang="en-US" dirty="0"/>
              <a:t>party is the party in each chamber with the </a:t>
            </a:r>
            <a:r>
              <a:rPr lang="en-US" dirty="0" smtClean="0"/>
              <a:t>2</a:t>
            </a:r>
            <a:r>
              <a:rPr lang="en-US" baseline="30000" dirty="0" smtClean="0"/>
              <a:t>nd</a:t>
            </a:r>
            <a:r>
              <a:rPr lang="en-US" dirty="0" smtClean="0"/>
              <a:t> most </a:t>
            </a:r>
            <a:r>
              <a:rPr lang="en-US" dirty="0"/>
              <a:t>votes</a:t>
            </a:r>
            <a:r>
              <a:rPr lang="en-US" dirty="0" smtClean="0"/>
              <a:t>.</a:t>
            </a:r>
          </a:p>
          <a:p>
            <a:pPr lvl="1"/>
            <a:r>
              <a:rPr lang="en-US" dirty="0" smtClean="0"/>
              <a:t>The majority party enjoys the following advantages:</a:t>
            </a:r>
          </a:p>
          <a:p>
            <a:pPr lvl="2"/>
            <a:r>
              <a:rPr lang="en-US" dirty="0" smtClean="0"/>
              <a:t>It holds committee chairs.</a:t>
            </a:r>
          </a:p>
          <a:p>
            <a:pPr lvl="2"/>
            <a:r>
              <a:rPr lang="en-US" dirty="0" smtClean="0"/>
              <a:t>It chooses the Speaker of the House</a:t>
            </a:r>
          </a:p>
          <a:p>
            <a:pPr lvl="2"/>
            <a:r>
              <a:rPr lang="en-US" dirty="0" smtClean="0"/>
              <a:t>It assigns bills to committees.</a:t>
            </a:r>
          </a:p>
          <a:p>
            <a:pPr lvl="2"/>
            <a:r>
              <a:rPr lang="en-US" dirty="0" smtClean="0"/>
              <a:t>It holds the majority on each committee.</a:t>
            </a:r>
          </a:p>
          <a:p>
            <a:pPr lvl="2"/>
            <a:r>
              <a:rPr lang="en-US" dirty="0" smtClean="0"/>
              <a:t>It controls the House Rules Committee.</a:t>
            </a:r>
          </a:p>
          <a:p>
            <a:pPr lvl="2"/>
            <a:r>
              <a:rPr lang="en-US" dirty="0" smtClean="0"/>
              <a:t>It set the legislative agenda.</a:t>
            </a:r>
            <a:endParaRPr lang="en-US" dirty="0"/>
          </a:p>
          <a:p>
            <a:pPr lvl="1"/>
            <a:endParaRPr lang="en-US" dirty="0"/>
          </a:p>
        </p:txBody>
      </p:sp>
    </p:spTree>
    <p:extLst>
      <p:ext uri="{BB962C8B-B14F-4D97-AF65-F5344CB8AC3E}">
        <p14:creationId xmlns:p14="http://schemas.microsoft.com/office/powerpoint/2010/main" val="967824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Congress is Organized</a:t>
            </a:r>
          </a:p>
        </p:txBody>
      </p:sp>
      <p:sp>
        <p:nvSpPr>
          <p:cNvPr id="2" name="Content Placeholder 1"/>
          <p:cNvSpPr>
            <a:spLocks noGrp="1"/>
          </p:cNvSpPr>
          <p:nvPr>
            <p:ph sz="quarter" idx="1"/>
          </p:nvPr>
        </p:nvSpPr>
        <p:spPr/>
        <p:txBody>
          <a:bodyPr>
            <a:normAutofit fontScale="92500" lnSpcReduction="10000"/>
          </a:bodyPr>
          <a:lstStyle/>
          <a:p>
            <a:r>
              <a:rPr lang="en-US" dirty="0"/>
              <a:t>The House of Representatives</a:t>
            </a:r>
            <a:endParaRPr lang="en-US" dirty="0" smtClean="0"/>
          </a:p>
          <a:p>
            <a:pPr lvl="1"/>
            <a:r>
              <a:rPr lang="en-US" dirty="0" smtClean="0"/>
              <a:t>1. Larger than the Senate.</a:t>
            </a:r>
          </a:p>
          <a:p>
            <a:pPr lvl="2"/>
            <a:r>
              <a:rPr lang="en-US" dirty="0" smtClean="0"/>
              <a:t>  </a:t>
            </a:r>
            <a:r>
              <a:rPr lang="en-US" dirty="0"/>
              <a:t>The result, it has a more formal structure and is governed by stricter rules.  (i.e. Debate is more </a:t>
            </a:r>
            <a:r>
              <a:rPr lang="en-US" dirty="0" smtClean="0"/>
              <a:t>restricted)</a:t>
            </a:r>
          </a:p>
          <a:p>
            <a:pPr lvl="1"/>
            <a:r>
              <a:rPr lang="en-US" dirty="0" smtClean="0"/>
              <a:t>2. The Speaker of the House</a:t>
            </a:r>
          </a:p>
          <a:p>
            <a:pPr lvl="2"/>
            <a:r>
              <a:rPr lang="en-US" dirty="0" smtClean="0"/>
              <a:t>Presides over the House of Reps</a:t>
            </a:r>
          </a:p>
          <a:p>
            <a:pPr lvl="2"/>
            <a:r>
              <a:rPr lang="en-US" dirty="0" smtClean="0"/>
              <a:t>Overseas House business</a:t>
            </a:r>
          </a:p>
          <a:p>
            <a:pPr lvl="2"/>
            <a:r>
              <a:rPr lang="en-US" dirty="0" smtClean="0"/>
              <a:t>Stands second in line for POTUS succession</a:t>
            </a:r>
          </a:p>
          <a:p>
            <a:pPr lvl="1"/>
            <a:r>
              <a:rPr lang="en-US" dirty="0" smtClean="0"/>
              <a:t>3. Other House leaders</a:t>
            </a:r>
          </a:p>
          <a:p>
            <a:pPr lvl="2"/>
            <a:r>
              <a:rPr lang="en-US" dirty="0" smtClean="0"/>
              <a:t>Majority Leader – elected leader of the party that controls the H of R</a:t>
            </a:r>
          </a:p>
          <a:p>
            <a:pPr lvl="2"/>
            <a:r>
              <a:rPr lang="en-US" dirty="0" smtClean="0"/>
              <a:t>Minority Leader – elected leader of the party with the second-highest # of elected reps.</a:t>
            </a:r>
          </a:p>
          <a:p>
            <a:pPr lvl="2"/>
            <a:r>
              <a:rPr lang="en-US" dirty="0" smtClean="0"/>
              <a:t>Whips – both parties have elected whips who maintain close contact w/ their members &amp; try to ensure part unity on important votes.</a:t>
            </a:r>
          </a:p>
          <a:p>
            <a:endParaRPr lang="en-US" dirty="0"/>
          </a:p>
        </p:txBody>
      </p:sp>
    </p:spTree>
    <p:extLst>
      <p:ext uri="{BB962C8B-B14F-4D97-AF65-F5344CB8AC3E}">
        <p14:creationId xmlns:p14="http://schemas.microsoft.com/office/powerpoint/2010/main" val="215905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Congress is Organized</a:t>
            </a:r>
          </a:p>
        </p:txBody>
      </p:sp>
      <p:sp>
        <p:nvSpPr>
          <p:cNvPr id="3" name="Content Placeholder 2"/>
          <p:cNvSpPr>
            <a:spLocks noGrp="1"/>
          </p:cNvSpPr>
          <p:nvPr>
            <p:ph sz="quarter" idx="1"/>
          </p:nvPr>
        </p:nvSpPr>
        <p:spPr/>
        <p:txBody>
          <a:bodyPr>
            <a:normAutofit fontScale="92500" lnSpcReduction="20000"/>
          </a:bodyPr>
          <a:lstStyle/>
          <a:p>
            <a:r>
              <a:rPr lang="en-US" dirty="0" smtClean="0"/>
              <a:t>The Senate</a:t>
            </a:r>
          </a:p>
          <a:p>
            <a:pPr lvl="1"/>
            <a:r>
              <a:rPr lang="en-US" dirty="0" smtClean="0"/>
              <a:t>1. The Senate is smaller &amp; thus less formally organized than the </a:t>
            </a:r>
            <a:r>
              <a:rPr lang="en-US" dirty="0" err="1" smtClean="0"/>
              <a:t>HofR</a:t>
            </a:r>
            <a:r>
              <a:rPr lang="en-US" dirty="0" smtClean="0"/>
              <a:t>.  In contrast to the House, the Senate operates more on informal understandings.</a:t>
            </a:r>
          </a:p>
          <a:p>
            <a:pPr lvl="1"/>
            <a:r>
              <a:rPr lang="en-US" dirty="0" smtClean="0"/>
              <a:t>2 The Vice President</a:t>
            </a:r>
          </a:p>
          <a:p>
            <a:pPr lvl="2"/>
            <a:r>
              <a:rPr lang="en-US" dirty="0" smtClean="0"/>
              <a:t>The Constitution makes the VP the President of the Senate</a:t>
            </a:r>
          </a:p>
          <a:p>
            <a:pPr lvl="2"/>
            <a:r>
              <a:rPr lang="en-US" dirty="0" smtClean="0"/>
              <a:t>The VP may vote only to break a tie.</a:t>
            </a:r>
          </a:p>
          <a:p>
            <a:pPr lvl="1"/>
            <a:r>
              <a:rPr lang="en-US" dirty="0" smtClean="0"/>
              <a:t>3. Other Senate Leaders</a:t>
            </a:r>
          </a:p>
          <a:p>
            <a:pPr lvl="2"/>
            <a:r>
              <a:rPr lang="en-US" dirty="0" smtClean="0"/>
              <a:t>President Pro Tempore – presides over the Senate in the absence of the VP.  The position is held by a member of the </a:t>
            </a:r>
            <a:r>
              <a:rPr lang="en-US" dirty="0" err="1" smtClean="0"/>
              <a:t>majorty</a:t>
            </a:r>
            <a:r>
              <a:rPr lang="en-US" dirty="0" smtClean="0"/>
              <a:t> party w/ the longest service in the senate.</a:t>
            </a:r>
          </a:p>
          <a:p>
            <a:pPr lvl="2"/>
            <a:r>
              <a:rPr lang="en-US" dirty="0" smtClean="0"/>
              <a:t>MAJORITY LEADER – is the elected leader of the party that controls the Senate.  ** </a:t>
            </a:r>
            <a:r>
              <a:rPr lang="en-US" dirty="0" err="1" smtClean="0"/>
              <a:t>He/She</a:t>
            </a:r>
            <a:r>
              <a:rPr lang="en-US" dirty="0" smtClean="0"/>
              <a:t> is the true leader of the Senate**</a:t>
            </a:r>
          </a:p>
          <a:p>
            <a:pPr lvl="2"/>
            <a:r>
              <a:rPr lang="en-US" dirty="0" smtClean="0"/>
              <a:t>Minority Leader – is the elected leader of the party with the 2</a:t>
            </a:r>
            <a:r>
              <a:rPr lang="en-US" baseline="30000" dirty="0" smtClean="0"/>
              <a:t>nd</a:t>
            </a:r>
            <a:r>
              <a:rPr lang="en-US" dirty="0" smtClean="0"/>
              <a:t>-highest # of members in the Senate</a:t>
            </a:r>
            <a:endParaRPr lang="en-US" dirty="0"/>
          </a:p>
        </p:txBody>
      </p:sp>
    </p:spTree>
    <p:extLst>
      <p:ext uri="{BB962C8B-B14F-4D97-AF65-F5344CB8AC3E}">
        <p14:creationId xmlns:p14="http://schemas.microsoft.com/office/powerpoint/2010/main" val="750129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Committee System</a:t>
            </a:r>
            <a:endParaRPr lang="en-US" dirty="0"/>
          </a:p>
        </p:txBody>
      </p:sp>
      <p:sp>
        <p:nvSpPr>
          <p:cNvPr id="3" name="Content Placeholder 2"/>
          <p:cNvSpPr>
            <a:spLocks noGrp="1"/>
          </p:cNvSpPr>
          <p:nvPr>
            <p:ph sz="quarter" idx="1"/>
          </p:nvPr>
        </p:nvSpPr>
        <p:spPr/>
        <p:txBody>
          <a:bodyPr/>
          <a:lstStyle/>
          <a:p>
            <a:r>
              <a:rPr lang="en-US" dirty="0" smtClean="0"/>
              <a:t>The Importance of Committees</a:t>
            </a:r>
          </a:p>
          <a:p>
            <a:pPr lvl="1"/>
            <a:r>
              <a:rPr lang="en-US" dirty="0" smtClean="0"/>
              <a:t>Both the House &amp; Senate are divided into committees.</a:t>
            </a:r>
          </a:p>
          <a:p>
            <a:pPr lvl="1"/>
            <a:r>
              <a:rPr lang="en-US" dirty="0" smtClean="0"/>
              <a:t>Committees play a dominant role in congressional policy making.</a:t>
            </a:r>
          </a:p>
          <a:p>
            <a:pPr lvl="1"/>
            <a:r>
              <a:rPr lang="en-US" dirty="0" smtClean="0"/>
              <a:t>The committee system is particularly important in the House of Representatives.</a:t>
            </a:r>
          </a:p>
          <a:p>
            <a:pPr marL="274320" lvl="1" indent="0">
              <a:buNone/>
            </a:pPr>
            <a:endParaRPr lang="en-US" dirty="0" smtClean="0"/>
          </a:p>
          <a:p>
            <a:pPr lvl="1"/>
            <a:endParaRPr lang="en-US" dirty="0"/>
          </a:p>
        </p:txBody>
      </p:sp>
    </p:spTree>
    <p:extLst>
      <p:ext uri="{BB962C8B-B14F-4D97-AF65-F5344CB8AC3E}">
        <p14:creationId xmlns:p14="http://schemas.microsoft.com/office/powerpoint/2010/main" val="42989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A Bicameral Congress</a:t>
            </a:r>
          </a:p>
        </p:txBody>
      </p:sp>
      <p:sp>
        <p:nvSpPr>
          <p:cNvPr id="2" name="Content Placeholder 1"/>
          <p:cNvSpPr>
            <a:spLocks noGrp="1"/>
          </p:cNvSpPr>
          <p:nvPr>
            <p:ph sz="quarter" idx="1"/>
          </p:nvPr>
        </p:nvSpPr>
        <p:spPr/>
        <p:txBody>
          <a:bodyPr/>
          <a:lstStyle/>
          <a:p>
            <a:r>
              <a:rPr lang="en-US" dirty="0"/>
              <a:t>Reasons why the framers created a bicameral </a:t>
            </a:r>
            <a:r>
              <a:rPr lang="en-US" dirty="0" smtClean="0"/>
              <a:t>legislature</a:t>
            </a:r>
            <a:endParaRPr lang="en-US" dirty="0"/>
          </a:p>
          <a:p>
            <a:r>
              <a:rPr lang="en-US" dirty="0" smtClean="0"/>
              <a:t>1. Drawing on historical experience</a:t>
            </a:r>
          </a:p>
          <a:p>
            <a:pPr lvl="1"/>
            <a:r>
              <a:rPr lang="en-US" dirty="0" smtClean="0"/>
              <a:t>The Framers were intimately familiar with the British system of </a:t>
            </a:r>
            <a:r>
              <a:rPr lang="en-US" dirty="0" err="1" smtClean="0"/>
              <a:t>gov</a:t>
            </a:r>
            <a:endParaRPr lang="en-US" dirty="0" smtClean="0"/>
          </a:p>
          <a:p>
            <a:pPr lvl="1"/>
            <a:r>
              <a:rPr lang="en-US" dirty="0" smtClean="0"/>
              <a:t>The British system featured a bicameral system with a House of Lords and a House of Commons</a:t>
            </a:r>
          </a:p>
          <a:p>
            <a:pPr lvl="1"/>
            <a:r>
              <a:rPr lang="en-US" dirty="0" smtClean="0"/>
              <a:t>Most of the colonial legislatures and state legislatures were bicameral</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439850"/>
            <a:ext cx="1609725" cy="12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952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committees</a:t>
            </a:r>
            <a:endParaRPr lang="en-US" dirty="0"/>
          </a:p>
        </p:txBody>
      </p:sp>
      <p:sp>
        <p:nvSpPr>
          <p:cNvPr id="3" name="Content Placeholder 2"/>
          <p:cNvSpPr>
            <a:spLocks noGrp="1"/>
          </p:cNvSpPr>
          <p:nvPr>
            <p:ph sz="quarter" idx="1"/>
          </p:nvPr>
        </p:nvSpPr>
        <p:spPr/>
        <p:txBody>
          <a:bodyPr/>
          <a:lstStyle/>
          <a:p>
            <a:r>
              <a:rPr lang="en-US" dirty="0" smtClean="0"/>
              <a:t>Permanent bodies that continue from one Congress to the next.</a:t>
            </a:r>
          </a:p>
          <a:p>
            <a:r>
              <a:rPr lang="en-US" dirty="0" smtClean="0"/>
              <a:t>They focus on legislation in a particular area, such as foreign relations or agriculture.</a:t>
            </a:r>
          </a:p>
          <a:p>
            <a:r>
              <a:rPr lang="en-US" dirty="0" smtClean="0"/>
              <a:t>All bills are referred to standing comm., where they can be amended, passed, or killed.</a:t>
            </a:r>
          </a:p>
          <a:p>
            <a:r>
              <a:rPr lang="en-US" dirty="0" smtClean="0"/>
              <a:t>They foster the development of expertise by their members.</a:t>
            </a:r>
          </a:p>
          <a:p>
            <a:r>
              <a:rPr lang="en-US" dirty="0" smtClean="0"/>
              <a:t>They are divided into subcommittees, where the details of legislation are worked out. (marked up)</a:t>
            </a:r>
            <a:endParaRPr lang="en-US" dirty="0"/>
          </a:p>
        </p:txBody>
      </p:sp>
    </p:spTree>
    <p:extLst>
      <p:ext uri="{BB962C8B-B14F-4D97-AF65-F5344CB8AC3E}">
        <p14:creationId xmlns:p14="http://schemas.microsoft.com/office/powerpoint/2010/main" val="1555772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committees</a:t>
            </a:r>
            <a:endParaRPr lang="en-US" dirty="0"/>
          </a:p>
        </p:txBody>
      </p:sp>
      <p:sp>
        <p:nvSpPr>
          <p:cNvPr id="3" name="Content Placeholder 2"/>
          <p:cNvSpPr>
            <a:spLocks noGrp="1"/>
          </p:cNvSpPr>
          <p:nvPr>
            <p:ph sz="quarter" idx="1"/>
          </p:nvPr>
        </p:nvSpPr>
        <p:spPr/>
        <p:txBody>
          <a:bodyPr>
            <a:normAutofit lnSpcReduction="10000"/>
          </a:bodyPr>
          <a:lstStyle/>
          <a:p>
            <a:r>
              <a:rPr lang="en-US" u="sng" dirty="0" smtClean="0"/>
              <a:t>Select </a:t>
            </a:r>
            <a:r>
              <a:rPr lang="en-US" u="sng" dirty="0"/>
              <a:t>Committees:</a:t>
            </a:r>
            <a:r>
              <a:rPr lang="en-US" dirty="0"/>
              <a:t> Separate in each house, usually temporary and study specific issues (juicy issues such as investigatory issues)</a:t>
            </a:r>
          </a:p>
          <a:p>
            <a:r>
              <a:rPr lang="en-US" u="sng" dirty="0"/>
              <a:t>Joint Committees:</a:t>
            </a:r>
            <a:r>
              <a:rPr lang="en-US" dirty="0"/>
              <a:t> Made up of members of both houses, usually more mundane, day-to-day issues</a:t>
            </a:r>
          </a:p>
          <a:p>
            <a:r>
              <a:rPr lang="en-US" u="sng" dirty="0"/>
              <a:t>Conference Committee:</a:t>
            </a:r>
            <a:r>
              <a:rPr lang="en-US" dirty="0"/>
              <a:t> Temporary, made up of both houses and makes sure both senate and house bills have the same language</a:t>
            </a:r>
          </a:p>
          <a:p>
            <a:r>
              <a:rPr lang="en-US" dirty="0"/>
              <a:t>Having the right committee assignment can really help a person’s career (TV appearances, Newspapers)</a:t>
            </a:r>
          </a:p>
          <a:p>
            <a:endParaRPr lang="en-US" dirty="0"/>
          </a:p>
        </p:txBody>
      </p:sp>
    </p:spTree>
    <p:extLst>
      <p:ext uri="{BB962C8B-B14F-4D97-AF65-F5344CB8AC3E}">
        <p14:creationId xmlns:p14="http://schemas.microsoft.com/office/powerpoint/2010/main" val="307893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Rules Committee</a:t>
            </a:r>
            <a:endParaRPr lang="en-US" dirty="0"/>
          </a:p>
        </p:txBody>
      </p:sp>
      <p:sp>
        <p:nvSpPr>
          <p:cNvPr id="5" name="Content Placeholder 4"/>
          <p:cNvSpPr>
            <a:spLocks noGrp="1"/>
          </p:cNvSpPr>
          <p:nvPr>
            <p:ph idx="1"/>
          </p:nvPr>
        </p:nvSpPr>
        <p:spPr/>
        <p:txBody>
          <a:bodyPr>
            <a:normAutofit fontScale="92500"/>
          </a:bodyPr>
          <a:lstStyle/>
          <a:p>
            <a:r>
              <a:rPr lang="en-US" dirty="0" smtClean="0"/>
              <a:t>1. The Rules Committee is controlled by the Speaker.  It is often called the “traffic cop” or the Speaker’s “right arm”.</a:t>
            </a:r>
          </a:p>
          <a:p>
            <a:r>
              <a:rPr lang="en-US" dirty="0" smtClean="0"/>
              <a:t>2. The Rules Committee sets the guidelines for floor debate.  It gives each bill a rule that places the bill on the legislative calendar, limits time for debate, and determines the type of amendments that will be allowed.</a:t>
            </a:r>
          </a:p>
          <a:p>
            <a:r>
              <a:rPr lang="en-US" dirty="0" smtClean="0"/>
              <a:t>3. A closed rule sets strict time limits on debates &amp; forbids amendments from the floor.</a:t>
            </a:r>
          </a:p>
          <a:p>
            <a:r>
              <a:rPr lang="en-US" dirty="0" smtClean="0"/>
              <a:t>4. An open rule sets less strict time limits on debate and permits amendments from the floor.</a:t>
            </a:r>
            <a:endParaRPr lang="en-US" dirty="0"/>
          </a:p>
        </p:txBody>
      </p:sp>
      <p:pic>
        <p:nvPicPr>
          <p:cNvPr id="6" name="Picture 5"/>
          <p:cNvPicPr>
            <a:picLocks noChangeAspect="1"/>
          </p:cNvPicPr>
          <p:nvPr/>
        </p:nvPicPr>
        <p:blipFill>
          <a:blip r:embed="rId2"/>
          <a:stretch>
            <a:fillRect/>
          </a:stretch>
        </p:blipFill>
        <p:spPr>
          <a:xfrm>
            <a:off x="6324600" y="4648200"/>
            <a:ext cx="2603500" cy="2006600"/>
          </a:xfrm>
          <a:prstGeom prst="rect">
            <a:avLst/>
          </a:prstGeom>
        </p:spPr>
      </p:pic>
    </p:spTree>
    <p:extLst>
      <p:ext uri="{BB962C8B-B14F-4D97-AF65-F5344CB8AC3E}">
        <p14:creationId xmlns:p14="http://schemas.microsoft.com/office/powerpoint/2010/main" val="620276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House Ways and Means Committee</a:t>
            </a:r>
            <a:endParaRPr lang="en-US" dirty="0"/>
          </a:p>
        </p:txBody>
      </p:sp>
      <p:sp>
        <p:nvSpPr>
          <p:cNvPr id="3" name="Content Placeholder 2"/>
          <p:cNvSpPr>
            <a:spLocks noGrp="1"/>
          </p:cNvSpPr>
          <p:nvPr>
            <p:ph idx="1"/>
          </p:nvPr>
        </p:nvSpPr>
        <p:spPr/>
        <p:txBody>
          <a:bodyPr/>
          <a:lstStyle/>
          <a:p>
            <a:r>
              <a:rPr lang="en-US" dirty="0" smtClean="0"/>
              <a:t>1. The committee has jurisdiction on all taxation, tariffs, and other revenue-raising measures.</a:t>
            </a:r>
          </a:p>
          <a:p>
            <a:r>
              <a:rPr lang="en-US" dirty="0" smtClean="0"/>
              <a:t>2. Members of the Ways and Means Committee cannot serve on other House committees.</a:t>
            </a:r>
          </a:p>
        </p:txBody>
      </p:sp>
      <p:pic>
        <p:nvPicPr>
          <p:cNvPr id="4" name="Picture 3"/>
          <p:cNvPicPr>
            <a:picLocks noChangeAspect="1"/>
          </p:cNvPicPr>
          <p:nvPr/>
        </p:nvPicPr>
        <p:blipFill>
          <a:blip r:embed="rId2"/>
          <a:stretch>
            <a:fillRect/>
          </a:stretch>
        </p:blipFill>
        <p:spPr>
          <a:xfrm>
            <a:off x="4445416" y="3638149"/>
            <a:ext cx="4271307" cy="3018183"/>
          </a:xfrm>
          <a:prstGeom prst="rect">
            <a:avLst/>
          </a:prstGeom>
        </p:spPr>
      </p:pic>
    </p:spTree>
    <p:extLst>
      <p:ext uri="{BB962C8B-B14F-4D97-AF65-F5344CB8AC3E}">
        <p14:creationId xmlns:p14="http://schemas.microsoft.com/office/powerpoint/2010/main" val="2671710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Committee Chairs &amp; the Seniority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Committee chairs exercise great power and enjoy considerable prestige.</a:t>
            </a:r>
          </a:p>
          <a:p>
            <a:pPr lvl="1"/>
            <a:r>
              <a:rPr lang="en-US" dirty="0" smtClean="0"/>
              <a:t>They call meetings, schedule hearings, hire staff, recommend majority members to sit on conference committees, and select all subcommittee chairs.</a:t>
            </a:r>
          </a:p>
          <a:p>
            <a:pPr lvl="1"/>
            <a:r>
              <a:rPr lang="en-US" dirty="0" smtClean="0"/>
              <a:t>They often receive favors from lobbyists and contributions from PAC’s.</a:t>
            </a:r>
          </a:p>
          <a:p>
            <a:r>
              <a:rPr lang="en-US" dirty="0" smtClean="0"/>
              <a:t>2. Historically, committee chairs were chosen by a seniority system in which the majority party member w/ the most continuous service on the committee automatically became the chair.</a:t>
            </a:r>
          </a:p>
          <a:p>
            <a:r>
              <a:rPr lang="en-US" dirty="0" smtClean="0"/>
              <a:t>3. Chairs in both the House and Senate are now elected positions.  However, seniority is still the norm for selecting chairs in both.</a:t>
            </a:r>
            <a:endParaRPr lang="en-US" dirty="0"/>
          </a:p>
        </p:txBody>
      </p:sp>
    </p:spTree>
    <p:extLst>
      <p:ext uri="{BB962C8B-B14F-4D97-AF65-F5344CB8AC3E}">
        <p14:creationId xmlns:p14="http://schemas.microsoft.com/office/powerpoint/2010/main" val="27709523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The Legislative Process</a:t>
            </a:r>
            <a:endParaRPr lang="en-US" dirty="0"/>
          </a:p>
        </p:txBody>
      </p:sp>
    </p:spTree>
    <p:extLst>
      <p:ext uri="{BB962C8B-B14F-4D97-AF65-F5344CB8AC3E}">
        <p14:creationId xmlns:p14="http://schemas.microsoft.com/office/powerpoint/2010/main" val="2718221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1. Approximately 5,000 bills are introduced each year.</a:t>
            </a:r>
          </a:p>
          <a:p>
            <a:r>
              <a:rPr lang="en-US" dirty="0" smtClean="0"/>
              <a:t>2. Only about 125, or about 2.5%, of these bills are made into laws.</a:t>
            </a:r>
          </a:p>
          <a:p>
            <a:r>
              <a:rPr lang="en-US" dirty="0" smtClean="0"/>
              <a:t>3. The bicameral Congress and its complex committee system present a formidable series of legislative obstacles that defeat most bills.</a:t>
            </a:r>
          </a:p>
          <a:p>
            <a:r>
              <a:rPr lang="en-US" dirty="0" smtClean="0"/>
              <a:t>4. The legislative process is lengthy, deliberate, fragmented, and characterized by negotiation and compromise.</a:t>
            </a:r>
            <a:endParaRPr lang="en-US" dirty="0"/>
          </a:p>
        </p:txBody>
      </p:sp>
    </p:spTree>
    <p:extLst>
      <p:ext uri="{BB962C8B-B14F-4D97-AF65-F5344CB8AC3E}">
        <p14:creationId xmlns:p14="http://schemas.microsoft.com/office/powerpoint/2010/main" val="1394860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Floor Action</a:t>
            </a:r>
            <a:endParaRPr lang="en-US" dirty="0"/>
          </a:p>
        </p:txBody>
      </p:sp>
      <p:sp>
        <p:nvSpPr>
          <p:cNvPr id="3" name="Content Placeholder 2"/>
          <p:cNvSpPr>
            <a:spLocks noGrp="1"/>
          </p:cNvSpPr>
          <p:nvPr>
            <p:ph idx="1"/>
          </p:nvPr>
        </p:nvSpPr>
        <p:spPr/>
        <p:txBody>
          <a:bodyPr/>
          <a:lstStyle/>
          <a:p>
            <a:r>
              <a:rPr lang="en-US" dirty="0" smtClean="0"/>
              <a:t>HOUSE OF REPRESENTATIVES</a:t>
            </a:r>
          </a:p>
          <a:p>
            <a:pPr lvl="1"/>
            <a:r>
              <a:rPr lang="en-US" dirty="0" smtClean="0"/>
              <a:t>The House Rules Committee gives the bill a rule, placing it on the legislative calendar, allowing a specified time for debate, and determining if any amendments will be allowed.</a:t>
            </a:r>
          </a:p>
          <a:p>
            <a:pPr lvl="1"/>
            <a:r>
              <a:rPr lang="en-US" dirty="0" smtClean="0"/>
              <a:t>The bill is debated and a vote is ultimately taken by the full House.</a:t>
            </a:r>
            <a:endParaRPr lang="en-US" dirty="0"/>
          </a:p>
        </p:txBody>
      </p:sp>
    </p:spTree>
    <p:extLst>
      <p:ext uri="{BB962C8B-B14F-4D97-AF65-F5344CB8AC3E}">
        <p14:creationId xmlns:p14="http://schemas.microsoft.com/office/powerpoint/2010/main" val="1403687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Floor Action</a:t>
            </a:r>
            <a:endParaRPr lang="en-US" dirty="0"/>
          </a:p>
        </p:txBody>
      </p:sp>
      <p:sp>
        <p:nvSpPr>
          <p:cNvPr id="3" name="Content Placeholder 2"/>
          <p:cNvSpPr>
            <a:spLocks noGrp="1"/>
          </p:cNvSpPr>
          <p:nvPr>
            <p:ph idx="1"/>
          </p:nvPr>
        </p:nvSpPr>
        <p:spPr/>
        <p:txBody>
          <a:bodyPr/>
          <a:lstStyle/>
          <a:p>
            <a:r>
              <a:rPr lang="en-US" dirty="0" smtClean="0"/>
              <a:t>SENATE</a:t>
            </a:r>
          </a:p>
          <a:p>
            <a:pPr lvl="1"/>
            <a:r>
              <a:rPr lang="en-US" dirty="0" smtClean="0"/>
              <a:t>Unlike the House, Senate procedures permit members to speak on the floor as long as they wish.</a:t>
            </a:r>
          </a:p>
          <a:p>
            <a:pPr lvl="1"/>
            <a:r>
              <a:rPr lang="en-US" dirty="0" smtClean="0"/>
              <a:t>A filibuster is a way of delaying or preventing action on a bill by using long speeches </a:t>
            </a:r>
            <a:r>
              <a:rPr lang="en-US" smtClean="0"/>
              <a:t>and unlimited </a:t>
            </a:r>
            <a:r>
              <a:rPr lang="en-US" dirty="0" smtClean="0"/>
              <a:t>debate to “talk a bill to death”.</a:t>
            </a:r>
            <a:endParaRPr lang="en-US" dirty="0"/>
          </a:p>
        </p:txBody>
      </p:sp>
    </p:spTree>
    <p:extLst>
      <p:ext uri="{BB962C8B-B14F-4D97-AF65-F5344CB8AC3E}">
        <p14:creationId xmlns:p14="http://schemas.microsoft.com/office/powerpoint/2010/main" val="3360313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Bills</a:t>
            </a:r>
            <a:endParaRPr lang="en-US" dirty="0"/>
          </a:p>
        </p:txBody>
      </p:sp>
      <p:sp>
        <p:nvSpPr>
          <p:cNvPr id="3" name="Content Placeholder 2"/>
          <p:cNvSpPr>
            <a:spLocks noGrp="1"/>
          </p:cNvSpPr>
          <p:nvPr>
            <p:ph idx="1"/>
          </p:nvPr>
        </p:nvSpPr>
        <p:spPr/>
        <p:txBody>
          <a:bodyPr/>
          <a:lstStyle/>
          <a:p>
            <a:r>
              <a:rPr lang="en-US" dirty="0" smtClean="0"/>
              <a:t>1. Anyone can write a bill.</a:t>
            </a:r>
          </a:p>
          <a:p>
            <a:r>
              <a:rPr lang="en-US" dirty="0" smtClean="0"/>
              <a:t>2. Most bills are not written by members of Congress.</a:t>
            </a:r>
          </a:p>
          <a:p>
            <a:r>
              <a:rPr lang="en-US" dirty="0" smtClean="0"/>
              <a:t>3. Most bills originate in the executive branch.</a:t>
            </a:r>
          </a:p>
          <a:p>
            <a:r>
              <a:rPr lang="en-US" dirty="0" smtClean="0"/>
              <a:t>4. Business, labor, agriculture, and other interest groups often draft bills.</a:t>
            </a:r>
          </a:p>
          <a:p>
            <a:r>
              <a:rPr lang="en-US" dirty="0" smtClean="0"/>
              <a:t>5. Only members of Congress can introduce bills.  They do so, by dropping a bill into the “hopper,” a box hanging on the edge of the clerk’s desk.</a:t>
            </a:r>
          </a:p>
        </p:txBody>
      </p:sp>
    </p:spTree>
    <p:extLst>
      <p:ext uri="{BB962C8B-B14F-4D97-AF65-F5344CB8AC3E}">
        <p14:creationId xmlns:p14="http://schemas.microsoft.com/office/powerpoint/2010/main" val="3705352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Bicameral Congress</a:t>
            </a:r>
          </a:p>
        </p:txBody>
      </p:sp>
      <p:sp>
        <p:nvSpPr>
          <p:cNvPr id="2" name="Content Placeholder 1"/>
          <p:cNvSpPr>
            <a:spLocks noGrp="1"/>
          </p:cNvSpPr>
          <p:nvPr>
            <p:ph sz="quarter" idx="1"/>
          </p:nvPr>
        </p:nvSpPr>
        <p:spPr/>
        <p:txBody>
          <a:bodyPr/>
          <a:lstStyle/>
          <a:p>
            <a:r>
              <a:rPr lang="en-US" dirty="0" smtClean="0"/>
              <a:t>Fulfilling the Connecticut “Great” Compromise</a:t>
            </a:r>
          </a:p>
          <a:p>
            <a:pPr lvl="1"/>
            <a:r>
              <a:rPr lang="en-US" dirty="0" smtClean="0"/>
              <a:t>Led by Virginia, the large states wanted a bicameral legislature based on population.  Led by New Jersey, the small states wanted a unicameral Congress with equal representation for each state.</a:t>
            </a:r>
          </a:p>
          <a:p>
            <a:pPr lvl="1"/>
            <a:r>
              <a:rPr lang="en-US" dirty="0" smtClean="0"/>
              <a:t>The Framers resolved the dispute by agreeing to a compromise calling for a bicameral Congress with representation in a House of Representatives based on population and a Senate in which the </a:t>
            </a:r>
            <a:r>
              <a:rPr lang="en-US" dirty="0" err="1" smtClean="0"/>
              <a:t>staets</a:t>
            </a:r>
            <a:r>
              <a:rPr lang="en-US" dirty="0" smtClean="0"/>
              <a:t> would have equal representation.</a:t>
            </a:r>
          </a:p>
        </p:txBody>
      </p:sp>
    </p:spTree>
    <p:extLst>
      <p:ext uri="{BB962C8B-B14F-4D97-AF65-F5344CB8AC3E}">
        <p14:creationId xmlns:p14="http://schemas.microsoft.com/office/powerpoint/2010/main" val="498760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Action</a:t>
            </a:r>
            <a:endParaRPr lang="en-US" dirty="0"/>
          </a:p>
        </p:txBody>
      </p:sp>
      <p:sp>
        <p:nvSpPr>
          <p:cNvPr id="3" name="Content Placeholder 2"/>
          <p:cNvSpPr>
            <a:spLocks noGrp="1"/>
          </p:cNvSpPr>
          <p:nvPr>
            <p:ph idx="1"/>
          </p:nvPr>
        </p:nvSpPr>
        <p:spPr/>
        <p:txBody>
          <a:bodyPr>
            <a:normAutofit lnSpcReduction="10000"/>
          </a:bodyPr>
          <a:lstStyle/>
          <a:p>
            <a:r>
              <a:rPr lang="en-US" dirty="0" smtClean="0"/>
              <a:t>1. The House and the Senate have parallel processes.</a:t>
            </a:r>
          </a:p>
          <a:p>
            <a:r>
              <a:rPr lang="en-US" dirty="0" smtClean="0"/>
              <a:t>2. Bills are assigned a number and then sent to an appropriate committee.  The bill is usually referred by the committee chair to a subcommittee for study, hearings, revisions, and approval.</a:t>
            </a:r>
          </a:p>
          <a:p>
            <a:r>
              <a:rPr lang="en-US" dirty="0" smtClean="0"/>
              <a:t>3. Most bills die in committee, where they are pigeonholed or buried.</a:t>
            </a:r>
          </a:p>
          <a:p>
            <a:r>
              <a:rPr lang="en-US" dirty="0" smtClean="0"/>
              <a:t>If  a majority of the House wishes to consider a bill that has been pigeonholed, the bill can be blasted out of the committee w/ a discharge petition signed by a majority of the House members.</a:t>
            </a:r>
            <a:endParaRPr lang="en-US" dirty="0"/>
          </a:p>
        </p:txBody>
      </p:sp>
    </p:spTree>
    <p:extLst>
      <p:ext uri="{BB962C8B-B14F-4D97-AF65-F5344CB8AC3E}">
        <p14:creationId xmlns:p14="http://schemas.microsoft.com/office/powerpoint/2010/main" val="1982830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Action cont’d</a:t>
            </a:r>
            <a:endParaRPr lang="en-US" dirty="0"/>
          </a:p>
        </p:txBody>
      </p:sp>
      <p:sp>
        <p:nvSpPr>
          <p:cNvPr id="3" name="Content Placeholder 2"/>
          <p:cNvSpPr>
            <a:spLocks noGrp="1"/>
          </p:cNvSpPr>
          <p:nvPr>
            <p:ph idx="1"/>
          </p:nvPr>
        </p:nvSpPr>
        <p:spPr/>
        <p:txBody>
          <a:bodyPr/>
          <a:lstStyle/>
          <a:p>
            <a:r>
              <a:rPr lang="en-US" dirty="0" smtClean="0"/>
              <a:t>5. Bills approved by a subcommittee are then returned to the full committee, where members can mark up or add items to the bill.</a:t>
            </a:r>
          </a:p>
          <a:p>
            <a:r>
              <a:rPr lang="en-US" dirty="0" smtClean="0"/>
              <a:t>6. Committees can reject the bill or send it to the House or Senate floor with a positive recommendation.</a:t>
            </a:r>
            <a:endParaRPr lang="en-US" dirty="0"/>
          </a:p>
        </p:txBody>
      </p:sp>
    </p:spTree>
    <p:extLst>
      <p:ext uri="{BB962C8B-B14F-4D97-AF65-F5344CB8AC3E}">
        <p14:creationId xmlns:p14="http://schemas.microsoft.com/office/powerpoint/2010/main" val="2009563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FLOOR ACTION</a:t>
            </a:r>
            <a:endParaRPr lang="en-US" dirty="0"/>
          </a:p>
        </p:txBody>
      </p:sp>
    </p:spTree>
    <p:extLst>
      <p:ext uri="{BB962C8B-B14F-4D97-AF65-F5344CB8AC3E}">
        <p14:creationId xmlns:p14="http://schemas.microsoft.com/office/powerpoint/2010/main" val="1399048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OF REPRESENTATIVES</a:t>
            </a:r>
            <a:endParaRPr lang="en-US" dirty="0"/>
          </a:p>
        </p:txBody>
      </p:sp>
      <p:sp>
        <p:nvSpPr>
          <p:cNvPr id="3" name="Content Placeholder 2"/>
          <p:cNvSpPr>
            <a:spLocks noGrp="1"/>
          </p:cNvSpPr>
          <p:nvPr>
            <p:ph sz="quarter" idx="1"/>
          </p:nvPr>
        </p:nvSpPr>
        <p:spPr/>
        <p:txBody>
          <a:bodyPr/>
          <a:lstStyle/>
          <a:p>
            <a:r>
              <a:rPr lang="en-US" dirty="0" smtClean="0"/>
              <a:t>The House Rules Committee gives the bill a rule, placing it on the legislative calendar, allowing a specified time for debate, and determining if any amendments will be allowed.</a:t>
            </a:r>
          </a:p>
          <a:p>
            <a:r>
              <a:rPr lang="en-US" dirty="0" smtClean="0"/>
              <a:t>The bill is debated and a vote is ultimately taken by the full House.</a:t>
            </a:r>
            <a:endParaRPr lang="en-US" dirty="0"/>
          </a:p>
        </p:txBody>
      </p:sp>
    </p:spTree>
    <p:extLst>
      <p:ext uri="{BB962C8B-B14F-4D97-AF65-F5344CB8AC3E}">
        <p14:creationId xmlns:p14="http://schemas.microsoft.com/office/powerpoint/2010/main" val="2612902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Procedures permit members to speak on the floor as long as they wish.]</a:t>
            </a:r>
          </a:p>
          <a:p>
            <a:r>
              <a:rPr lang="en-US" i="1" dirty="0" smtClean="0"/>
              <a:t>FILIBUSTER</a:t>
            </a:r>
            <a:r>
              <a:rPr lang="en-US" dirty="0" smtClean="0"/>
              <a:t> is a way of delaying or preventing action on a bill “talking a bill to death”</a:t>
            </a:r>
          </a:p>
          <a:p>
            <a:r>
              <a:rPr lang="en-US" i="1" dirty="0" smtClean="0"/>
              <a:t>Filibuster</a:t>
            </a:r>
            <a:r>
              <a:rPr lang="en-US" dirty="0" smtClean="0"/>
              <a:t> can be stopped on if 60 senators vote for </a:t>
            </a:r>
            <a:r>
              <a:rPr lang="en-US" i="1" dirty="0" smtClean="0"/>
              <a:t>cloture</a:t>
            </a:r>
            <a:r>
              <a:rPr lang="en-US" dirty="0" smtClean="0"/>
              <a:t> to end debate</a:t>
            </a:r>
          </a:p>
          <a:p>
            <a:r>
              <a:rPr lang="en-US" dirty="0" smtClean="0"/>
              <a:t>Filibusters are so successful that you truly need a 3/5</a:t>
            </a:r>
            <a:r>
              <a:rPr lang="en-US" baseline="30000" dirty="0" smtClean="0"/>
              <a:t>th</a:t>
            </a:r>
            <a:r>
              <a:rPr lang="en-US" dirty="0" smtClean="0"/>
              <a:t> vote to pass any major legislation.  Majority rule?</a:t>
            </a:r>
          </a:p>
          <a:p>
            <a:r>
              <a:rPr lang="en-US" dirty="0" smtClean="0"/>
              <a:t>In addition to threatening to filibuster, a senator can ask to be informed before a particular bill is brought to the floor. Known as a “hold”, this procedure stops a bill from coming to the floor until the hold is removed.</a:t>
            </a:r>
          </a:p>
          <a:p>
            <a:r>
              <a:rPr lang="en-US" dirty="0" smtClean="0"/>
              <a:t>If a bill overcomes these obstacles, it will ultimately be voted up or down by the full Senate.</a:t>
            </a:r>
            <a:endParaRPr lang="en-US" dirty="0"/>
          </a:p>
        </p:txBody>
      </p:sp>
    </p:spTree>
    <p:extLst>
      <p:ext uri="{BB962C8B-B14F-4D97-AF65-F5344CB8AC3E}">
        <p14:creationId xmlns:p14="http://schemas.microsoft.com/office/powerpoint/2010/main" val="877309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CONFERENCE ACTION</a:t>
            </a:r>
            <a:endParaRPr lang="en-US" dirty="0"/>
          </a:p>
        </p:txBody>
      </p:sp>
    </p:spTree>
    <p:extLst>
      <p:ext uri="{BB962C8B-B14F-4D97-AF65-F5344CB8AC3E}">
        <p14:creationId xmlns:p14="http://schemas.microsoft.com/office/powerpoint/2010/main" val="1607633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Committee</a:t>
            </a:r>
            <a:endParaRPr lang="en-US" dirty="0"/>
          </a:p>
        </p:txBody>
      </p:sp>
      <p:sp>
        <p:nvSpPr>
          <p:cNvPr id="3" name="Content Placeholder 2"/>
          <p:cNvSpPr>
            <a:spLocks noGrp="1"/>
          </p:cNvSpPr>
          <p:nvPr>
            <p:ph sz="quarter" idx="1"/>
          </p:nvPr>
        </p:nvSpPr>
        <p:spPr/>
        <p:txBody>
          <a:bodyPr/>
          <a:lstStyle/>
          <a:p>
            <a:r>
              <a:rPr lang="en-US" dirty="0" smtClean="0"/>
              <a:t>If a bill is passed in different versions by the House and the Senate, a conference committee will be formed to work out the differences.</a:t>
            </a:r>
          </a:p>
          <a:p>
            <a:r>
              <a:rPr lang="en-US" dirty="0" smtClean="0"/>
              <a:t>Comprised of members from the original House and Senate committees.</a:t>
            </a:r>
          </a:p>
          <a:p>
            <a:r>
              <a:rPr lang="en-US" dirty="0" smtClean="0"/>
              <a:t>The conference committee bill is then returned to each chamber for a vote.</a:t>
            </a:r>
            <a:endParaRPr lang="en-US" dirty="0"/>
          </a:p>
        </p:txBody>
      </p:sp>
    </p:spTree>
    <p:extLst>
      <p:ext uri="{BB962C8B-B14F-4D97-AF65-F5344CB8AC3E}">
        <p14:creationId xmlns:p14="http://schemas.microsoft.com/office/powerpoint/2010/main" val="1407590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HOW MEMBERS VOTE</a:t>
            </a:r>
            <a:endParaRPr lang="en-US" dirty="0"/>
          </a:p>
        </p:txBody>
      </p:sp>
    </p:spTree>
    <p:extLst>
      <p:ext uri="{BB962C8B-B14F-4D97-AF65-F5344CB8AC3E}">
        <p14:creationId xmlns:p14="http://schemas.microsoft.com/office/powerpoint/2010/main" val="1534436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why members vote the way they do</a:t>
            </a:r>
            <a:endParaRPr lang="en-US" dirty="0"/>
          </a:p>
        </p:txBody>
      </p:sp>
      <p:sp>
        <p:nvSpPr>
          <p:cNvPr id="3" name="Content Placeholder 2"/>
          <p:cNvSpPr>
            <a:spLocks noGrp="1"/>
          </p:cNvSpPr>
          <p:nvPr>
            <p:ph sz="quarter" idx="1"/>
          </p:nvPr>
        </p:nvSpPr>
        <p:spPr/>
        <p:txBody>
          <a:bodyPr>
            <a:normAutofit fontScale="92500" lnSpcReduction="20000"/>
          </a:bodyPr>
          <a:lstStyle/>
          <a:p>
            <a:r>
              <a:rPr lang="en-US" i="1" dirty="0" smtClean="0"/>
              <a:t>Representational</a:t>
            </a:r>
            <a:r>
              <a:rPr lang="en-US" dirty="0" smtClean="0"/>
              <a:t> – based on the reasonable assumption that members want to get reelected, and therefore they vote to please their constituents.</a:t>
            </a:r>
          </a:p>
          <a:p>
            <a:r>
              <a:rPr lang="en-US" i="1" dirty="0" smtClean="0"/>
              <a:t>Organizational</a:t>
            </a:r>
            <a:r>
              <a:rPr lang="en-US" dirty="0" smtClean="0"/>
              <a:t> – based on the equally reasonable assumption that since most constituents do not know how their legislator has voted, it is not essential to please them.  But it is </a:t>
            </a:r>
            <a:r>
              <a:rPr lang="en-US" dirty="0" err="1" smtClean="0"/>
              <a:t>impt</a:t>
            </a:r>
            <a:r>
              <a:rPr lang="en-US" dirty="0" smtClean="0"/>
              <a:t>. to please fellow members of Congress, whose goodwill is valuable in getting things done &amp; in </a:t>
            </a:r>
            <a:r>
              <a:rPr lang="en-US" dirty="0" err="1" smtClean="0"/>
              <a:t>acuiring</a:t>
            </a:r>
            <a:r>
              <a:rPr lang="en-US" dirty="0" smtClean="0"/>
              <a:t> status and power in Congress.</a:t>
            </a:r>
          </a:p>
          <a:p>
            <a:r>
              <a:rPr lang="en-US" i="1" dirty="0" smtClean="0"/>
              <a:t>Attitudinal</a:t>
            </a:r>
            <a:r>
              <a:rPr lang="en-US" dirty="0" smtClean="0"/>
              <a:t> – there are so many conflicting pressures on members of Congress that they cancel one another out, leaving them virtually free to vote on the basis of their own beliefs.</a:t>
            </a:r>
          </a:p>
        </p:txBody>
      </p:sp>
    </p:spTree>
    <p:extLst>
      <p:ext uri="{BB962C8B-B14F-4D97-AF65-F5344CB8AC3E}">
        <p14:creationId xmlns:p14="http://schemas.microsoft.com/office/powerpoint/2010/main" val="96775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Bicameral Congress</a:t>
            </a:r>
          </a:p>
        </p:txBody>
      </p:sp>
      <p:sp>
        <p:nvSpPr>
          <p:cNvPr id="2" name="Content Placeholder 1"/>
          <p:cNvSpPr>
            <a:spLocks noGrp="1"/>
          </p:cNvSpPr>
          <p:nvPr>
            <p:ph sz="quarter" idx="1"/>
          </p:nvPr>
        </p:nvSpPr>
        <p:spPr/>
        <p:txBody>
          <a:bodyPr>
            <a:normAutofit/>
          </a:bodyPr>
          <a:lstStyle/>
          <a:p>
            <a:r>
              <a:rPr lang="en-US" dirty="0" smtClean="0"/>
              <a:t>Implementing Federalism</a:t>
            </a:r>
          </a:p>
          <a:p>
            <a:pPr lvl="1"/>
            <a:r>
              <a:rPr lang="en-US" dirty="0" smtClean="0"/>
              <a:t>A bicameral legislature provided for 2 types of representation.  The House represented the interests of the people, while the Senate represented the interests of the states.</a:t>
            </a:r>
          </a:p>
          <a:p>
            <a:pPr lvl="1"/>
            <a:r>
              <a:rPr lang="en-US" dirty="0" smtClean="0"/>
              <a:t>A bicameral legislature fragmented power, thus checking majority interests while protecting minority interests.</a:t>
            </a:r>
          </a:p>
          <a:p>
            <a:pPr lvl="1"/>
            <a:r>
              <a:rPr lang="en-US" dirty="0" smtClean="0"/>
              <a:t>A bicameral legislature slowed the legislative process, thus encouraging careful deliberation and compromise.</a:t>
            </a:r>
          </a:p>
        </p:txBody>
      </p:sp>
    </p:spTree>
    <p:extLst>
      <p:ext uri="{BB962C8B-B14F-4D97-AF65-F5344CB8AC3E}">
        <p14:creationId xmlns:p14="http://schemas.microsoft.com/office/powerpoint/2010/main" val="2780111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b="1" u="sng" dirty="0" smtClean="0"/>
              <a:t>House of Representatives</a:t>
            </a:r>
            <a:endParaRPr lang="en-US" b="1" u="sng" dirty="0"/>
          </a:p>
        </p:txBody>
      </p:sp>
      <p:sp>
        <p:nvSpPr>
          <p:cNvPr id="6" name="Text Placeholder 5"/>
          <p:cNvSpPr>
            <a:spLocks noGrp="1"/>
          </p:cNvSpPr>
          <p:nvPr>
            <p:ph type="body" sz="half" idx="3"/>
          </p:nvPr>
        </p:nvSpPr>
        <p:spPr/>
        <p:txBody>
          <a:bodyPr/>
          <a:lstStyle/>
          <a:p>
            <a:r>
              <a:rPr lang="en-US" b="1" u="sng" dirty="0" smtClean="0"/>
              <a:t>Senate</a:t>
            </a:r>
            <a:endParaRPr lang="en-US" b="1" u="sng" dirty="0"/>
          </a:p>
        </p:txBody>
      </p:sp>
      <p:sp>
        <p:nvSpPr>
          <p:cNvPr id="5" name="Content Placeholder 4"/>
          <p:cNvSpPr>
            <a:spLocks noGrp="1"/>
          </p:cNvSpPr>
          <p:nvPr>
            <p:ph sz="quarter" idx="2"/>
          </p:nvPr>
        </p:nvSpPr>
        <p:spPr/>
        <p:txBody>
          <a:bodyPr>
            <a:normAutofit/>
          </a:bodyPr>
          <a:lstStyle/>
          <a:p>
            <a:r>
              <a:rPr lang="en-US" dirty="0" smtClean="0"/>
              <a:t>435 members</a:t>
            </a:r>
          </a:p>
          <a:p>
            <a:r>
              <a:rPr lang="en-US" dirty="0" smtClean="0"/>
              <a:t>Two-year terms</a:t>
            </a:r>
          </a:p>
          <a:p>
            <a:r>
              <a:rPr lang="en-US" dirty="0" smtClean="0"/>
              <a:t>Must be at least 25 </a:t>
            </a:r>
            <a:endParaRPr lang="en-US" dirty="0"/>
          </a:p>
          <a:p>
            <a:r>
              <a:rPr lang="en-US" dirty="0"/>
              <a:t>A</a:t>
            </a:r>
            <a:r>
              <a:rPr lang="en-US" dirty="0" smtClean="0"/>
              <a:t>n America citizen for 7 years</a:t>
            </a:r>
          </a:p>
          <a:p>
            <a:r>
              <a:rPr lang="en-US" dirty="0" smtClean="0"/>
              <a:t>A resident of the state from which s(he) is elected.</a:t>
            </a:r>
            <a:endParaRPr lang="en-US" dirty="0"/>
          </a:p>
        </p:txBody>
      </p:sp>
      <p:sp>
        <p:nvSpPr>
          <p:cNvPr id="7" name="Content Placeholder 6"/>
          <p:cNvSpPr>
            <a:spLocks noGrp="1"/>
          </p:cNvSpPr>
          <p:nvPr>
            <p:ph sz="quarter" idx="4"/>
          </p:nvPr>
        </p:nvSpPr>
        <p:spPr/>
        <p:txBody>
          <a:bodyPr>
            <a:normAutofit/>
          </a:bodyPr>
          <a:lstStyle/>
          <a:p>
            <a:r>
              <a:rPr lang="en-US" dirty="0" smtClean="0"/>
              <a:t>100 members</a:t>
            </a:r>
          </a:p>
          <a:p>
            <a:r>
              <a:rPr lang="en-US" dirty="0" smtClean="0"/>
              <a:t>Six-year terms</a:t>
            </a:r>
          </a:p>
          <a:p>
            <a:r>
              <a:rPr lang="en-US" dirty="0" smtClean="0"/>
              <a:t>Must be at least 30</a:t>
            </a:r>
          </a:p>
          <a:p>
            <a:r>
              <a:rPr lang="en-US" dirty="0"/>
              <a:t>An America citizen for </a:t>
            </a:r>
            <a:r>
              <a:rPr lang="en-US" dirty="0" smtClean="0"/>
              <a:t>9 years</a:t>
            </a:r>
          </a:p>
          <a:p>
            <a:r>
              <a:rPr lang="en-US" dirty="0"/>
              <a:t>A resident of the state from which s(he) is elected.</a:t>
            </a:r>
          </a:p>
          <a:p>
            <a:endParaRPr lang="en-US" dirty="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Differences Between the House and the Senate</a:t>
            </a:r>
            <a:endParaRPr lang="en-US" dirty="0"/>
          </a:p>
        </p:txBody>
      </p:sp>
    </p:spTree>
    <p:extLst>
      <p:ext uri="{BB962C8B-B14F-4D97-AF65-F5344CB8AC3E}">
        <p14:creationId xmlns:p14="http://schemas.microsoft.com/office/powerpoint/2010/main" val="18308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Between the House and the Senate</a:t>
            </a:r>
          </a:p>
        </p:txBody>
      </p:sp>
      <p:sp>
        <p:nvSpPr>
          <p:cNvPr id="7" name="Content Placeholder 6"/>
          <p:cNvSpPr>
            <a:spLocks noGrp="1"/>
          </p:cNvSpPr>
          <p:nvPr>
            <p:ph sz="quarter" idx="1"/>
          </p:nvPr>
        </p:nvSpPr>
        <p:spPr/>
        <p:txBody>
          <a:bodyPr/>
          <a:lstStyle/>
          <a:p>
            <a:r>
              <a:rPr lang="en-US" b="1" dirty="0" smtClean="0"/>
              <a:t>Election</a:t>
            </a:r>
          </a:p>
          <a:p>
            <a:r>
              <a:rPr lang="en-US" dirty="0" smtClean="0"/>
              <a:t>1. Members of the House of Reps have always been elected by eligible voters.  When the Constitution was ratified, the House was the new government’s only body directly elected by the people.  “The People’s House”.</a:t>
            </a:r>
          </a:p>
          <a:p>
            <a:r>
              <a:rPr lang="en-US" dirty="0" smtClean="0"/>
              <a:t>2. Senators were originally chosen by state legislatures.  The 17</a:t>
            </a:r>
            <a:r>
              <a:rPr lang="en-US" baseline="30000" dirty="0" smtClean="0"/>
              <a:t>th</a:t>
            </a:r>
            <a:r>
              <a:rPr lang="en-US" dirty="0" smtClean="0"/>
              <a:t> Amendment (1913) mandated that senators be elected by voters in each state.</a:t>
            </a:r>
            <a:endParaRPr lang="en-US" dirty="0"/>
          </a:p>
        </p:txBody>
      </p:sp>
    </p:spTree>
    <p:extLst>
      <p:ext uri="{BB962C8B-B14F-4D97-AF65-F5344CB8AC3E}">
        <p14:creationId xmlns:p14="http://schemas.microsoft.com/office/powerpoint/2010/main" val="41291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XVII Amendment</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4722" y="1981200"/>
            <a:ext cx="461308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739" y="2362200"/>
            <a:ext cx="1676400" cy="202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4986337"/>
            <a:ext cx="20478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799" y="1552575"/>
            <a:ext cx="2409825" cy="283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5739" y="45243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519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Differences Between the House and the Senate</a:t>
            </a:r>
          </a:p>
        </p:txBody>
      </p:sp>
      <p:sp>
        <p:nvSpPr>
          <p:cNvPr id="2" name="Content Placeholder 1"/>
          <p:cNvSpPr>
            <a:spLocks noGrp="1"/>
          </p:cNvSpPr>
          <p:nvPr>
            <p:ph sz="quarter" idx="1"/>
          </p:nvPr>
        </p:nvSpPr>
        <p:spPr/>
        <p:txBody>
          <a:bodyPr>
            <a:normAutofit fontScale="92500" lnSpcReduction="10000"/>
          </a:bodyPr>
          <a:lstStyle/>
          <a:p>
            <a:r>
              <a:rPr lang="en-US" b="1" dirty="0" smtClean="0"/>
              <a:t>SPECIAL POWERS</a:t>
            </a:r>
            <a:endParaRPr lang="en-US" dirty="0" smtClean="0"/>
          </a:p>
          <a:p>
            <a:r>
              <a:rPr lang="en-US" dirty="0" smtClean="0"/>
              <a:t>1. </a:t>
            </a:r>
            <a:r>
              <a:rPr lang="en-US" i="1" dirty="0" smtClean="0"/>
              <a:t>House of Reps</a:t>
            </a:r>
          </a:p>
          <a:p>
            <a:pPr lvl="1"/>
            <a:r>
              <a:rPr lang="en-US" dirty="0" smtClean="0"/>
              <a:t>Initiates revenue bills</a:t>
            </a:r>
          </a:p>
          <a:p>
            <a:pPr lvl="1"/>
            <a:r>
              <a:rPr lang="en-US" dirty="0" smtClean="0"/>
              <a:t>Brings charges of impeachment against the president, vice pres., and all civil officers of the U.S.</a:t>
            </a:r>
          </a:p>
          <a:p>
            <a:pPr lvl="1"/>
            <a:r>
              <a:rPr lang="en-US" dirty="0" smtClean="0"/>
              <a:t>Chooses the president when the electoral college is deadlocked</a:t>
            </a:r>
          </a:p>
          <a:p>
            <a:pPr marL="411480" lvl="1" indent="0">
              <a:buNone/>
            </a:pPr>
            <a:r>
              <a:rPr lang="en-US" dirty="0" smtClean="0"/>
              <a:t>2. </a:t>
            </a:r>
            <a:r>
              <a:rPr lang="en-US" i="1" dirty="0" smtClean="0"/>
              <a:t>Senate</a:t>
            </a:r>
          </a:p>
          <a:p>
            <a:pPr marL="411480" lvl="1" indent="0">
              <a:buNone/>
            </a:pPr>
            <a:r>
              <a:rPr lang="en-US" dirty="0"/>
              <a:t>	</a:t>
            </a:r>
            <a:r>
              <a:rPr lang="en-US" dirty="0" smtClean="0"/>
              <a:t>Ratifies treaties negotiated by POTUS</a:t>
            </a:r>
          </a:p>
          <a:p>
            <a:pPr marL="411480" lvl="1" indent="0">
              <a:buNone/>
            </a:pPr>
            <a:r>
              <a:rPr lang="en-US" dirty="0"/>
              <a:t>	</a:t>
            </a:r>
            <a:r>
              <a:rPr lang="en-US" dirty="0" smtClean="0"/>
              <a:t>Possesses the sole power to try of judge impeachment cases</a:t>
            </a:r>
          </a:p>
          <a:p>
            <a:pPr marL="411480" lvl="1" indent="0">
              <a:buNone/>
            </a:pPr>
            <a:r>
              <a:rPr lang="en-US" dirty="0"/>
              <a:t>	</a:t>
            </a:r>
            <a:r>
              <a:rPr lang="en-US" dirty="0" smtClean="0"/>
              <a:t>Confirms judicial appointments, including US attorneys, 	federal judges, and SCOTUS</a:t>
            </a:r>
          </a:p>
          <a:p>
            <a:pPr marL="411480" lvl="1" indent="0">
              <a:buNone/>
            </a:pPr>
            <a:r>
              <a:rPr lang="en-US" dirty="0" smtClean="0"/>
              <a:t>	Confirms executive </a:t>
            </a:r>
            <a:r>
              <a:rPr lang="en-US" dirty="0" err="1" smtClean="0"/>
              <a:t>appts</a:t>
            </a:r>
            <a:r>
              <a:rPr lang="en-US" dirty="0" smtClean="0"/>
              <a:t>., including cabinet heads, the 	director of the FBI, and the U.S. Attorney General</a:t>
            </a:r>
          </a:p>
          <a:p>
            <a:pPr lvl="1"/>
            <a:endParaRPr lang="en-US" dirty="0" smtClean="0"/>
          </a:p>
          <a:p>
            <a:endParaRPr lang="en-US" dirty="0"/>
          </a:p>
        </p:txBody>
      </p:sp>
    </p:spTree>
    <p:extLst>
      <p:ext uri="{BB962C8B-B14F-4D97-AF65-F5344CB8AC3E}">
        <p14:creationId xmlns:p14="http://schemas.microsoft.com/office/powerpoint/2010/main" val="2946798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8834</TotalTime>
  <Words>2665</Words>
  <Application>Microsoft Office PowerPoint</Application>
  <PresentationFormat>On-screen Show (4:3)</PresentationFormat>
  <Paragraphs>219</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Congress</vt:lpstr>
      <vt:lpstr>A Bicameral Congress</vt:lpstr>
      <vt:lpstr>A Bicameral Congress</vt:lpstr>
      <vt:lpstr>A Bicameral Congress</vt:lpstr>
      <vt:lpstr>A Bicameral Congress</vt:lpstr>
      <vt:lpstr>Differences Between the House and the Senate</vt:lpstr>
      <vt:lpstr>Differences Between the House and the Senate</vt:lpstr>
      <vt:lpstr>XVII Amendment</vt:lpstr>
      <vt:lpstr>Differences Between the House and the Senate</vt:lpstr>
      <vt:lpstr>Your Legislators</vt:lpstr>
      <vt:lpstr>THE HOUSE OF REPS</vt:lpstr>
      <vt:lpstr>THE HOUSE OF REPS</vt:lpstr>
      <vt:lpstr>PowerPoint Presentation</vt:lpstr>
      <vt:lpstr>THE HOUSE OF REPS</vt:lpstr>
      <vt:lpstr>THE HOUSE OF REPS</vt:lpstr>
      <vt:lpstr>114th Congress: House of Representatives</vt:lpstr>
      <vt:lpstr>THE HOUSE OF REPS</vt:lpstr>
      <vt:lpstr>THE HOUSE OF REPS</vt:lpstr>
      <vt:lpstr>THE HOUSE OF REPS</vt:lpstr>
      <vt:lpstr>PowerPoint Presentation</vt:lpstr>
      <vt:lpstr>Gerrymandered 14th </vt:lpstr>
      <vt:lpstr>PowerPoint Presentation</vt:lpstr>
      <vt:lpstr>Congressional Elections</vt:lpstr>
      <vt:lpstr>Congressional Elections</vt:lpstr>
      <vt:lpstr>Congressional Elections</vt:lpstr>
      <vt:lpstr>How Congress is Organized</vt:lpstr>
      <vt:lpstr>How Congress is Organized</vt:lpstr>
      <vt:lpstr>How Congress is Organized</vt:lpstr>
      <vt:lpstr>The Committee System</vt:lpstr>
      <vt:lpstr>Standing committees</vt:lpstr>
      <vt:lpstr>Other types of committees</vt:lpstr>
      <vt:lpstr>House Rules Committee</vt:lpstr>
      <vt:lpstr>House Ways and Means Committee</vt:lpstr>
      <vt:lpstr>Committee Chairs &amp; the Seniority System</vt:lpstr>
      <vt:lpstr>The Legislative Process</vt:lpstr>
      <vt:lpstr>Introduction</vt:lpstr>
      <vt:lpstr>Floor Action</vt:lpstr>
      <vt:lpstr>Floor Action</vt:lpstr>
      <vt:lpstr>Creating Bills</vt:lpstr>
      <vt:lpstr>Committee Action</vt:lpstr>
      <vt:lpstr>Committee Action cont’d</vt:lpstr>
      <vt:lpstr>FLOOR ACTION</vt:lpstr>
      <vt:lpstr>HOUSE OF REPRESENTATIVES</vt:lpstr>
      <vt:lpstr>SENATE</vt:lpstr>
      <vt:lpstr>CONFERENCE ACTION</vt:lpstr>
      <vt:lpstr>Conference Committee</vt:lpstr>
      <vt:lpstr>HOW MEMBERS VOTE</vt:lpstr>
      <vt:lpstr>Reasons why members vote the way they do</vt:lpstr>
    </vt:vector>
  </TitlesOfParts>
  <Company>Utica Community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dc:title>
  <dc:creator>win7</dc:creator>
  <cp:lastModifiedBy>win7</cp:lastModifiedBy>
  <cp:revision>38</cp:revision>
  <dcterms:created xsi:type="dcterms:W3CDTF">2015-01-15T16:52:34Z</dcterms:created>
  <dcterms:modified xsi:type="dcterms:W3CDTF">2015-02-09T14:39:13Z</dcterms:modified>
</cp:coreProperties>
</file>