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90" r:id="rId20"/>
    <p:sldId id="275" r:id="rId21"/>
    <p:sldId id="279" r:id="rId22"/>
    <p:sldId id="278" r:id="rId23"/>
    <p:sldId id="277" r:id="rId24"/>
    <p:sldId id="276" r:id="rId25"/>
    <p:sldId id="280" r:id="rId26"/>
    <p:sldId id="281" r:id="rId27"/>
    <p:sldId id="282" r:id="rId28"/>
    <p:sldId id="283" r:id="rId29"/>
    <p:sldId id="284" r:id="rId30"/>
    <p:sldId id="285" r:id="rId31"/>
    <p:sldId id="287" r:id="rId32"/>
    <p:sldId id="292" r:id="rId33"/>
    <p:sldId id="291" r:id="rId34"/>
    <p:sldId id="288" r:id="rId35"/>
    <p:sldId id="289" r:id="rId36"/>
    <p:sldId id="28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4" d="100"/>
          <a:sy n="74" d="100"/>
        </p:scale>
        <p:origin x="72"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E8FA4B-09B0-4606-89FF-3297CED856B9}" type="doc">
      <dgm:prSet loTypeId="urn:microsoft.com/office/officeart/2005/8/layout/chevron1" loCatId="Inbox" qsTypeId="urn:microsoft.com/office/officeart/2005/8/quickstyle/simple4" qsCatId="simple" csTypeId="urn:microsoft.com/office/officeart/2005/8/colors/ColorSchemeForSuggestions" csCatId="other"/>
      <dgm:spPr/>
      <dgm:t>
        <a:bodyPr/>
        <a:lstStyle/>
        <a:p>
          <a:endParaRPr lang="en-US"/>
        </a:p>
      </dgm:t>
    </dgm:pt>
    <dgm:pt modelId="{739DAE4B-C31A-48C1-B04C-2D91DE219800}">
      <dgm:prSet/>
      <dgm:spPr/>
      <dgm:t>
        <a:bodyPr/>
        <a:lstStyle/>
        <a:p>
          <a:r>
            <a:rPr lang="en-US"/>
            <a:t>A mandate is a rule telling states what they must do to comply with federal guidelines.</a:t>
          </a:r>
        </a:p>
      </dgm:t>
    </dgm:pt>
    <dgm:pt modelId="{8D6730CD-EAD0-43FC-810A-4CB449F53A7B}" type="parTrans" cxnId="{6E9D2D86-4D28-4A7B-8700-26A1C30D7B8E}">
      <dgm:prSet/>
      <dgm:spPr/>
      <dgm:t>
        <a:bodyPr/>
        <a:lstStyle/>
        <a:p>
          <a:endParaRPr lang="en-US"/>
        </a:p>
      </dgm:t>
    </dgm:pt>
    <dgm:pt modelId="{78E1EFA2-E8E1-4EC2-AD42-D7A5E15AC592}" type="sibTrans" cxnId="{6E9D2D86-4D28-4A7B-8700-26A1C30D7B8E}">
      <dgm:prSet/>
      <dgm:spPr/>
      <dgm:t>
        <a:bodyPr/>
        <a:lstStyle/>
        <a:p>
          <a:endParaRPr lang="en-US"/>
        </a:p>
      </dgm:t>
    </dgm:pt>
    <dgm:pt modelId="{CC6D116F-9D51-47FA-A0BA-9BD4CB4F88F5}">
      <dgm:prSet/>
      <dgm:spPr/>
      <dgm:t>
        <a:bodyPr/>
        <a:lstStyle/>
        <a:p>
          <a:r>
            <a:rPr lang="en-US"/>
            <a:t>Civil rights and environmental protection are the most common mandates.  For example, state programs may not discriminate against people because of their race, se, age, or ethnicity.</a:t>
          </a:r>
        </a:p>
      </dgm:t>
    </dgm:pt>
    <dgm:pt modelId="{CC9851CB-5C31-44EA-BBDC-E87F950EB97B}" type="parTrans" cxnId="{E4973983-1062-4CBF-8ED3-3507F05A883C}">
      <dgm:prSet/>
      <dgm:spPr/>
      <dgm:t>
        <a:bodyPr/>
        <a:lstStyle/>
        <a:p>
          <a:endParaRPr lang="en-US"/>
        </a:p>
      </dgm:t>
    </dgm:pt>
    <dgm:pt modelId="{ED2A7667-CC33-4C84-89D4-56F9E2B051B3}" type="sibTrans" cxnId="{E4973983-1062-4CBF-8ED3-3507F05A883C}">
      <dgm:prSet/>
      <dgm:spPr/>
      <dgm:t>
        <a:bodyPr/>
        <a:lstStyle/>
        <a:p>
          <a:endParaRPr lang="en-US"/>
        </a:p>
      </dgm:t>
    </dgm:pt>
    <dgm:pt modelId="{037F6305-E7EF-4FB5-8CFE-F86163551D6B}">
      <dgm:prSet/>
      <dgm:spPr/>
      <dgm:t>
        <a:bodyPr/>
        <a:lstStyle/>
        <a:p>
          <a:r>
            <a:rPr lang="en-US"/>
            <a:t>An unfunded mandate requires state and local governments to provide services without providing resources for the services</a:t>
          </a:r>
        </a:p>
      </dgm:t>
    </dgm:pt>
    <dgm:pt modelId="{794FAED1-9AC6-4713-9368-4761ED2A12A3}" type="parTrans" cxnId="{787F8D4A-1758-4B05-9AA4-36C63CF4DC4D}">
      <dgm:prSet/>
      <dgm:spPr/>
      <dgm:t>
        <a:bodyPr/>
        <a:lstStyle/>
        <a:p>
          <a:endParaRPr lang="en-US"/>
        </a:p>
      </dgm:t>
    </dgm:pt>
    <dgm:pt modelId="{2A7BC948-9C64-4966-8B36-AF8516A02DD2}" type="sibTrans" cxnId="{787F8D4A-1758-4B05-9AA4-36C63CF4DC4D}">
      <dgm:prSet/>
      <dgm:spPr/>
      <dgm:t>
        <a:bodyPr/>
        <a:lstStyle/>
        <a:p>
          <a:endParaRPr lang="en-US"/>
        </a:p>
      </dgm:t>
    </dgm:pt>
    <dgm:pt modelId="{EDF2632F-4FCE-48A6-A388-E8D49769A112}">
      <dgm:prSet/>
      <dgm:spPr/>
      <dgm:t>
        <a:bodyPr/>
        <a:lstStyle/>
        <a:p>
          <a:r>
            <a:rPr lang="en-US" baseline="0"/>
            <a:t>i.e. Handicapped Children’s Protection Act required public schools to build access ramps and provide special buses, but the act did not provide federal funds to pay for these additions.</a:t>
          </a:r>
          <a:endParaRPr lang="en-US"/>
        </a:p>
      </dgm:t>
    </dgm:pt>
    <dgm:pt modelId="{55AC6061-EE03-44B9-BFD4-DF0ED048A6E8}" type="parTrans" cxnId="{71CB2E93-FE9B-461D-A4AB-1115A61F8B10}">
      <dgm:prSet/>
      <dgm:spPr/>
      <dgm:t>
        <a:bodyPr/>
        <a:lstStyle/>
        <a:p>
          <a:endParaRPr lang="en-US"/>
        </a:p>
      </dgm:t>
    </dgm:pt>
    <dgm:pt modelId="{AA212681-B44E-41B4-8985-18928BE9F6E3}" type="sibTrans" cxnId="{71CB2E93-FE9B-461D-A4AB-1115A61F8B10}">
      <dgm:prSet/>
      <dgm:spPr/>
      <dgm:t>
        <a:bodyPr/>
        <a:lstStyle/>
        <a:p>
          <a:endParaRPr lang="en-US"/>
        </a:p>
      </dgm:t>
    </dgm:pt>
    <dgm:pt modelId="{FEC8A118-975C-450C-9A89-59C73D2FF949}" type="pres">
      <dgm:prSet presAssocID="{3AE8FA4B-09B0-4606-89FF-3297CED856B9}" presName="Name0" presStyleCnt="0">
        <dgm:presLayoutVars>
          <dgm:dir/>
          <dgm:animLvl val="lvl"/>
          <dgm:resizeHandles val="exact"/>
        </dgm:presLayoutVars>
      </dgm:prSet>
      <dgm:spPr/>
    </dgm:pt>
    <dgm:pt modelId="{DC447345-94FD-405D-8D30-343B2002E749}" type="pres">
      <dgm:prSet presAssocID="{739DAE4B-C31A-48C1-B04C-2D91DE219800}" presName="composite" presStyleCnt="0"/>
      <dgm:spPr/>
    </dgm:pt>
    <dgm:pt modelId="{E1B72290-FC39-4A4E-8D41-DA3D66FF170B}" type="pres">
      <dgm:prSet presAssocID="{739DAE4B-C31A-48C1-B04C-2D91DE219800}" presName="parTx" presStyleLbl="node1" presStyleIdx="0" presStyleCnt="3">
        <dgm:presLayoutVars>
          <dgm:chMax val="0"/>
          <dgm:chPref val="0"/>
          <dgm:bulletEnabled val="1"/>
        </dgm:presLayoutVars>
      </dgm:prSet>
      <dgm:spPr/>
    </dgm:pt>
    <dgm:pt modelId="{5CCDF92B-9C78-4317-B41F-80CC6098AAAB}" type="pres">
      <dgm:prSet presAssocID="{739DAE4B-C31A-48C1-B04C-2D91DE219800}" presName="desTx" presStyleLbl="revTx" presStyleIdx="0" presStyleCnt="1">
        <dgm:presLayoutVars>
          <dgm:bulletEnabled val="1"/>
        </dgm:presLayoutVars>
      </dgm:prSet>
      <dgm:spPr/>
    </dgm:pt>
    <dgm:pt modelId="{52964BCE-5863-4031-B4CF-BFB0890FDA77}" type="pres">
      <dgm:prSet presAssocID="{78E1EFA2-E8E1-4EC2-AD42-D7A5E15AC592}" presName="space" presStyleCnt="0"/>
      <dgm:spPr/>
    </dgm:pt>
    <dgm:pt modelId="{9E2D3E36-B11E-408D-9C56-22797F0CA932}" type="pres">
      <dgm:prSet presAssocID="{CC6D116F-9D51-47FA-A0BA-9BD4CB4F88F5}" presName="composite" presStyleCnt="0"/>
      <dgm:spPr/>
    </dgm:pt>
    <dgm:pt modelId="{4710BC72-96A3-402C-81E9-7320453034FE}" type="pres">
      <dgm:prSet presAssocID="{CC6D116F-9D51-47FA-A0BA-9BD4CB4F88F5}" presName="parTx" presStyleLbl="node1" presStyleIdx="1" presStyleCnt="3">
        <dgm:presLayoutVars>
          <dgm:chMax val="0"/>
          <dgm:chPref val="0"/>
          <dgm:bulletEnabled val="1"/>
        </dgm:presLayoutVars>
      </dgm:prSet>
      <dgm:spPr/>
    </dgm:pt>
    <dgm:pt modelId="{A1025308-4371-4B42-9265-2B63A32A7B2B}" type="pres">
      <dgm:prSet presAssocID="{CC6D116F-9D51-47FA-A0BA-9BD4CB4F88F5}" presName="desTx" presStyleLbl="revTx" presStyleIdx="0" presStyleCnt="1">
        <dgm:presLayoutVars>
          <dgm:bulletEnabled val="1"/>
        </dgm:presLayoutVars>
      </dgm:prSet>
      <dgm:spPr/>
    </dgm:pt>
    <dgm:pt modelId="{9133239B-28B1-463A-B0A6-C0CF29004628}" type="pres">
      <dgm:prSet presAssocID="{ED2A7667-CC33-4C84-89D4-56F9E2B051B3}" presName="space" presStyleCnt="0"/>
      <dgm:spPr/>
    </dgm:pt>
    <dgm:pt modelId="{56F67FEB-AB83-42C8-BA18-C57729BF3D31}" type="pres">
      <dgm:prSet presAssocID="{037F6305-E7EF-4FB5-8CFE-F86163551D6B}" presName="composite" presStyleCnt="0"/>
      <dgm:spPr/>
    </dgm:pt>
    <dgm:pt modelId="{0CF15BAE-D7C1-42FE-AB55-5FEF53AC3E49}" type="pres">
      <dgm:prSet presAssocID="{037F6305-E7EF-4FB5-8CFE-F86163551D6B}" presName="parTx" presStyleLbl="node1" presStyleIdx="2" presStyleCnt="3">
        <dgm:presLayoutVars>
          <dgm:chMax val="0"/>
          <dgm:chPref val="0"/>
          <dgm:bulletEnabled val="1"/>
        </dgm:presLayoutVars>
      </dgm:prSet>
      <dgm:spPr/>
    </dgm:pt>
    <dgm:pt modelId="{80EB51C7-D108-4329-8545-E9C193F2AD03}" type="pres">
      <dgm:prSet presAssocID="{037F6305-E7EF-4FB5-8CFE-F86163551D6B}" presName="desTx" presStyleLbl="revTx" presStyleIdx="0" presStyleCnt="1">
        <dgm:presLayoutVars>
          <dgm:bulletEnabled val="1"/>
        </dgm:presLayoutVars>
      </dgm:prSet>
      <dgm:spPr/>
    </dgm:pt>
  </dgm:ptLst>
  <dgm:cxnLst>
    <dgm:cxn modelId="{787F8D4A-1758-4B05-9AA4-36C63CF4DC4D}" srcId="{3AE8FA4B-09B0-4606-89FF-3297CED856B9}" destId="{037F6305-E7EF-4FB5-8CFE-F86163551D6B}" srcOrd="2" destOrd="0" parTransId="{794FAED1-9AC6-4713-9368-4761ED2A12A3}" sibTransId="{2A7BC948-9C64-4966-8B36-AF8516A02DD2}"/>
    <dgm:cxn modelId="{AE9FA455-FE4F-41FF-BDC7-040F714A2F1C}" type="presOf" srcId="{739DAE4B-C31A-48C1-B04C-2D91DE219800}" destId="{E1B72290-FC39-4A4E-8D41-DA3D66FF170B}" srcOrd="0" destOrd="0" presId="urn:microsoft.com/office/officeart/2005/8/layout/chevron1"/>
    <dgm:cxn modelId="{E4973983-1062-4CBF-8ED3-3507F05A883C}" srcId="{3AE8FA4B-09B0-4606-89FF-3297CED856B9}" destId="{CC6D116F-9D51-47FA-A0BA-9BD4CB4F88F5}" srcOrd="1" destOrd="0" parTransId="{CC9851CB-5C31-44EA-BBDC-E87F950EB97B}" sibTransId="{ED2A7667-CC33-4C84-89D4-56F9E2B051B3}"/>
    <dgm:cxn modelId="{6E9D2D86-4D28-4A7B-8700-26A1C30D7B8E}" srcId="{3AE8FA4B-09B0-4606-89FF-3297CED856B9}" destId="{739DAE4B-C31A-48C1-B04C-2D91DE219800}" srcOrd="0" destOrd="0" parTransId="{8D6730CD-EAD0-43FC-810A-4CB449F53A7B}" sibTransId="{78E1EFA2-E8E1-4EC2-AD42-D7A5E15AC592}"/>
    <dgm:cxn modelId="{AEF2A58D-181D-4F27-99ED-4FBC6C51ABFC}" type="presOf" srcId="{EDF2632F-4FCE-48A6-A388-E8D49769A112}" destId="{80EB51C7-D108-4329-8545-E9C193F2AD03}" srcOrd="0" destOrd="0" presId="urn:microsoft.com/office/officeart/2005/8/layout/chevron1"/>
    <dgm:cxn modelId="{71CB2E93-FE9B-461D-A4AB-1115A61F8B10}" srcId="{037F6305-E7EF-4FB5-8CFE-F86163551D6B}" destId="{EDF2632F-4FCE-48A6-A388-E8D49769A112}" srcOrd="0" destOrd="0" parTransId="{55AC6061-EE03-44B9-BFD4-DF0ED048A6E8}" sibTransId="{AA212681-B44E-41B4-8985-18928BE9F6E3}"/>
    <dgm:cxn modelId="{13B6B49E-B496-472A-B61B-B1736C8959D7}" type="presOf" srcId="{CC6D116F-9D51-47FA-A0BA-9BD4CB4F88F5}" destId="{4710BC72-96A3-402C-81E9-7320453034FE}" srcOrd="0" destOrd="0" presId="urn:microsoft.com/office/officeart/2005/8/layout/chevron1"/>
    <dgm:cxn modelId="{A728A1BD-801D-412E-92A2-4BC81139DA60}" type="presOf" srcId="{3AE8FA4B-09B0-4606-89FF-3297CED856B9}" destId="{FEC8A118-975C-450C-9A89-59C73D2FF949}" srcOrd="0" destOrd="0" presId="urn:microsoft.com/office/officeart/2005/8/layout/chevron1"/>
    <dgm:cxn modelId="{5553CDD4-F2EF-4DDE-BAB6-B2312A3755ED}" type="presOf" srcId="{037F6305-E7EF-4FB5-8CFE-F86163551D6B}" destId="{0CF15BAE-D7C1-42FE-AB55-5FEF53AC3E49}" srcOrd="0" destOrd="0" presId="urn:microsoft.com/office/officeart/2005/8/layout/chevron1"/>
    <dgm:cxn modelId="{AF3B1D9C-5AE3-4F55-8CC9-E4829291B9F9}" type="presParOf" srcId="{FEC8A118-975C-450C-9A89-59C73D2FF949}" destId="{DC447345-94FD-405D-8D30-343B2002E749}" srcOrd="0" destOrd="0" presId="urn:microsoft.com/office/officeart/2005/8/layout/chevron1"/>
    <dgm:cxn modelId="{5EB86FFC-5AB7-47A3-961F-100CE0EF001E}" type="presParOf" srcId="{DC447345-94FD-405D-8D30-343B2002E749}" destId="{E1B72290-FC39-4A4E-8D41-DA3D66FF170B}" srcOrd="0" destOrd="0" presId="urn:microsoft.com/office/officeart/2005/8/layout/chevron1"/>
    <dgm:cxn modelId="{46F8B065-367D-42C6-81B1-11659860269C}" type="presParOf" srcId="{DC447345-94FD-405D-8D30-343B2002E749}" destId="{5CCDF92B-9C78-4317-B41F-80CC6098AAAB}" srcOrd="1" destOrd="0" presId="urn:microsoft.com/office/officeart/2005/8/layout/chevron1"/>
    <dgm:cxn modelId="{C0EE3F60-2BEC-4378-9ECA-13A1FB2DB708}" type="presParOf" srcId="{FEC8A118-975C-450C-9A89-59C73D2FF949}" destId="{52964BCE-5863-4031-B4CF-BFB0890FDA77}" srcOrd="1" destOrd="0" presId="urn:microsoft.com/office/officeart/2005/8/layout/chevron1"/>
    <dgm:cxn modelId="{3106CDB2-DF09-403D-B999-E1E3834B9409}" type="presParOf" srcId="{FEC8A118-975C-450C-9A89-59C73D2FF949}" destId="{9E2D3E36-B11E-408D-9C56-22797F0CA932}" srcOrd="2" destOrd="0" presId="urn:microsoft.com/office/officeart/2005/8/layout/chevron1"/>
    <dgm:cxn modelId="{7679DD8E-70B0-4C04-AF0D-6142678C1FE9}" type="presParOf" srcId="{9E2D3E36-B11E-408D-9C56-22797F0CA932}" destId="{4710BC72-96A3-402C-81E9-7320453034FE}" srcOrd="0" destOrd="0" presId="urn:microsoft.com/office/officeart/2005/8/layout/chevron1"/>
    <dgm:cxn modelId="{3E649923-047E-4591-B1DF-36EBCD1B5F07}" type="presParOf" srcId="{9E2D3E36-B11E-408D-9C56-22797F0CA932}" destId="{A1025308-4371-4B42-9265-2B63A32A7B2B}" srcOrd="1" destOrd="0" presId="urn:microsoft.com/office/officeart/2005/8/layout/chevron1"/>
    <dgm:cxn modelId="{3CB5DE5C-201F-4AF1-828B-8A55C554FC8F}" type="presParOf" srcId="{FEC8A118-975C-450C-9A89-59C73D2FF949}" destId="{9133239B-28B1-463A-B0A6-C0CF29004628}" srcOrd="3" destOrd="0" presId="urn:microsoft.com/office/officeart/2005/8/layout/chevron1"/>
    <dgm:cxn modelId="{FEA9210F-A612-45C5-8A9D-27856356779D}" type="presParOf" srcId="{FEC8A118-975C-450C-9A89-59C73D2FF949}" destId="{56F67FEB-AB83-42C8-BA18-C57729BF3D31}" srcOrd="4" destOrd="0" presId="urn:microsoft.com/office/officeart/2005/8/layout/chevron1"/>
    <dgm:cxn modelId="{31C0D39C-205A-4B3B-A0D1-6A5956540589}" type="presParOf" srcId="{56F67FEB-AB83-42C8-BA18-C57729BF3D31}" destId="{0CF15BAE-D7C1-42FE-AB55-5FEF53AC3E49}" srcOrd="0" destOrd="0" presId="urn:microsoft.com/office/officeart/2005/8/layout/chevron1"/>
    <dgm:cxn modelId="{D63A3AB1-A492-4BEE-BC74-264F31B3FD75}" type="presParOf" srcId="{56F67FEB-AB83-42C8-BA18-C57729BF3D31}" destId="{80EB51C7-D108-4329-8545-E9C193F2AD0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C7BE3-1BE0-4C12-BD4B-253651FD61F1}" type="doc">
      <dgm:prSet loTypeId="urn:microsoft.com/office/officeart/2005/8/layout/chevron1" loCatId="Inbox" qsTypeId="urn:microsoft.com/office/officeart/2005/8/quickstyle/simple4" qsCatId="simple" csTypeId="urn:microsoft.com/office/officeart/2005/8/colors/ColorSchemeForSuggestions" csCatId="other"/>
      <dgm:spPr/>
      <dgm:t>
        <a:bodyPr/>
        <a:lstStyle/>
        <a:p>
          <a:endParaRPr lang="en-US"/>
        </a:p>
      </dgm:t>
    </dgm:pt>
    <dgm:pt modelId="{4886A081-6BAC-4621-AEDD-168F3C379587}">
      <dgm:prSet/>
      <dgm:spPr/>
      <dgm:t>
        <a:bodyPr/>
        <a:lstStyle/>
        <a:p>
          <a:r>
            <a:rPr lang="en-US"/>
            <a:t>Refers to a movement to transfer responsibilities of governing from the federal government to state and local governments.</a:t>
          </a:r>
        </a:p>
      </dgm:t>
    </dgm:pt>
    <dgm:pt modelId="{376C8D2D-A5D3-4429-AA97-0DB4396549FD}" type="parTrans" cxnId="{B2D4D3A2-B528-4002-862B-B8C73B15B79E}">
      <dgm:prSet/>
      <dgm:spPr/>
      <dgm:t>
        <a:bodyPr/>
        <a:lstStyle/>
        <a:p>
          <a:endParaRPr lang="en-US"/>
        </a:p>
      </dgm:t>
    </dgm:pt>
    <dgm:pt modelId="{52FDF51C-BF6D-4F65-B94F-01098A94B0CC}" type="sibTrans" cxnId="{B2D4D3A2-B528-4002-862B-B8C73B15B79E}">
      <dgm:prSet/>
      <dgm:spPr/>
      <dgm:t>
        <a:bodyPr/>
        <a:lstStyle/>
        <a:p>
          <a:endParaRPr lang="en-US"/>
        </a:p>
      </dgm:t>
    </dgm:pt>
    <dgm:pt modelId="{77DBDB8B-F70D-407C-9CDE-FAAC8F8EBE6D}">
      <dgm:prSet/>
      <dgm:spPr/>
      <dgm:t>
        <a:bodyPr/>
        <a:lstStyle/>
        <a:p>
          <a:r>
            <a:rPr lang="en-US"/>
            <a:t>For example, the Welfare Reform Act of 1996 gave the states the money to run their own welfare programs.  States had wide discretion in implementing the federal goal of transferring people from welfare to work.</a:t>
          </a:r>
        </a:p>
      </dgm:t>
    </dgm:pt>
    <dgm:pt modelId="{D70FEED5-ADD5-4D17-B02B-E1DF540A5497}" type="parTrans" cxnId="{3B38A2A8-8932-448C-89B3-509154C594C7}">
      <dgm:prSet/>
      <dgm:spPr/>
      <dgm:t>
        <a:bodyPr/>
        <a:lstStyle/>
        <a:p>
          <a:endParaRPr lang="en-US"/>
        </a:p>
      </dgm:t>
    </dgm:pt>
    <dgm:pt modelId="{8ABB7146-3F9D-415A-9431-B7EA2EDC7F6D}" type="sibTrans" cxnId="{3B38A2A8-8932-448C-89B3-509154C594C7}">
      <dgm:prSet/>
      <dgm:spPr/>
      <dgm:t>
        <a:bodyPr/>
        <a:lstStyle/>
        <a:p>
          <a:endParaRPr lang="en-US"/>
        </a:p>
      </dgm:t>
    </dgm:pt>
    <dgm:pt modelId="{E8353CC0-5ABA-44C8-AD86-E075C373FF3A}">
      <dgm:prSet/>
      <dgm:spPr/>
      <dgm:t>
        <a:bodyPr/>
        <a:lstStyle/>
        <a:p>
          <a:r>
            <a:rPr lang="en-US" baseline="0"/>
            <a:t>“Contract with America“ – In the 1994 congressional elections, Congressman Newt Gingrich had Republican candidates sign a document in which they pledged their support for such things as a balanced budget amendment, term limits for members of Congress, and a middle-class tax cut.</a:t>
          </a:r>
          <a:endParaRPr lang="en-US"/>
        </a:p>
      </dgm:t>
    </dgm:pt>
    <dgm:pt modelId="{1D74FC5C-855A-46EA-A237-A573EB75833B}" type="parTrans" cxnId="{62FEDC9C-22DD-4F07-B207-4B4BC5DD2C45}">
      <dgm:prSet/>
      <dgm:spPr/>
      <dgm:t>
        <a:bodyPr/>
        <a:lstStyle/>
        <a:p>
          <a:endParaRPr lang="en-US"/>
        </a:p>
      </dgm:t>
    </dgm:pt>
    <dgm:pt modelId="{756FBFB2-4A73-408E-A05A-8903928C07A1}" type="sibTrans" cxnId="{62FEDC9C-22DD-4F07-B207-4B4BC5DD2C45}">
      <dgm:prSet/>
      <dgm:spPr/>
      <dgm:t>
        <a:bodyPr/>
        <a:lstStyle/>
        <a:p>
          <a:endParaRPr lang="en-US"/>
        </a:p>
      </dgm:t>
    </dgm:pt>
    <dgm:pt modelId="{C5F6216D-2175-43E9-A081-1018D26E560C}" type="pres">
      <dgm:prSet presAssocID="{79AC7BE3-1BE0-4C12-BD4B-253651FD61F1}" presName="Name0" presStyleCnt="0">
        <dgm:presLayoutVars>
          <dgm:dir/>
          <dgm:animLvl val="lvl"/>
          <dgm:resizeHandles val="exact"/>
        </dgm:presLayoutVars>
      </dgm:prSet>
      <dgm:spPr/>
    </dgm:pt>
    <dgm:pt modelId="{6A7DF4E4-B3F6-413E-A0AF-81B5D0E247EE}" type="pres">
      <dgm:prSet presAssocID="{4886A081-6BAC-4621-AEDD-168F3C379587}" presName="composite" presStyleCnt="0"/>
      <dgm:spPr/>
    </dgm:pt>
    <dgm:pt modelId="{A4E4C92A-22C0-45AB-93A7-2356EE42D20F}" type="pres">
      <dgm:prSet presAssocID="{4886A081-6BAC-4621-AEDD-168F3C379587}" presName="parTx" presStyleLbl="node1" presStyleIdx="0" presStyleCnt="2">
        <dgm:presLayoutVars>
          <dgm:chMax val="0"/>
          <dgm:chPref val="0"/>
          <dgm:bulletEnabled val="1"/>
        </dgm:presLayoutVars>
      </dgm:prSet>
      <dgm:spPr/>
    </dgm:pt>
    <dgm:pt modelId="{B001E2C5-C0ED-408B-86F0-1CD8AF9E8311}" type="pres">
      <dgm:prSet presAssocID="{4886A081-6BAC-4621-AEDD-168F3C379587}" presName="desTx" presStyleLbl="revTx" presStyleIdx="0" presStyleCnt="1">
        <dgm:presLayoutVars>
          <dgm:bulletEnabled val="1"/>
        </dgm:presLayoutVars>
      </dgm:prSet>
      <dgm:spPr/>
    </dgm:pt>
    <dgm:pt modelId="{B867B766-4E37-4B17-8E76-F8ED6980E0B6}" type="pres">
      <dgm:prSet presAssocID="{52FDF51C-BF6D-4F65-B94F-01098A94B0CC}" presName="space" presStyleCnt="0"/>
      <dgm:spPr/>
    </dgm:pt>
    <dgm:pt modelId="{6F7DF65C-0FD5-436A-950D-73B62525E70C}" type="pres">
      <dgm:prSet presAssocID="{77DBDB8B-F70D-407C-9CDE-FAAC8F8EBE6D}" presName="composite" presStyleCnt="0"/>
      <dgm:spPr/>
    </dgm:pt>
    <dgm:pt modelId="{7A33D4EB-F6CF-404F-86B1-0AE8B8EA89B2}" type="pres">
      <dgm:prSet presAssocID="{77DBDB8B-F70D-407C-9CDE-FAAC8F8EBE6D}" presName="parTx" presStyleLbl="node1" presStyleIdx="1" presStyleCnt="2">
        <dgm:presLayoutVars>
          <dgm:chMax val="0"/>
          <dgm:chPref val="0"/>
          <dgm:bulletEnabled val="1"/>
        </dgm:presLayoutVars>
      </dgm:prSet>
      <dgm:spPr/>
    </dgm:pt>
    <dgm:pt modelId="{A1140556-16F9-4598-8A62-81789F433364}" type="pres">
      <dgm:prSet presAssocID="{77DBDB8B-F70D-407C-9CDE-FAAC8F8EBE6D}" presName="desTx" presStyleLbl="revTx" presStyleIdx="0" presStyleCnt="1">
        <dgm:presLayoutVars>
          <dgm:bulletEnabled val="1"/>
        </dgm:presLayoutVars>
      </dgm:prSet>
      <dgm:spPr/>
    </dgm:pt>
  </dgm:ptLst>
  <dgm:cxnLst>
    <dgm:cxn modelId="{1C0B8F89-8E77-4645-8BC0-C8BBA3110B57}" type="presOf" srcId="{4886A081-6BAC-4621-AEDD-168F3C379587}" destId="{A4E4C92A-22C0-45AB-93A7-2356EE42D20F}" srcOrd="0" destOrd="0" presId="urn:microsoft.com/office/officeart/2005/8/layout/chevron1"/>
    <dgm:cxn modelId="{62FEDC9C-22DD-4F07-B207-4B4BC5DD2C45}" srcId="{77DBDB8B-F70D-407C-9CDE-FAAC8F8EBE6D}" destId="{E8353CC0-5ABA-44C8-AD86-E075C373FF3A}" srcOrd="0" destOrd="0" parTransId="{1D74FC5C-855A-46EA-A237-A573EB75833B}" sibTransId="{756FBFB2-4A73-408E-A05A-8903928C07A1}"/>
    <dgm:cxn modelId="{B2D4D3A2-B528-4002-862B-B8C73B15B79E}" srcId="{79AC7BE3-1BE0-4C12-BD4B-253651FD61F1}" destId="{4886A081-6BAC-4621-AEDD-168F3C379587}" srcOrd="0" destOrd="0" parTransId="{376C8D2D-A5D3-4429-AA97-0DB4396549FD}" sibTransId="{52FDF51C-BF6D-4F65-B94F-01098A94B0CC}"/>
    <dgm:cxn modelId="{3B38A2A8-8932-448C-89B3-509154C594C7}" srcId="{79AC7BE3-1BE0-4C12-BD4B-253651FD61F1}" destId="{77DBDB8B-F70D-407C-9CDE-FAAC8F8EBE6D}" srcOrd="1" destOrd="0" parTransId="{D70FEED5-ADD5-4D17-B02B-E1DF540A5497}" sibTransId="{8ABB7146-3F9D-415A-9431-B7EA2EDC7F6D}"/>
    <dgm:cxn modelId="{B3C4A2A8-9B68-45E3-89B0-7AF20448D098}" type="presOf" srcId="{E8353CC0-5ABA-44C8-AD86-E075C373FF3A}" destId="{A1140556-16F9-4598-8A62-81789F433364}" srcOrd="0" destOrd="0" presId="urn:microsoft.com/office/officeart/2005/8/layout/chevron1"/>
    <dgm:cxn modelId="{E6F5D4B9-C9B4-4134-A517-B54BD8298487}" type="presOf" srcId="{79AC7BE3-1BE0-4C12-BD4B-253651FD61F1}" destId="{C5F6216D-2175-43E9-A081-1018D26E560C}" srcOrd="0" destOrd="0" presId="urn:microsoft.com/office/officeart/2005/8/layout/chevron1"/>
    <dgm:cxn modelId="{FDBAA1CE-60CC-48A5-8443-8E6F5BF92760}" type="presOf" srcId="{77DBDB8B-F70D-407C-9CDE-FAAC8F8EBE6D}" destId="{7A33D4EB-F6CF-404F-86B1-0AE8B8EA89B2}" srcOrd="0" destOrd="0" presId="urn:microsoft.com/office/officeart/2005/8/layout/chevron1"/>
    <dgm:cxn modelId="{46D42AB9-F9DF-4F2D-8AC7-D6D50D304A71}" type="presParOf" srcId="{C5F6216D-2175-43E9-A081-1018D26E560C}" destId="{6A7DF4E4-B3F6-413E-A0AF-81B5D0E247EE}" srcOrd="0" destOrd="0" presId="urn:microsoft.com/office/officeart/2005/8/layout/chevron1"/>
    <dgm:cxn modelId="{B0B76C59-021E-4646-9F84-C026FFC4370D}" type="presParOf" srcId="{6A7DF4E4-B3F6-413E-A0AF-81B5D0E247EE}" destId="{A4E4C92A-22C0-45AB-93A7-2356EE42D20F}" srcOrd="0" destOrd="0" presId="urn:microsoft.com/office/officeart/2005/8/layout/chevron1"/>
    <dgm:cxn modelId="{33EC8D5C-C0DF-41C5-BC82-95837A0DA993}" type="presParOf" srcId="{6A7DF4E4-B3F6-413E-A0AF-81B5D0E247EE}" destId="{B001E2C5-C0ED-408B-86F0-1CD8AF9E8311}" srcOrd="1" destOrd="0" presId="urn:microsoft.com/office/officeart/2005/8/layout/chevron1"/>
    <dgm:cxn modelId="{818A6A67-BAEB-44C6-95E2-7764D3D91054}" type="presParOf" srcId="{C5F6216D-2175-43E9-A081-1018D26E560C}" destId="{B867B766-4E37-4B17-8E76-F8ED6980E0B6}" srcOrd="1" destOrd="0" presId="urn:microsoft.com/office/officeart/2005/8/layout/chevron1"/>
    <dgm:cxn modelId="{38322198-A4EF-45F8-A66A-84540C232C33}" type="presParOf" srcId="{C5F6216D-2175-43E9-A081-1018D26E560C}" destId="{6F7DF65C-0FD5-436A-950D-73B62525E70C}" srcOrd="2" destOrd="0" presId="urn:microsoft.com/office/officeart/2005/8/layout/chevron1"/>
    <dgm:cxn modelId="{E1B139CF-7A5B-4957-AF1E-53FF11932254}" type="presParOf" srcId="{6F7DF65C-0FD5-436A-950D-73B62525E70C}" destId="{7A33D4EB-F6CF-404F-86B1-0AE8B8EA89B2}" srcOrd="0" destOrd="0" presId="urn:microsoft.com/office/officeart/2005/8/layout/chevron1"/>
    <dgm:cxn modelId="{04A5D560-F820-4A53-8E5C-B117F0E29A85}" type="presParOf" srcId="{6F7DF65C-0FD5-436A-950D-73B62525E70C}" destId="{A1140556-16F9-4598-8A62-81789F433364}"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72290-FC39-4A4E-8D41-DA3D66FF170B}">
      <dsp:nvSpPr>
        <dsp:cNvPr id="0" name=""/>
        <dsp:cNvSpPr/>
      </dsp:nvSpPr>
      <dsp:spPr>
        <a:xfrm>
          <a:off x="2621" y="705579"/>
          <a:ext cx="3343710" cy="992742"/>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t>A mandate is a rule telling states what they must do to comply with federal guidelines.</a:t>
          </a:r>
        </a:p>
      </dsp:txBody>
      <dsp:txXfrm>
        <a:off x="498992" y="705579"/>
        <a:ext cx="2350968" cy="992742"/>
      </dsp:txXfrm>
    </dsp:sp>
    <dsp:sp modelId="{4710BC72-96A3-402C-81E9-7320453034FE}">
      <dsp:nvSpPr>
        <dsp:cNvPr id="0" name=""/>
        <dsp:cNvSpPr/>
      </dsp:nvSpPr>
      <dsp:spPr>
        <a:xfrm>
          <a:off x="3130332" y="705579"/>
          <a:ext cx="3343710" cy="992742"/>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t>Civil rights and environmental protection are the most common mandates.  For example, state programs may not discriminate against people because of their race, se, age, or ethnicity.</a:t>
          </a:r>
        </a:p>
      </dsp:txBody>
      <dsp:txXfrm>
        <a:off x="3626703" y="705579"/>
        <a:ext cx="2350968" cy="992742"/>
      </dsp:txXfrm>
    </dsp:sp>
    <dsp:sp modelId="{0CF15BAE-D7C1-42FE-AB55-5FEF53AC3E49}">
      <dsp:nvSpPr>
        <dsp:cNvPr id="0" name=""/>
        <dsp:cNvSpPr/>
      </dsp:nvSpPr>
      <dsp:spPr>
        <a:xfrm>
          <a:off x="6258042" y="705579"/>
          <a:ext cx="3343710" cy="992742"/>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t>An unfunded mandate requires state and local governments to provide services without providing resources for the services</a:t>
          </a:r>
        </a:p>
      </dsp:txBody>
      <dsp:txXfrm>
        <a:off x="6754413" y="705579"/>
        <a:ext cx="2350968" cy="992742"/>
      </dsp:txXfrm>
    </dsp:sp>
    <dsp:sp modelId="{80EB51C7-D108-4329-8545-E9C193F2AD03}">
      <dsp:nvSpPr>
        <dsp:cNvPr id="0" name=""/>
        <dsp:cNvSpPr/>
      </dsp:nvSpPr>
      <dsp:spPr>
        <a:xfrm>
          <a:off x="6258042" y="1822414"/>
          <a:ext cx="2674968" cy="79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kern="1200" baseline="0"/>
            <a:t>i.e. Handicapped Children’s Protection Act required public schools to build access ramps and provide special buses, but the act did not provide federal funds to pay for these additions.</a:t>
          </a:r>
          <a:endParaRPr lang="en-US" sz="1200" kern="1200"/>
        </a:p>
      </dsp:txBody>
      <dsp:txXfrm>
        <a:off x="6258042" y="1822414"/>
        <a:ext cx="2674968" cy="796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4C92A-22C0-45AB-93A7-2356EE42D20F}">
      <dsp:nvSpPr>
        <dsp:cNvPr id="0" name=""/>
        <dsp:cNvSpPr/>
      </dsp:nvSpPr>
      <dsp:spPr>
        <a:xfrm>
          <a:off x="4828" y="285123"/>
          <a:ext cx="4905359" cy="1104218"/>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Refers to a movement to transfer responsibilities of governing from the federal government to state and local governments.</a:t>
          </a:r>
        </a:p>
      </dsp:txBody>
      <dsp:txXfrm>
        <a:off x="556937" y="285123"/>
        <a:ext cx="3801141" cy="1104218"/>
      </dsp:txXfrm>
    </dsp:sp>
    <dsp:sp modelId="{7A33D4EB-F6CF-404F-86B1-0AE8B8EA89B2}">
      <dsp:nvSpPr>
        <dsp:cNvPr id="0" name=""/>
        <dsp:cNvSpPr/>
      </dsp:nvSpPr>
      <dsp:spPr>
        <a:xfrm>
          <a:off x="4694187" y="285123"/>
          <a:ext cx="4905359" cy="1104218"/>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For example, the Welfare Reform Act of 1996 gave the states the money to run their own welfare programs.  States had wide discretion in implementing the federal goal of transferring people from welfare to work.</a:t>
          </a:r>
        </a:p>
      </dsp:txBody>
      <dsp:txXfrm>
        <a:off x="5246296" y="285123"/>
        <a:ext cx="3801141" cy="1104218"/>
      </dsp:txXfrm>
    </dsp:sp>
    <dsp:sp modelId="{A1140556-16F9-4598-8A62-81789F433364}">
      <dsp:nvSpPr>
        <dsp:cNvPr id="0" name=""/>
        <dsp:cNvSpPr/>
      </dsp:nvSpPr>
      <dsp:spPr>
        <a:xfrm>
          <a:off x="4694187" y="1527370"/>
          <a:ext cx="3924287" cy="15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a:t>“Contract with America“ – In the 1994 congressional elections, Congressman Newt Gingrich had Republican candidates sign a document in which they pledged their support for such things as a balanced budget amendment, term limits for members of Congress, and a middle-class tax cut.</a:t>
          </a:r>
          <a:endParaRPr lang="en-US" sz="1600" kern="1200"/>
        </a:p>
      </dsp:txBody>
      <dsp:txXfrm>
        <a:off x="4694187" y="1527370"/>
        <a:ext cx="3924287" cy="1512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10/5/2017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10/5/2017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0FC757-0FB0-43DC-8A8C-A60D551754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78FCAE-E8BE-4215-8F37-55B5EE72FA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4" name="Picture 13" descr="A picture containing indoor, furniture&#10;&#10;Description generated with high confidence">
            <a:extLst>
              <a:ext uri="{FF2B5EF4-FFF2-40B4-BE49-F238E27FC236}">
                <a16:creationId xmlns:a16="http://schemas.microsoft.com/office/drawing/2014/main" id="{FF48ABDD-EC14-4852-8085-531535B95FB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AF4E9326-7C69-4A33-9A45-62F659E4AE6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4907A2B9-67D8-42FB-A373-67076DE4D30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9" name="Rectangle 18">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A88BBAE4-1AA8-4249-AB11-FEFFDB51A7C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28689"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23">
            <a:extLst>
              <a:ext uri="{FF2B5EF4-FFF2-40B4-BE49-F238E27FC236}">
                <a16:creationId xmlns:a16="http://schemas.microsoft.com/office/drawing/2014/main" id="{3AAF1CF6-A2E3-40FC-975A-E8E573D2329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352149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4">
            <a:extLst>
              <a:ext uri="{FF2B5EF4-FFF2-40B4-BE49-F238E27FC236}">
                <a16:creationId xmlns:a16="http://schemas.microsoft.com/office/drawing/2014/main" id="{8C9A8A06-B30B-40AD-B122-6B0E907ED0DF}"/>
              </a:ext>
            </a:extLst>
          </p:cNvPr>
          <p:cNvPicPr>
            <a:picLocks noChangeAspect="1"/>
          </p:cNvPicPr>
          <p:nvPr/>
        </p:nvPicPr>
        <p:blipFill>
          <a:blip r:embed="rId3"/>
          <a:stretch>
            <a:fillRect/>
          </a:stretch>
        </p:blipFill>
        <p:spPr>
          <a:xfrm>
            <a:off x="6243782" y="1116345"/>
            <a:ext cx="4521838" cy="3866172"/>
          </a:xfrm>
          <a:prstGeom prst="rect">
            <a:avLst/>
          </a:prstGeom>
        </p:spPr>
      </p:pic>
      <p:sp>
        <p:nvSpPr>
          <p:cNvPr id="2" name="Title 1">
            <a:extLst>
              <a:ext uri="{FF2B5EF4-FFF2-40B4-BE49-F238E27FC236}">
                <a16:creationId xmlns:a16="http://schemas.microsoft.com/office/drawing/2014/main" id="{D78194E0-696A-4DAB-AC5E-524573BFCD14}"/>
              </a:ext>
            </a:extLst>
          </p:cNvPr>
          <p:cNvSpPr>
            <a:spLocks noGrp="1"/>
          </p:cNvSpPr>
          <p:nvPr>
            <p:ph type="ctrTitle"/>
          </p:nvPr>
        </p:nvSpPr>
        <p:spPr>
          <a:xfrm>
            <a:off x="1452616" y="962902"/>
            <a:ext cx="3525640" cy="2380828"/>
          </a:xfrm>
        </p:spPr>
        <p:txBody>
          <a:bodyPr>
            <a:normAutofit/>
          </a:bodyPr>
          <a:lstStyle/>
          <a:p>
            <a:r>
              <a:rPr lang="en-US" sz="4800"/>
              <a:t>FEDERALISM	</a:t>
            </a:r>
          </a:p>
        </p:txBody>
      </p:sp>
      <p:sp>
        <p:nvSpPr>
          <p:cNvPr id="3" name="Subtitle 2">
            <a:extLst>
              <a:ext uri="{FF2B5EF4-FFF2-40B4-BE49-F238E27FC236}">
                <a16:creationId xmlns:a16="http://schemas.microsoft.com/office/drawing/2014/main" id="{44B62C97-0527-4A38-BE35-E326BA971069}"/>
              </a:ext>
            </a:extLst>
          </p:cNvPr>
          <p:cNvSpPr>
            <a:spLocks noGrp="1"/>
          </p:cNvSpPr>
          <p:nvPr>
            <p:ph type="subTitle" idx="1"/>
          </p:nvPr>
        </p:nvSpPr>
        <p:spPr>
          <a:xfrm>
            <a:off x="1452617" y="3531204"/>
            <a:ext cx="3521499" cy="1610643"/>
          </a:xfrm>
        </p:spPr>
        <p:txBody>
          <a:bodyPr>
            <a:normAutofit/>
          </a:bodyPr>
          <a:lstStyle/>
          <a:p>
            <a:r>
              <a:rPr lang="en-US" sz="1600"/>
              <a:t>CHAPTER 3</a:t>
            </a:r>
          </a:p>
        </p:txBody>
      </p:sp>
    </p:spTree>
    <p:extLst>
      <p:ext uri="{BB962C8B-B14F-4D97-AF65-F5344CB8AC3E}">
        <p14:creationId xmlns:p14="http://schemas.microsoft.com/office/powerpoint/2010/main" val="370065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7DE5-063F-4553-820E-73EAE48085AC}"/>
              </a:ext>
            </a:extLst>
          </p:cNvPr>
          <p:cNvSpPr>
            <a:spLocks noGrp="1"/>
          </p:cNvSpPr>
          <p:nvPr>
            <p:ph type="title"/>
          </p:nvPr>
        </p:nvSpPr>
        <p:spPr/>
        <p:txBody>
          <a:bodyPr/>
          <a:lstStyle/>
          <a:p>
            <a:r>
              <a:rPr lang="en-US" dirty="0"/>
              <a:t>Milestones in establishing national supremacy</a:t>
            </a:r>
          </a:p>
        </p:txBody>
      </p:sp>
      <p:sp>
        <p:nvSpPr>
          <p:cNvPr id="3" name="Content Placeholder 2">
            <a:extLst>
              <a:ext uri="{FF2B5EF4-FFF2-40B4-BE49-F238E27FC236}">
                <a16:creationId xmlns:a16="http://schemas.microsoft.com/office/drawing/2014/main" id="{C67E54ED-0EFE-48FE-B7F3-3C4A3EDB19D1}"/>
              </a:ext>
            </a:extLst>
          </p:cNvPr>
          <p:cNvSpPr>
            <a:spLocks noGrp="1"/>
          </p:cNvSpPr>
          <p:nvPr>
            <p:ph idx="1"/>
          </p:nvPr>
        </p:nvSpPr>
        <p:spPr/>
        <p:txBody>
          <a:bodyPr/>
          <a:lstStyle/>
          <a:p>
            <a:r>
              <a:rPr lang="en-US" dirty="0"/>
              <a:t>MCCULLOCH V. MARYLAND (1819) AND IMPLIED POWERS</a:t>
            </a:r>
          </a:p>
          <a:p>
            <a:pPr marL="800100" lvl="1" indent="-342900">
              <a:buFont typeface="+mj-lt"/>
              <a:buAutoNum type="arabicPeriod"/>
            </a:pPr>
            <a:r>
              <a:rPr lang="en-US" dirty="0"/>
              <a:t>Background of the case</a:t>
            </a:r>
          </a:p>
          <a:p>
            <a:pPr lvl="2"/>
            <a:r>
              <a:rPr lang="en-US" dirty="0"/>
              <a:t>Congress chartered the Second National Bank of the United States in 1816.</a:t>
            </a:r>
          </a:p>
          <a:p>
            <a:pPr lvl="2"/>
            <a:r>
              <a:rPr lang="en-US" dirty="0"/>
              <a:t>In 1818, the Maryland legislature passed a law imposing a substantial tax on the operation of the Baltimore branch of the bank.</a:t>
            </a:r>
          </a:p>
          <a:p>
            <a:pPr lvl="2"/>
            <a:r>
              <a:rPr lang="en-US" dirty="0"/>
              <a:t>James McCulloch, cashier of the Baltimore branch, refused to pay the tax.</a:t>
            </a:r>
          </a:p>
          <a:p>
            <a:pPr lvl="2"/>
            <a:r>
              <a:rPr lang="en-US" dirty="0"/>
              <a:t>When the Maryland state courts ruled against hi, McCulloch appealed to the United States Supreme Court.</a:t>
            </a:r>
          </a:p>
        </p:txBody>
      </p:sp>
    </p:spTree>
    <p:extLst>
      <p:ext uri="{BB962C8B-B14F-4D97-AF65-F5344CB8AC3E}">
        <p14:creationId xmlns:p14="http://schemas.microsoft.com/office/powerpoint/2010/main" val="74329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E3C2-3025-40ED-B93A-DE697693539F}"/>
              </a:ext>
            </a:extLst>
          </p:cNvPr>
          <p:cNvSpPr>
            <a:spLocks noGrp="1"/>
          </p:cNvSpPr>
          <p:nvPr>
            <p:ph type="title"/>
          </p:nvPr>
        </p:nvSpPr>
        <p:spPr/>
        <p:txBody>
          <a:bodyPr/>
          <a:lstStyle/>
          <a:p>
            <a:r>
              <a:rPr lang="en-US" dirty="0"/>
              <a:t>Milestones in establishing national supremacy</a:t>
            </a:r>
          </a:p>
        </p:txBody>
      </p:sp>
      <p:sp>
        <p:nvSpPr>
          <p:cNvPr id="3" name="Content Placeholder 2">
            <a:extLst>
              <a:ext uri="{FF2B5EF4-FFF2-40B4-BE49-F238E27FC236}">
                <a16:creationId xmlns:a16="http://schemas.microsoft.com/office/drawing/2014/main" id="{083729EA-4D63-4DD0-A056-116D829C173B}"/>
              </a:ext>
            </a:extLst>
          </p:cNvPr>
          <p:cNvSpPr>
            <a:spLocks noGrp="1"/>
          </p:cNvSpPr>
          <p:nvPr>
            <p:ph idx="1"/>
          </p:nvPr>
        </p:nvSpPr>
        <p:spPr/>
        <p:txBody>
          <a:bodyPr/>
          <a:lstStyle/>
          <a:p>
            <a:r>
              <a:rPr lang="en-US" dirty="0"/>
              <a:t>MCCULLOCH V. MARYLAND (1819) AND IMPLIED POWERS</a:t>
            </a:r>
          </a:p>
          <a:p>
            <a:pPr marL="800100" lvl="1" indent="-342900">
              <a:buFont typeface="+mj-lt"/>
              <a:buAutoNum type="arabicPeriod"/>
            </a:pPr>
            <a:r>
              <a:rPr lang="en-US" dirty="0"/>
              <a:t>Constitutional Questions</a:t>
            </a:r>
          </a:p>
          <a:p>
            <a:pPr marL="1257300" lvl="2" indent="-342900">
              <a:buFont typeface="+mj-lt"/>
              <a:buAutoNum type="arabicPeriod"/>
            </a:pPr>
            <a:r>
              <a:rPr lang="en-US" dirty="0"/>
              <a:t>Does the Constitution permit Congress to charter a bank?</a:t>
            </a:r>
          </a:p>
          <a:p>
            <a:pPr marL="1257300" lvl="2" indent="-342900">
              <a:buFont typeface="+mj-lt"/>
              <a:buAutoNum type="arabicPeriod"/>
            </a:pPr>
            <a:r>
              <a:rPr lang="en-US" dirty="0"/>
              <a:t>Does a state have a constitutional right to tax an agency of the United States government?</a:t>
            </a:r>
          </a:p>
          <a:p>
            <a:pPr marL="800100" lvl="1" indent="-342900">
              <a:buFont typeface="+mj-lt"/>
              <a:buAutoNum type="arabicPeriod"/>
            </a:pPr>
            <a:r>
              <a:rPr lang="en-US" dirty="0"/>
              <a:t>SCOTUS DECISION</a:t>
            </a:r>
          </a:p>
          <a:p>
            <a:pPr lvl="2"/>
            <a:r>
              <a:rPr lang="en-US" dirty="0"/>
              <a:t>Although the Constitution does not specifically enumerate creating a bank, it does grant Congress the power to “make all laws necessary and proper for carrying into execution the foregoing powers.”  Congress may thus reasonably decide that chartering a national bank is a “necessary and proper” way to carry out its expressed powers.</a:t>
            </a:r>
          </a:p>
        </p:txBody>
      </p:sp>
    </p:spTree>
    <p:extLst>
      <p:ext uri="{BB962C8B-B14F-4D97-AF65-F5344CB8AC3E}">
        <p14:creationId xmlns:p14="http://schemas.microsoft.com/office/powerpoint/2010/main" val="275966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934D7-D82C-4CD1-8CB6-781FD416ACEC}"/>
              </a:ext>
            </a:extLst>
          </p:cNvPr>
          <p:cNvSpPr>
            <a:spLocks noGrp="1"/>
          </p:cNvSpPr>
          <p:nvPr>
            <p:ph type="title"/>
          </p:nvPr>
        </p:nvSpPr>
        <p:spPr/>
        <p:txBody>
          <a:bodyPr/>
          <a:lstStyle/>
          <a:p>
            <a:r>
              <a:rPr lang="en-US" dirty="0"/>
              <a:t>Milestones in establishing national supremacy</a:t>
            </a:r>
          </a:p>
        </p:txBody>
      </p:sp>
      <p:sp>
        <p:nvSpPr>
          <p:cNvPr id="3" name="Content Placeholder 2">
            <a:extLst>
              <a:ext uri="{FF2B5EF4-FFF2-40B4-BE49-F238E27FC236}">
                <a16:creationId xmlns:a16="http://schemas.microsoft.com/office/drawing/2014/main" id="{1259AEF1-B835-429D-8E0E-5328E4EFFF87}"/>
              </a:ext>
            </a:extLst>
          </p:cNvPr>
          <p:cNvSpPr>
            <a:spLocks noGrp="1"/>
          </p:cNvSpPr>
          <p:nvPr>
            <p:ph idx="1"/>
          </p:nvPr>
        </p:nvSpPr>
        <p:spPr/>
        <p:txBody>
          <a:bodyPr/>
          <a:lstStyle/>
          <a:p>
            <a:r>
              <a:rPr lang="en-US" dirty="0"/>
              <a:t>MCCULLOCH V. MARYLAND (1819) AND IMPLIED POWERS</a:t>
            </a:r>
          </a:p>
          <a:p>
            <a:pPr marL="800100" lvl="1" indent="-342900">
              <a:buFont typeface="+mj-lt"/>
              <a:buAutoNum type="arabicPeriod"/>
            </a:pPr>
            <a:r>
              <a:rPr lang="en-US" dirty="0"/>
              <a:t>Significance</a:t>
            </a:r>
          </a:p>
          <a:p>
            <a:pPr marL="1257300" lvl="2" indent="-342900">
              <a:buFont typeface="+mj-lt"/>
              <a:buAutoNum type="alphaLcParenR"/>
            </a:pPr>
            <a:r>
              <a:rPr lang="en-US" dirty="0"/>
              <a:t>McCulloch v. Maryland confirmed the right of Congress to utilize implied powers to carry out its expressed powers.  Federal programs to build interstate highways, regulate labor-management relations, and inspect food and drugs are all justified as implied powers of Congress</a:t>
            </a:r>
          </a:p>
          <a:p>
            <a:pPr marL="1257300" lvl="2" indent="-342900">
              <a:buFont typeface="+mj-lt"/>
              <a:buAutoNum type="alphaLcParenR"/>
            </a:pPr>
            <a:r>
              <a:rPr lang="en-US" dirty="0"/>
              <a:t>The decision validated the supremacy of the national gov. over the states by declaring that states cannot interfere with or tax the legitimate activities of the federal gov.</a:t>
            </a:r>
          </a:p>
          <a:p>
            <a:endParaRPr lang="en-US" dirty="0"/>
          </a:p>
        </p:txBody>
      </p:sp>
    </p:spTree>
    <p:extLst>
      <p:ext uri="{BB962C8B-B14F-4D97-AF65-F5344CB8AC3E}">
        <p14:creationId xmlns:p14="http://schemas.microsoft.com/office/powerpoint/2010/main" val="66872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61786-18F8-4EF6-96B2-91D2747D5FB2}"/>
              </a:ext>
            </a:extLst>
          </p:cNvPr>
          <p:cNvSpPr>
            <a:spLocks noGrp="1"/>
          </p:cNvSpPr>
          <p:nvPr>
            <p:ph type="title"/>
          </p:nvPr>
        </p:nvSpPr>
        <p:spPr/>
        <p:txBody>
          <a:bodyPr/>
          <a:lstStyle/>
          <a:p>
            <a:r>
              <a:rPr lang="en-US" dirty="0"/>
              <a:t>Milestones in establishing national supremacy</a:t>
            </a:r>
          </a:p>
        </p:txBody>
      </p:sp>
      <p:sp>
        <p:nvSpPr>
          <p:cNvPr id="3" name="Content Placeholder 2">
            <a:extLst>
              <a:ext uri="{FF2B5EF4-FFF2-40B4-BE49-F238E27FC236}">
                <a16:creationId xmlns:a16="http://schemas.microsoft.com/office/drawing/2014/main" id="{F0CDB40C-C566-4B6C-BF99-32C23F8130BF}"/>
              </a:ext>
            </a:extLst>
          </p:cNvPr>
          <p:cNvSpPr>
            <a:spLocks noGrp="1"/>
          </p:cNvSpPr>
          <p:nvPr>
            <p:ph idx="1"/>
          </p:nvPr>
        </p:nvSpPr>
        <p:spPr/>
        <p:txBody>
          <a:bodyPr/>
          <a:lstStyle/>
          <a:p>
            <a:r>
              <a:rPr lang="en-US" dirty="0"/>
              <a:t>NULLIFICATION AND THE CIVIL WAR</a:t>
            </a:r>
          </a:p>
          <a:p>
            <a:pPr marL="800100" lvl="1" indent="-342900">
              <a:buFont typeface="+mj-lt"/>
              <a:buAutoNum type="arabicPeriod"/>
            </a:pPr>
            <a:r>
              <a:rPr lang="en-US" dirty="0"/>
              <a:t>John C. Calhoun of S. Carolina argued that a state can nullify or refuse to recognize an act of Congress that it considered unconstitutional.</a:t>
            </a:r>
          </a:p>
          <a:p>
            <a:pPr marL="800100" lvl="1" indent="-342900">
              <a:buFont typeface="+mj-lt"/>
              <a:buAutoNum type="arabicPeriod"/>
            </a:pPr>
            <a:r>
              <a:rPr lang="en-US" dirty="0"/>
              <a:t>The Civil War was both a </a:t>
            </a:r>
            <a:r>
              <a:rPr lang="en-US" dirty="0" err="1"/>
              <a:t>confict</a:t>
            </a:r>
            <a:r>
              <a:rPr lang="en-US" dirty="0"/>
              <a:t> over slavery and a dispute over the relationship between the Southern states and the national gov.</a:t>
            </a:r>
          </a:p>
          <a:p>
            <a:pPr marL="800100" lvl="1" indent="-342900">
              <a:buFont typeface="+mj-lt"/>
              <a:buAutoNum type="arabicPeriod"/>
            </a:pPr>
            <a:r>
              <a:rPr lang="en-US" dirty="0"/>
              <a:t>The Civil War forcibly refuted the doctrine of </a:t>
            </a:r>
            <a:r>
              <a:rPr lang="en-US" dirty="0" err="1"/>
              <a:t>nullicication</a:t>
            </a:r>
            <a:r>
              <a:rPr lang="en-US" dirty="0"/>
              <a:t> while also confirming that the federal union is indissoluble.</a:t>
            </a:r>
          </a:p>
        </p:txBody>
      </p:sp>
    </p:spTree>
    <p:extLst>
      <p:ext uri="{BB962C8B-B14F-4D97-AF65-F5344CB8AC3E}">
        <p14:creationId xmlns:p14="http://schemas.microsoft.com/office/powerpoint/2010/main" val="180731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74787-78AC-4A76-8191-058C33B4BBFD}"/>
              </a:ext>
            </a:extLst>
          </p:cNvPr>
          <p:cNvSpPr>
            <a:spLocks noGrp="1"/>
          </p:cNvSpPr>
          <p:nvPr>
            <p:ph type="title"/>
          </p:nvPr>
        </p:nvSpPr>
        <p:spPr/>
        <p:txBody>
          <a:bodyPr/>
          <a:lstStyle/>
          <a:p>
            <a:r>
              <a:rPr lang="en-US" dirty="0"/>
              <a:t>Milestones in establishing national supremacy</a:t>
            </a:r>
          </a:p>
        </p:txBody>
      </p:sp>
      <p:sp>
        <p:nvSpPr>
          <p:cNvPr id="3" name="Content Placeholder 2">
            <a:extLst>
              <a:ext uri="{FF2B5EF4-FFF2-40B4-BE49-F238E27FC236}">
                <a16:creationId xmlns:a16="http://schemas.microsoft.com/office/drawing/2014/main" id="{7AAB5BEF-36EF-4063-99D7-A690A1F1CDE4}"/>
              </a:ext>
            </a:extLst>
          </p:cNvPr>
          <p:cNvSpPr>
            <a:spLocks noGrp="1"/>
          </p:cNvSpPr>
          <p:nvPr>
            <p:ph idx="1"/>
          </p:nvPr>
        </p:nvSpPr>
        <p:spPr/>
        <p:txBody>
          <a:bodyPr/>
          <a:lstStyle/>
          <a:p>
            <a:r>
              <a:rPr lang="en-US" dirty="0"/>
              <a:t>GIBBONS V. OGDEN (1824) AND THE COMMERCE CLAUSE</a:t>
            </a:r>
          </a:p>
          <a:p>
            <a:pPr marL="800100" lvl="1" indent="-342900">
              <a:buFont typeface="+mj-lt"/>
              <a:buAutoNum type="arabicPeriod"/>
            </a:pPr>
            <a:r>
              <a:rPr lang="en-US" dirty="0"/>
              <a:t>Background of the case</a:t>
            </a:r>
          </a:p>
          <a:p>
            <a:pPr marL="1257300" lvl="2" indent="-342900">
              <a:buFont typeface="+mj-lt"/>
              <a:buAutoNum type="arabicPeriod"/>
            </a:pPr>
            <a:r>
              <a:rPr lang="en-US" dirty="0"/>
              <a:t>The New York legislature granted Aaron Ogden an “exclusive license” to run a ferry service on the Hudson River between NY and New Jersey.</a:t>
            </a:r>
          </a:p>
          <a:p>
            <a:pPr marL="1257300" lvl="2" indent="-342900">
              <a:buFont typeface="+mj-lt"/>
              <a:buAutoNum type="arabicPeriod"/>
            </a:pPr>
            <a:r>
              <a:rPr lang="en-US" dirty="0"/>
              <a:t>Thomas Gibbons obtained a license from the federal government to operate a competing NY-New Jersey ferry service.</a:t>
            </a:r>
          </a:p>
          <a:p>
            <a:pPr marL="1257300" lvl="2" indent="-342900">
              <a:buFont typeface="+mj-lt"/>
              <a:buAutoNum type="arabicPeriod"/>
            </a:pPr>
            <a:r>
              <a:rPr lang="en-US" dirty="0"/>
              <a:t>Ogden claimed that Gibbons infringed on the monopoly rights granted to him by the NY legislature.</a:t>
            </a:r>
          </a:p>
          <a:p>
            <a:pPr marL="1257300" lvl="2" indent="-342900">
              <a:buFont typeface="+mj-lt"/>
              <a:buAutoNum type="arabicPeriod"/>
            </a:pPr>
            <a:r>
              <a:rPr lang="en-US" dirty="0"/>
              <a:t>When the NY courts ruled against him, Gibbons appealed to the SCOTUS.</a:t>
            </a:r>
          </a:p>
        </p:txBody>
      </p:sp>
    </p:spTree>
    <p:extLst>
      <p:ext uri="{BB962C8B-B14F-4D97-AF65-F5344CB8AC3E}">
        <p14:creationId xmlns:p14="http://schemas.microsoft.com/office/powerpoint/2010/main" val="1988436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D9A34-985C-4AD2-BE5E-44D0E1EB90B3}"/>
              </a:ext>
            </a:extLst>
          </p:cNvPr>
          <p:cNvSpPr>
            <a:spLocks noGrp="1"/>
          </p:cNvSpPr>
          <p:nvPr>
            <p:ph type="title"/>
          </p:nvPr>
        </p:nvSpPr>
        <p:spPr/>
        <p:txBody>
          <a:bodyPr/>
          <a:lstStyle/>
          <a:p>
            <a:r>
              <a:rPr lang="en-US" dirty="0"/>
              <a:t>Milestones in establishing national supremacy</a:t>
            </a:r>
          </a:p>
        </p:txBody>
      </p:sp>
      <p:sp>
        <p:nvSpPr>
          <p:cNvPr id="3" name="Content Placeholder 2">
            <a:extLst>
              <a:ext uri="{FF2B5EF4-FFF2-40B4-BE49-F238E27FC236}">
                <a16:creationId xmlns:a16="http://schemas.microsoft.com/office/drawing/2014/main" id="{07FB1E6C-0C3D-4F07-A65D-EBC7363E6C5E}"/>
              </a:ext>
            </a:extLst>
          </p:cNvPr>
          <p:cNvSpPr>
            <a:spLocks noGrp="1"/>
          </p:cNvSpPr>
          <p:nvPr>
            <p:ph idx="1"/>
          </p:nvPr>
        </p:nvSpPr>
        <p:spPr/>
        <p:txBody>
          <a:bodyPr/>
          <a:lstStyle/>
          <a:p>
            <a:r>
              <a:rPr lang="en-US" dirty="0"/>
              <a:t>GIBBONS V. OGDEN (1824) AND THE COMMERCE CLAUSE</a:t>
            </a:r>
          </a:p>
          <a:p>
            <a:pPr lvl="1"/>
            <a:r>
              <a:rPr lang="en-US" dirty="0"/>
              <a:t>Constitutional questions</a:t>
            </a:r>
          </a:p>
          <a:p>
            <a:pPr lvl="2"/>
            <a:r>
              <a:rPr lang="en-US" dirty="0"/>
              <a:t>Did the NY law violate the Constitution by attempting to regulate interstate commerce?</a:t>
            </a:r>
          </a:p>
          <a:p>
            <a:pPr lvl="2"/>
            <a:r>
              <a:rPr lang="en-US" dirty="0"/>
              <a:t>Does Congress have the exclusive right to regulate interstate commerce?</a:t>
            </a:r>
          </a:p>
          <a:p>
            <a:endParaRPr lang="en-US" dirty="0"/>
          </a:p>
        </p:txBody>
      </p:sp>
    </p:spTree>
    <p:extLst>
      <p:ext uri="{BB962C8B-B14F-4D97-AF65-F5344CB8AC3E}">
        <p14:creationId xmlns:p14="http://schemas.microsoft.com/office/powerpoint/2010/main" val="4142955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DBC5-C094-4E34-8D83-CC6E4D32243F}"/>
              </a:ext>
            </a:extLst>
          </p:cNvPr>
          <p:cNvSpPr>
            <a:spLocks noGrp="1"/>
          </p:cNvSpPr>
          <p:nvPr>
            <p:ph type="title"/>
          </p:nvPr>
        </p:nvSpPr>
        <p:spPr/>
        <p:txBody>
          <a:bodyPr/>
          <a:lstStyle/>
          <a:p>
            <a:r>
              <a:rPr lang="en-US" dirty="0"/>
              <a:t>Milestones in establishing national supremacy</a:t>
            </a:r>
          </a:p>
        </p:txBody>
      </p:sp>
      <p:sp>
        <p:nvSpPr>
          <p:cNvPr id="3" name="Content Placeholder 2">
            <a:extLst>
              <a:ext uri="{FF2B5EF4-FFF2-40B4-BE49-F238E27FC236}">
                <a16:creationId xmlns:a16="http://schemas.microsoft.com/office/drawing/2014/main" id="{21970A62-7C02-4C68-9CF9-978417707A5F}"/>
              </a:ext>
            </a:extLst>
          </p:cNvPr>
          <p:cNvSpPr>
            <a:spLocks noGrp="1"/>
          </p:cNvSpPr>
          <p:nvPr>
            <p:ph idx="1"/>
          </p:nvPr>
        </p:nvSpPr>
        <p:spPr/>
        <p:txBody>
          <a:bodyPr>
            <a:normAutofit lnSpcReduction="10000"/>
          </a:bodyPr>
          <a:lstStyle/>
          <a:p>
            <a:r>
              <a:rPr lang="en-US" dirty="0"/>
              <a:t>GIBBONS V. OGDEN (1824) AND THE COMMERCE CLAUSE</a:t>
            </a:r>
          </a:p>
          <a:p>
            <a:pPr marL="800100" lvl="1" indent="-342900">
              <a:buFont typeface="+mj-lt"/>
              <a:buAutoNum type="arabicPeriod"/>
            </a:pPr>
            <a:r>
              <a:rPr lang="en-US" dirty="0"/>
              <a:t>The Court’s decision</a:t>
            </a:r>
          </a:p>
          <a:p>
            <a:pPr marL="1257300" lvl="2" indent="-342900">
              <a:buFont typeface="+mj-lt"/>
              <a:buAutoNum type="arabicPeriod"/>
            </a:pPr>
            <a:r>
              <a:rPr lang="en-US" dirty="0"/>
              <a:t>Led by John Marshall, the Sup Ct. defined commerce as all commercial business dealings.  Commerce thus includes the production, buying, selling, renting, and transporting of goods, services, and properties.</a:t>
            </a:r>
          </a:p>
          <a:p>
            <a:pPr marL="1257300" lvl="2" indent="-342900">
              <a:buFont typeface="+mj-lt"/>
              <a:buAutoNum type="arabicPeriod"/>
            </a:pPr>
            <a:r>
              <a:rPr lang="en-US" dirty="0"/>
              <a:t>Because congress regulates all interstate commerce, the Court upheld Gibbons’ right to operate a ferry service in competition with Ogden.</a:t>
            </a:r>
          </a:p>
          <a:p>
            <a:pPr marL="800100" lvl="1" indent="-342900">
              <a:buFont typeface="+mj-lt"/>
              <a:buAutoNum type="arabicPeriod"/>
            </a:pPr>
            <a:r>
              <a:rPr lang="en-US" dirty="0"/>
              <a:t>Significance</a:t>
            </a:r>
          </a:p>
          <a:p>
            <a:pPr marL="1257300" lvl="2" indent="-342900">
              <a:buFont typeface="+mj-lt"/>
              <a:buAutoNum type="arabicPeriod"/>
            </a:pPr>
            <a:r>
              <a:rPr lang="en-US" dirty="0"/>
              <a:t>Marshall’s broad definition of commerce enabled Congress to promote economic growth by supporting the construction of roads, canals, and railroad lines.</a:t>
            </a:r>
          </a:p>
        </p:txBody>
      </p:sp>
    </p:spTree>
    <p:extLst>
      <p:ext uri="{BB962C8B-B14F-4D97-AF65-F5344CB8AC3E}">
        <p14:creationId xmlns:p14="http://schemas.microsoft.com/office/powerpoint/2010/main" val="3273828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28D1-67EF-4081-BC14-16902EC09B6D}"/>
              </a:ext>
            </a:extLst>
          </p:cNvPr>
          <p:cNvSpPr>
            <a:spLocks noGrp="1"/>
          </p:cNvSpPr>
          <p:nvPr>
            <p:ph type="title"/>
          </p:nvPr>
        </p:nvSpPr>
        <p:spPr/>
        <p:txBody>
          <a:bodyPr/>
          <a:lstStyle/>
          <a:p>
            <a:r>
              <a:rPr lang="en-US" dirty="0"/>
              <a:t>Milestones in establishing national supremacy</a:t>
            </a:r>
          </a:p>
        </p:txBody>
      </p:sp>
      <p:sp>
        <p:nvSpPr>
          <p:cNvPr id="3" name="Content Placeholder 2">
            <a:extLst>
              <a:ext uri="{FF2B5EF4-FFF2-40B4-BE49-F238E27FC236}">
                <a16:creationId xmlns:a16="http://schemas.microsoft.com/office/drawing/2014/main" id="{00207162-0AA5-48F8-94AD-2558CBF644E0}"/>
              </a:ext>
            </a:extLst>
          </p:cNvPr>
          <p:cNvSpPr>
            <a:spLocks noGrp="1"/>
          </p:cNvSpPr>
          <p:nvPr>
            <p:ph idx="1"/>
          </p:nvPr>
        </p:nvSpPr>
        <p:spPr/>
        <p:txBody>
          <a:bodyPr/>
          <a:lstStyle/>
          <a:p>
            <a:r>
              <a:rPr lang="en-US" dirty="0"/>
              <a:t>THE EXPANSION OF THE COMMERCE CLAUSE</a:t>
            </a:r>
          </a:p>
          <a:p>
            <a:pPr marL="800100" lvl="1" indent="-342900">
              <a:buFont typeface="+mj-lt"/>
              <a:buAutoNum type="arabicPeriod"/>
            </a:pPr>
            <a:r>
              <a:rPr lang="en-US" dirty="0"/>
              <a:t>The commerce clause has played a key role in the expansion of federal power.</a:t>
            </a:r>
          </a:p>
          <a:p>
            <a:pPr marL="800100" lvl="1" indent="-342900">
              <a:buFont typeface="+mj-lt"/>
              <a:buAutoNum type="arabicPeriod"/>
            </a:pPr>
            <a:r>
              <a:rPr lang="en-US" dirty="0"/>
              <a:t>The national government now regulates a wide variety of commercial activities, including radio signals, telephone messages, and financial transactions.</a:t>
            </a:r>
          </a:p>
          <a:p>
            <a:pPr marL="800100" lvl="1" indent="-342900">
              <a:buFont typeface="+mj-lt"/>
              <a:buAutoNum type="arabicPeriod"/>
            </a:pPr>
            <a:r>
              <a:rPr lang="en-US" dirty="0"/>
              <a:t>The SCOTUS upheld the 1964 Civil Rights Act forbidding discrimination in places of public accommodation such as restaurants and hotels on the basis of its power to regulate interstate commerce.</a:t>
            </a:r>
          </a:p>
        </p:txBody>
      </p:sp>
    </p:spTree>
    <p:extLst>
      <p:ext uri="{BB962C8B-B14F-4D97-AF65-F5344CB8AC3E}">
        <p14:creationId xmlns:p14="http://schemas.microsoft.com/office/powerpoint/2010/main" val="116194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5AEF-4B6C-45FE-80AB-442AD4EA58BF}"/>
              </a:ext>
            </a:extLst>
          </p:cNvPr>
          <p:cNvSpPr>
            <a:spLocks noGrp="1"/>
          </p:cNvSpPr>
          <p:nvPr>
            <p:ph type="title"/>
          </p:nvPr>
        </p:nvSpPr>
        <p:spPr/>
        <p:txBody>
          <a:bodyPr/>
          <a:lstStyle/>
          <a:p>
            <a:r>
              <a:rPr lang="en-US" dirty="0"/>
              <a:t>Milestones in establishing national supremacy</a:t>
            </a:r>
          </a:p>
        </p:txBody>
      </p:sp>
      <p:sp>
        <p:nvSpPr>
          <p:cNvPr id="3" name="Content Placeholder 2">
            <a:extLst>
              <a:ext uri="{FF2B5EF4-FFF2-40B4-BE49-F238E27FC236}">
                <a16:creationId xmlns:a16="http://schemas.microsoft.com/office/drawing/2014/main" id="{1DC6C106-F73A-47A0-9841-2714DF474FA2}"/>
              </a:ext>
            </a:extLst>
          </p:cNvPr>
          <p:cNvSpPr>
            <a:spLocks noGrp="1"/>
          </p:cNvSpPr>
          <p:nvPr>
            <p:ph idx="1"/>
          </p:nvPr>
        </p:nvSpPr>
        <p:spPr/>
        <p:txBody>
          <a:bodyPr/>
          <a:lstStyle/>
          <a:p>
            <a:r>
              <a:rPr lang="en-US" dirty="0"/>
              <a:t>THE STRUGGLE OVER SCHOOL DESEGREGATION</a:t>
            </a:r>
          </a:p>
          <a:p>
            <a:pPr marL="800100" lvl="1" indent="-342900">
              <a:buFont typeface="+mj-lt"/>
              <a:buAutoNum type="arabicPeriod"/>
            </a:pPr>
            <a:r>
              <a:rPr lang="en-US" dirty="0"/>
              <a:t>In 1954, in Brown v. Board of Ed, SCOTUS unanimously held that school segregation was unconstitutional.</a:t>
            </a:r>
          </a:p>
          <a:p>
            <a:pPr marL="800100" lvl="1" indent="-342900">
              <a:buFont typeface="+mj-lt"/>
              <a:buAutoNum type="arabicPeriod"/>
            </a:pPr>
            <a:r>
              <a:rPr lang="en-US" dirty="0"/>
              <a:t>President Eisenhower sent federal troops to Little Rock’s Central High School to enforce court-ordered desegregation.</a:t>
            </a:r>
          </a:p>
          <a:p>
            <a:pPr marL="800100" lvl="1" indent="-342900">
              <a:buFont typeface="+mj-lt"/>
              <a:buAutoNum type="arabicPeriod"/>
            </a:pPr>
            <a:r>
              <a:rPr lang="en-US" dirty="0"/>
              <a:t>Despite initial resistance, national standards of racial equality ultimately prevailed.</a:t>
            </a:r>
          </a:p>
        </p:txBody>
      </p:sp>
    </p:spTree>
    <p:extLst>
      <p:ext uri="{BB962C8B-B14F-4D97-AF65-F5344CB8AC3E}">
        <p14:creationId xmlns:p14="http://schemas.microsoft.com/office/powerpoint/2010/main" val="324383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4000"/>
                  <a:satMod val="80000"/>
                  <a:lumMod val="106000"/>
                </a:schemeClr>
              </a:gs>
              <a:gs pos="100000">
                <a:schemeClr val="bg2">
                  <a:shade val="80000"/>
                </a:schemeClr>
              </a:gs>
            </a:gsLst>
            <a:path path="circle">
              <a:fillToRect l="43000" r="43000" b="100000"/>
            </a:path>
          </a:gradFill>
          <a:ln>
            <a:noFill/>
          </a:ln>
          <a:effectLst/>
        </p:spPr>
      </p:sp>
      <p:sp>
        <p:nvSpPr>
          <p:cNvPr id="20" name="Rectangle 10">
            <a:extLst>
              <a:ext uri="{FF2B5EF4-FFF2-40B4-BE49-F238E27FC236}">
                <a16:creationId xmlns:a16="http://schemas.microsoft.com/office/drawing/2014/main" id="{CDDE5CDF-1512-4CDA-B956-23D223F8DE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12" descr="A picture containing indoor, furniture&#10;&#10;Description generated with high confidence">
            <a:extLst>
              <a:ext uri="{FF2B5EF4-FFF2-40B4-BE49-F238E27FC236}">
                <a16:creationId xmlns:a16="http://schemas.microsoft.com/office/drawing/2014/main" id="{B029D7D8-5A6B-4C76-94C8-15798C6C5AD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14">
            <a:extLst>
              <a:ext uri="{FF2B5EF4-FFF2-40B4-BE49-F238E27FC236}">
                <a16:creationId xmlns:a16="http://schemas.microsoft.com/office/drawing/2014/main" id="{A5C9319C-E20D-4884-952F-60B6A58C3E3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C6F198E-F7A1-4125-910D-641C0C2A76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3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7C3A25-D9A7-4F2D-B44C-FA8EB24C7A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A009D07-559D-4103-908F-96C67365353B}"/>
              </a:ext>
            </a:extLst>
          </p:cNvPr>
          <p:cNvPicPr>
            <a:picLocks noGrp="1" noChangeAspect="1"/>
          </p:cNvPicPr>
          <p:nvPr>
            <p:ph idx="1"/>
          </p:nvPr>
        </p:nvPicPr>
        <p:blipFill>
          <a:blip r:embed="rId3"/>
          <a:stretch>
            <a:fillRect/>
          </a:stretch>
        </p:blipFill>
        <p:spPr>
          <a:xfrm>
            <a:off x="3044527" y="1128098"/>
            <a:ext cx="6110312" cy="4598011"/>
          </a:xfrm>
          <a:prstGeom prst="rect">
            <a:avLst/>
          </a:prstGeom>
        </p:spPr>
      </p:pic>
      <p:sp>
        <p:nvSpPr>
          <p:cNvPr id="21" name="Rectangle 20">
            <a:extLst>
              <a:ext uri="{FF2B5EF4-FFF2-40B4-BE49-F238E27FC236}">
                <a16:creationId xmlns:a16="http://schemas.microsoft.com/office/drawing/2014/main" id="{18E8515E-B8C8-482A-A9B5-CE57BC080A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78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1F6F-98F3-4DA3-8EF8-0834F7B9A415}"/>
              </a:ext>
            </a:extLst>
          </p:cNvPr>
          <p:cNvSpPr>
            <a:spLocks noGrp="1"/>
          </p:cNvSpPr>
          <p:nvPr>
            <p:ph type="title"/>
          </p:nvPr>
        </p:nvSpPr>
        <p:spPr/>
        <p:txBody>
          <a:bodyPr/>
          <a:lstStyle/>
          <a:p>
            <a:r>
              <a:rPr lang="en-US" dirty="0"/>
              <a:t>Three systems of government	</a:t>
            </a:r>
          </a:p>
        </p:txBody>
      </p:sp>
      <p:sp>
        <p:nvSpPr>
          <p:cNvPr id="3" name="Content Placeholder 2">
            <a:extLst>
              <a:ext uri="{FF2B5EF4-FFF2-40B4-BE49-F238E27FC236}">
                <a16:creationId xmlns:a16="http://schemas.microsoft.com/office/drawing/2014/main" id="{16B70018-8944-4028-A7FC-91874A7CA40C}"/>
              </a:ext>
            </a:extLst>
          </p:cNvPr>
          <p:cNvSpPr>
            <a:spLocks noGrp="1"/>
          </p:cNvSpPr>
          <p:nvPr>
            <p:ph idx="1"/>
          </p:nvPr>
        </p:nvSpPr>
        <p:spPr/>
        <p:txBody>
          <a:bodyPr>
            <a:normAutofit fontScale="92500"/>
          </a:bodyPr>
          <a:lstStyle/>
          <a:p>
            <a:pPr marL="457200" indent="-457200">
              <a:buFont typeface="+mj-lt"/>
              <a:buAutoNum type="arabicPeriod"/>
            </a:pPr>
            <a:r>
              <a:rPr lang="en-US" b="1" dirty="0"/>
              <a:t>Unitary</a:t>
            </a:r>
          </a:p>
          <a:p>
            <a:pPr marL="914400" lvl="1" indent="-457200">
              <a:buFont typeface="+mj-lt"/>
              <a:buAutoNum type="arabicPeriod"/>
            </a:pPr>
            <a:r>
              <a:rPr lang="en-US" dirty="0"/>
              <a:t>A centralized system which all power is vested in a central government.  Ex. GB, France, China</a:t>
            </a:r>
          </a:p>
          <a:p>
            <a:pPr marL="457200" indent="-457200">
              <a:buFont typeface="+mj-lt"/>
              <a:buAutoNum type="arabicPeriod"/>
            </a:pPr>
            <a:r>
              <a:rPr lang="en-US" b="1" dirty="0"/>
              <a:t>Confederate</a:t>
            </a:r>
          </a:p>
          <a:p>
            <a:pPr marL="914400" lvl="1" indent="-457200">
              <a:buFont typeface="+mj-lt"/>
              <a:buAutoNum type="arabicPeriod"/>
            </a:pPr>
            <a:r>
              <a:rPr lang="en-US" dirty="0"/>
              <a:t>A decentralized system of government in which a weak central government has limited power over the states. Ex. United Nations</a:t>
            </a:r>
          </a:p>
          <a:p>
            <a:pPr marL="457200" indent="-457200">
              <a:buFont typeface="+mj-lt"/>
              <a:buAutoNum type="arabicPeriod"/>
            </a:pPr>
            <a:r>
              <a:rPr lang="en-US" b="1" dirty="0"/>
              <a:t>Federal</a:t>
            </a:r>
          </a:p>
          <a:p>
            <a:pPr marL="914400" lvl="1" indent="-457200">
              <a:buFont typeface="+mj-lt"/>
              <a:buAutoNum type="arabicPeriod"/>
            </a:pPr>
            <a:r>
              <a:rPr lang="en-US" dirty="0"/>
              <a:t>A system in which power is divided by a written constitution between a central gov. and regional </a:t>
            </a:r>
            <a:r>
              <a:rPr lang="en-US" dirty="0" err="1"/>
              <a:t>govs</a:t>
            </a:r>
            <a:r>
              <a:rPr lang="en-US" dirty="0"/>
              <a:t>.  Two or more levels of government have formal authority over the same area and people.  Ex. USA, Mexico, Canada, Germany, India</a:t>
            </a:r>
          </a:p>
        </p:txBody>
      </p:sp>
    </p:spTree>
    <p:extLst>
      <p:ext uri="{BB962C8B-B14F-4D97-AF65-F5344CB8AC3E}">
        <p14:creationId xmlns:p14="http://schemas.microsoft.com/office/powerpoint/2010/main" val="3482421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57AD6-ABAE-4896-8C68-B87C49639785}"/>
              </a:ext>
            </a:extLst>
          </p:cNvPr>
          <p:cNvSpPr>
            <a:spLocks noGrp="1"/>
          </p:cNvSpPr>
          <p:nvPr>
            <p:ph type="title"/>
          </p:nvPr>
        </p:nvSpPr>
        <p:spPr/>
        <p:txBody>
          <a:bodyPr/>
          <a:lstStyle/>
          <a:p>
            <a:r>
              <a:rPr lang="en-US" dirty="0"/>
              <a:t>INTERGOVERNMENTAL RELATIONS</a:t>
            </a:r>
          </a:p>
        </p:txBody>
      </p:sp>
      <p:sp>
        <p:nvSpPr>
          <p:cNvPr id="3" name="Content Placeholder 2">
            <a:extLst>
              <a:ext uri="{FF2B5EF4-FFF2-40B4-BE49-F238E27FC236}">
                <a16:creationId xmlns:a16="http://schemas.microsoft.com/office/drawing/2014/main" id="{5F0B7CA1-1FC8-46BE-B68E-F90E8ACCCC19}"/>
              </a:ext>
            </a:extLst>
          </p:cNvPr>
          <p:cNvSpPr>
            <a:spLocks noGrp="1"/>
          </p:cNvSpPr>
          <p:nvPr>
            <p:ph idx="1"/>
          </p:nvPr>
        </p:nvSpPr>
        <p:spPr/>
        <p:txBody>
          <a:bodyPr/>
          <a:lstStyle/>
          <a:p>
            <a:r>
              <a:rPr lang="en-US" dirty="0"/>
              <a:t>DUAL FEDERALISM</a:t>
            </a:r>
          </a:p>
          <a:p>
            <a:pPr lvl="1"/>
            <a:r>
              <a:rPr lang="en-US" dirty="0"/>
              <a:t>A system of government in which the national and state governments remain supreme within their own spheres.  For example, the </a:t>
            </a:r>
            <a:r>
              <a:rPr lang="en-US" dirty="0" err="1"/>
              <a:t>nat’l</a:t>
            </a:r>
            <a:r>
              <a:rPr lang="en-US" dirty="0"/>
              <a:t> gov. is responsible for foreign policy, while the states have exclusive responsibility for the public schools.</a:t>
            </a:r>
          </a:p>
          <a:p>
            <a:pPr lvl="1"/>
            <a:r>
              <a:rPr lang="en-US" dirty="0"/>
              <a:t>Often called “layer cake” federalism.  It characterized the relationship between the national and state govts. Until the advent of the New Deal during the 1930’s.</a:t>
            </a:r>
          </a:p>
        </p:txBody>
      </p:sp>
    </p:spTree>
    <p:extLst>
      <p:ext uri="{BB962C8B-B14F-4D97-AF65-F5344CB8AC3E}">
        <p14:creationId xmlns:p14="http://schemas.microsoft.com/office/powerpoint/2010/main" val="2148060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3F35DA-81D9-42FB-A668-7A41773C7B78}"/>
              </a:ext>
            </a:extLst>
          </p:cNvPr>
          <p:cNvPicPr>
            <a:picLocks noChangeAspect="1"/>
          </p:cNvPicPr>
          <p:nvPr/>
        </p:nvPicPr>
        <p:blipFill>
          <a:blip r:embed="rId2"/>
          <a:stretch>
            <a:fillRect/>
          </a:stretch>
        </p:blipFill>
        <p:spPr>
          <a:xfrm>
            <a:off x="6088521" y="2693036"/>
            <a:ext cx="2410182" cy="2090832"/>
          </a:xfrm>
          <a:prstGeom prst="rect">
            <a:avLst/>
          </a:prstGeom>
        </p:spPr>
      </p:pic>
      <p:pic>
        <p:nvPicPr>
          <p:cNvPr id="4" name="Picture 3" descr="A close up of a logo&#10;&#10;Description generated with high confidence">
            <a:extLst>
              <a:ext uri="{FF2B5EF4-FFF2-40B4-BE49-F238E27FC236}">
                <a16:creationId xmlns:a16="http://schemas.microsoft.com/office/drawing/2014/main" id="{E2E14400-426F-4BB4-9800-5CF89F73EB2A}"/>
              </a:ext>
            </a:extLst>
          </p:cNvPr>
          <p:cNvPicPr>
            <a:picLocks noChangeAspect="1"/>
          </p:cNvPicPr>
          <p:nvPr/>
        </p:nvPicPr>
        <p:blipFill>
          <a:blip r:embed="rId3"/>
          <a:stretch>
            <a:fillRect/>
          </a:stretch>
        </p:blipFill>
        <p:spPr>
          <a:xfrm>
            <a:off x="8666054" y="2671099"/>
            <a:ext cx="2388799" cy="2143947"/>
          </a:xfrm>
          <a:prstGeom prst="rect">
            <a:avLst/>
          </a:prstGeom>
        </p:spPr>
      </p:pic>
      <p:sp>
        <p:nvSpPr>
          <p:cNvPr id="2" name="Title 1">
            <a:extLst>
              <a:ext uri="{FF2B5EF4-FFF2-40B4-BE49-F238E27FC236}">
                <a16:creationId xmlns:a16="http://schemas.microsoft.com/office/drawing/2014/main" id="{B1570F8C-206A-47D8-90FA-26609A3C338D}"/>
              </a:ext>
            </a:extLst>
          </p:cNvPr>
          <p:cNvSpPr>
            <a:spLocks noGrp="1"/>
          </p:cNvSpPr>
          <p:nvPr>
            <p:ph type="title"/>
          </p:nvPr>
        </p:nvSpPr>
        <p:spPr>
          <a:xfrm>
            <a:off x="1451579" y="804519"/>
            <a:ext cx="9603275" cy="1049235"/>
          </a:xfrm>
        </p:spPr>
        <p:txBody>
          <a:bodyPr>
            <a:normAutofit/>
          </a:bodyPr>
          <a:lstStyle/>
          <a:p>
            <a:r>
              <a:rPr lang="en-US" dirty="0"/>
              <a:t>INTERGOVERNMENTAL RELATIONS</a:t>
            </a:r>
          </a:p>
        </p:txBody>
      </p:sp>
      <p:sp>
        <p:nvSpPr>
          <p:cNvPr id="3" name="Content Placeholder 2">
            <a:extLst>
              <a:ext uri="{FF2B5EF4-FFF2-40B4-BE49-F238E27FC236}">
                <a16:creationId xmlns:a16="http://schemas.microsoft.com/office/drawing/2014/main" id="{8F77C1E3-2430-4994-8FC4-87366E28EE03}"/>
              </a:ext>
            </a:extLst>
          </p:cNvPr>
          <p:cNvSpPr>
            <a:spLocks noGrp="1"/>
          </p:cNvSpPr>
          <p:nvPr>
            <p:ph idx="1"/>
          </p:nvPr>
        </p:nvSpPr>
        <p:spPr>
          <a:xfrm>
            <a:off x="1451579" y="2015732"/>
            <a:ext cx="4174339" cy="3450613"/>
          </a:xfrm>
        </p:spPr>
        <p:txBody>
          <a:bodyPr>
            <a:normAutofit/>
          </a:bodyPr>
          <a:lstStyle/>
          <a:p>
            <a:pPr>
              <a:lnSpc>
                <a:spcPct val="110000"/>
              </a:lnSpc>
            </a:pPr>
            <a:r>
              <a:rPr lang="en-US" sz="1700"/>
              <a:t>COOPERATIVE FEDERALISM</a:t>
            </a:r>
          </a:p>
          <a:p>
            <a:pPr lvl="1">
              <a:lnSpc>
                <a:spcPct val="110000"/>
              </a:lnSpc>
            </a:pPr>
            <a:r>
              <a:rPr lang="en-US" sz="1700"/>
              <a:t>A system of government in which the national and state governments work together to complete projects.  For, example, the interstate highway program features a partnership in which national and state governments share costs and administrative duties.</a:t>
            </a:r>
          </a:p>
          <a:p>
            <a:pPr lvl="1">
              <a:lnSpc>
                <a:spcPct val="110000"/>
              </a:lnSpc>
            </a:pPr>
            <a:r>
              <a:rPr lang="en-US" sz="1700"/>
              <a:t>Often called “layer cake” federalism because of the blurred distinction between the levels of government.</a:t>
            </a:r>
          </a:p>
        </p:txBody>
      </p:sp>
    </p:spTree>
    <p:extLst>
      <p:ext uri="{BB962C8B-B14F-4D97-AF65-F5344CB8AC3E}">
        <p14:creationId xmlns:p14="http://schemas.microsoft.com/office/powerpoint/2010/main" val="3136228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4000"/>
                  <a:satMod val="80000"/>
                  <a:lumMod val="106000"/>
                </a:schemeClr>
              </a:gs>
              <a:gs pos="100000">
                <a:schemeClr val="bg2">
                  <a:shade val="80000"/>
                </a:schemeClr>
              </a:gs>
            </a:gsLst>
            <a:path path="circle">
              <a:fillToRect l="43000" r="43000" b="100000"/>
            </a:path>
          </a:gradFill>
          <a:ln>
            <a:noFill/>
          </a:ln>
          <a:effectLst/>
        </p:spPr>
      </p:sp>
      <p:sp>
        <p:nvSpPr>
          <p:cNvPr id="11" name="Rectangle 10">
            <a:extLst>
              <a:ext uri="{FF2B5EF4-FFF2-40B4-BE49-F238E27FC236}">
                <a16:creationId xmlns:a16="http://schemas.microsoft.com/office/drawing/2014/main" id="{CDDE5CDF-1512-4CDA-B956-23D223F8DE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descr="A picture containing indoor, furniture&#10;&#10;Description generated with high confidence">
            <a:extLst>
              <a:ext uri="{FF2B5EF4-FFF2-40B4-BE49-F238E27FC236}">
                <a16:creationId xmlns:a16="http://schemas.microsoft.com/office/drawing/2014/main" id="{B029D7D8-5A6B-4C76-94C8-15798C6C5AD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A5C9319C-E20D-4884-952F-60B6A58C3E3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C6F198E-F7A1-4125-910D-641C0C2A76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7C3A25-D9A7-4F2D-B44C-FA8EB24C7A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a logo&#10;&#10;Description generated with very high confidence">
            <a:extLst>
              <a:ext uri="{FF2B5EF4-FFF2-40B4-BE49-F238E27FC236}">
                <a16:creationId xmlns:a16="http://schemas.microsoft.com/office/drawing/2014/main" id="{B3EBFD96-5720-4532-87AE-A1314E4BB9B2}"/>
              </a:ext>
            </a:extLst>
          </p:cNvPr>
          <p:cNvPicPr>
            <a:picLocks noGrp="1" noChangeAspect="1"/>
          </p:cNvPicPr>
          <p:nvPr>
            <p:ph idx="1"/>
          </p:nvPr>
        </p:nvPicPr>
        <p:blipFill>
          <a:blip r:embed="rId3"/>
          <a:stretch>
            <a:fillRect/>
          </a:stretch>
        </p:blipFill>
        <p:spPr>
          <a:xfrm>
            <a:off x="1975906" y="1128098"/>
            <a:ext cx="8247553" cy="4598011"/>
          </a:xfrm>
          <a:prstGeom prst="rect">
            <a:avLst/>
          </a:prstGeom>
        </p:spPr>
      </p:pic>
      <p:sp>
        <p:nvSpPr>
          <p:cNvPr id="21" name="Rectangle 20">
            <a:extLst>
              <a:ext uri="{FF2B5EF4-FFF2-40B4-BE49-F238E27FC236}">
                <a16:creationId xmlns:a16="http://schemas.microsoft.com/office/drawing/2014/main" id="{18E8515E-B8C8-482A-A9B5-CE57BC080A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054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4000"/>
                  <a:satMod val="80000"/>
                  <a:lumMod val="106000"/>
                </a:schemeClr>
              </a:gs>
              <a:gs pos="100000">
                <a:schemeClr val="bg2">
                  <a:shade val="80000"/>
                </a:schemeClr>
              </a:gs>
            </a:gsLst>
            <a:path path="circle">
              <a:fillToRect l="43000" r="43000" b="100000"/>
            </a:path>
          </a:gradFill>
          <a:ln>
            <a:noFill/>
          </a:ln>
          <a:effectLst/>
        </p:spPr>
      </p:sp>
      <p:sp>
        <p:nvSpPr>
          <p:cNvPr id="11" name="Rectangle 10">
            <a:extLst>
              <a:ext uri="{FF2B5EF4-FFF2-40B4-BE49-F238E27FC236}">
                <a16:creationId xmlns:a16="http://schemas.microsoft.com/office/drawing/2014/main" id="{CDDE5CDF-1512-4CDA-B956-23D223F8DE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descr="A picture containing indoor, furniture&#10;&#10;Description generated with high confidence">
            <a:extLst>
              <a:ext uri="{FF2B5EF4-FFF2-40B4-BE49-F238E27FC236}">
                <a16:creationId xmlns:a16="http://schemas.microsoft.com/office/drawing/2014/main" id="{B029D7D8-5A6B-4C76-94C8-15798C6C5AD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A5C9319C-E20D-4884-952F-60B6A58C3E3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C6F198E-F7A1-4125-910D-641C0C2A76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7C3A25-D9A7-4F2D-B44C-FA8EB24C7A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719D761-CB0C-408D-ADD6-3785DBDCFF26}"/>
              </a:ext>
            </a:extLst>
          </p:cNvPr>
          <p:cNvPicPr>
            <a:picLocks noGrp="1" noChangeAspect="1"/>
          </p:cNvPicPr>
          <p:nvPr>
            <p:ph idx="1"/>
          </p:nvPr>
        </p:nvPicPr>
        <p:blipFill>
          <a:blip r:embed="rId3"/>
          <a:stretch>
            <a:fillRect/>
          </a:stretch>
        </p:blipFill>
        <p:spPr>
          <a:xfrm>
            <a:off x="1310088" y="1128098"/>
            <a:ext cx="9579190" cy="4598011"/>
          </a:xfrm>
          <a:prstGeom prst="rect">
            <a:avLst/>
          </a:prstGeom>
        </p:spPr>
      </p:pic>
      <p:sp>
        <p:nvSpPr>
          <p:cNvPr id="21" name="Rectangle 20">
            <a:extLst>
              <a:ext uri="{FF2B5EF4-FFF2-40B4-BE49-F238E27FC236}">
                <a16:creationId xmlns:a16="http://schemas.microsoft.com/office/drawing/2014/main" id="{18E8515E-B8C8-482A-A9B5-CE57BC080A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372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4000"/>
                  <a:satMod val="80000"/>
                  <a:lumMod val="106000"/>
                </a:schemeClr>
              </a:gs>
              <a:gs pos="100000">
                <a:schemeClr val="bg2">
                  <a:shade val="80000"/>
                </a:schemeClr>
              </a:gs>
            </a:gsLst>
            <a:path path="circle">
              <a:fillToRect l="43000" r="43000" b="100000"/>
            </a:path>
          </a:gradFill>
          <a:ln>
            <a:noFill/>
          </a:ln>
          <a:effectLst/>
        </p:spPr>
      </p:sp>
      <p:sp>
        <p:nvSpPr>
          <p:cNvPr id="11" name="Rectangle 10">
            <a:extLst>
              <a:ext uri="{FF2B5EF4-FFF2-40B4-BE49-F238E27FC236}">
                <a16:creationId xmlns:a16="http://schemas.microsoft.com/office/drawing/2014/main" id="{6738F172-08B9-4BA5-B753-7D93472C0B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descr="A picture containing indoor, furniture&#10;&#10;Description generated with high confidence">
            <a:extLst>
              <a:ext uri="{FF2B5EF4-FFF2-40B4-BE49-F238E27FC236}">
                <a16:creationId xmlns:a16="http://schemas.microsoft.com/office/drawing/2014/main" id="{C900681B-C4FD-40B3-B5BC-C33231614C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EAACD67-2FB5-4530-9B74-8D946F1CE9E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screenshot of a cell phone&#10;&#10;Description generated with high confidence">
            <a:extLst>
              <a:ext uri="{FF2B5EF4-FFF2-40B4-BE49-F238E27FC236}">
                <a16:creationId xmlns:a16="http://schemas.microsoft.com/office/drawing/2014/main" id="{A50364B6-A4AB-46F6-B773-62F7DBD27CFD}"/>
              </a:ext>
            </a:extLst>
          </p:cNvPr>
          <p:cNvPicPr>
            <a:picLocks noGrp="1" noChangeAspect="1"/>
          </p:cNvPicPr>
          <p:nvPr>
            <p:ph idx="1"/>
          </p:nvPr>
        </p:nvPicPr>
        <p:blipFill rotWithShape="1">
          <a:blip r:embed="rId3"/>
          <a:srcRect t="20544" b="4456"/>
          <a:stretch/>
        </p:blipFill>
        <p:spPr>
          <a:xfrm>
            <a:off x="20" y="10"/>
            <a:ext cx="12191980" cy="6857990"/>
          </a:xfrm>
          <a:prstGeom prst="rect">
            <a:avLst/>
          </a:prstGeom>
        </p:spPr>
      </p:pic>
    </p:spTree>
    <p:extLst>
      <p:ext uri="{BB962C8B-B14F-4D97-AF65-F5344CB8AC3E}">
        <p14:creationId xmlns:p14="http://schemas.microsoft.com/office/powerpoint/2010/main" val="2677817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F12C-D2F8-4399-A1A2-9692CB348A18}"/>
              </a:ext>
            </a:extLst>
          </p:cNvPr>
          <p:cNvSpPr>
            <a:spLocks noGrp="1"/>
          </p:cNvSpPr>
          <p:nvPr>
            <p:ph type="title"/>
          </p:nvPr>
        </p:nvSpPr>
        <p:spPr/>
        <p:txBody>
          <a:bodyPr/>
          <a:lstStyle/>
          <a:p>
            <a:r>
              <a:rPr lang="en-US" dirty="0"/>
              <a:t>INTERGOVERNMENTAL RELATIONS</a:t>
            </a:r>
          </a:p>
        </p:txBody>
      </p:sp>
      <p:sp>
        <p:nvSpPr>
          <p:cNvPr id="3" name="Content Placeholder 2">
            <a:extLst>
              <a:ext uri="{FF2B5EF4-FFF2-40B4-BE49-F238E27FC236}">
                <a16:creationId xmlns:a16="http://schemas.microsoft.com/office/drawing/2014/main" id="{0BE1099E-D656-4581-AFE1-1E6167BDFA9A}"/>
              </a:ext>
            </a:extLst>
          </p:cNvPr>
          <p:cNvSpPr>
            <a:spLocks noGrp="1"/>
          </p:cNvSpPr>
          <p:nvPr>
            <p:ph idx="1"/>
          </p:nvPr>
        </p:nvSpPr>
        <p:spPr/>
        <p:txBody>
          <a:bodyPr/>
          <a:lstStyle/>
          <a:p>
            <a:r>
              <a:rPr lang="en-US" dirty="0"/>
              <a:t>FISCAL FEDERALISM</a:t>
            </a:r>
          </a:p>
          <a:p>
            <a:pPr lvl="1"/>
            <a:r>
              <a:rPr lang="en-US" dirty="0"/>
              <a:t>Refers to the pattern of spending, taxing, and providing grants in the federal system.</a:t>
            </a:r>
          </a:p>
          <a:p>
            <a:pPr lvl="1"/>
            <a:r>
              <a:rPr lang="en-US" dirty="0"/>
              <a:t>In 2010, state and local governments received about $480 billion in federal grants.  These grants accounted for about 21% of all funds spent by state and local governments.</a:t>
            </a:r>
          </a:p>
          <a:p>
            <a:pPr lvl="1"/>
            <a:r>
              <a:rPr lang="en-US" dirty="0"/>
              <a:t>Fiscal federalism can be classified in three major program areas:</a:t>
            </a:r>
          </a:p>
          <a:p>
            <a:pPr marL="1257300" lvl="2" indent="-342900">
              <a:buFont typeface="+mj-lt"/>
              <a:buAutoNum type="arabicPeriod"/>
            </a:pPr>
            <a:r>
              <a:rPr lang="en-US" dirty="0"/>
              <a:t>Categorical grants (project and formula)</a:t>
            </a:r>
          </a:p>
          <a:p>
            <a:pPr marL="1257300" lvl="2" indent="-342900">
              <a:buFont typeface="+mj-lt"/>
              <a:buAutoNum type="arabicPeriod"/>
            </a:pPr>
            <a:r>
              <a:rPr lang="en-US" dirty="0"/>
              <a:t>Block grants</a:t>
            </a:r>
          </a:p>
          <a:p>
            <a:pPr marL="1257300" lvl="2" indent="-342900">
              <a:buFont typeface="+mj-lt"/>
              <a:buAutoNum type="arabicPeriod"/>
            </a:pPr>
            <a:r>
              <a:rPr lang="en-US" dirty="0"/>
              <a:t>Revenue sharing</a:t>
            </a:r>
          </a:p>
        </p:txBody>
      </p:sp>
    </p:spTree>
    <p:extLst>
      <p:ext uri="{BB962C8B-B14F-4D97-AF65-F5344CB8AC3E}">
        <p14:creationId xmlns:p14="http://schemas.microsoft.com/office/powerpoint/2010/main" val="3376257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DC7048F-99B8-417C-A702-1314F89B14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408DADC-1863-4AE5-AB54-B9A6B31CB5A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5988" y="2081620"/>
            <a:ext cx="958199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C9AA411-E83B-4196-976F-4C806FB44F90}"/>
              </a:ext>
            </a:extLst>
          </p:cNvPr>
          <p:cNvSpPr>
            <a:spLocks noGrp="1"/>
          </p:cNvSpPr>
          <p:nvPr>
            <p:ph type="title"/>
          </p:nvPr>
        </p:nvSpPr>
        <p:spPr>
          <a:xfrm>
            <a:off x="1451579" y="1002166"/>
            <a:ext cx="9603275" cy="1371580"/>
          </a:xfrm>
        </p:spPr>
        <p:txBody>
          <a:bodyPr>
            <a:normAutofit/>
          </a:bodyPr>
          <a:lstStyle/>
          <a:p>
            <a:r>
              <a:rPr lang="en-US">
                <a:solidFill>
                  <a:srgbClr val="FFFFFF"/>
                </a:solidFill>
              </a:rPr>
              <a:t>Categorical grants</a:t>
            </a:r>
          </a:p>
        </p:txBody>
      </p:sp>
      <p:sp>
        <p:nvSpPr>
          <p:cNvPr id="3" name="Content Placeholder 2">
            <a:extLst>
              <a:ext uri="{FF2B5EF4-FFF2-40B4-BE49-F238E27FC236}">
                <a16:creationId xmlns:a16="http://schemas.microsoft.com/office/drawing/2014/main" id="{A48FEC2B-29B0-46C4-B9C0-1D28CF22A4AE}"/>
              </a:ext>
            </a:extLst>
          </p:cNvPr>
          <p:cNvSpPr>
            <a:spLocks noGrp="1"/>
          </p:cNvSpPr>
          <p:nvPr>
            <p:ph idx="1"/>
          </p:nvPr>
        </p:nvSpPr>
        <p:spPr>
          <a:xfrm>
            <a:off x="1451580" y="2837039"/>
            <a:ext cx="9436404" cy="3215530"/>
          </a:xfrm>
        </p:spPr>
        <p:txBody>
          <a:bodyPr>
            <a:normAutofit/>
          </a:bodyPr>
          <a:lstStyle/>
          <a:p>
            <a:r>
              <a:rPr lang="en-US"/>
              <a:t>Categorical grants are defined as federal aid that meets the criteria of a specific category and has specific criteria attached to them.  These criteria can range from nondiscriminatory practice to minimum wages.</a:t>
            </a:r>
          </a:p>
          <a:p>
            <a:pPr lvl="1"/>
            <a:r>
              <a:rPr lang="en-US"/>
              <a:t>Two Types of Categorical grants</a:t>
            </a:r>
          </a:p>
          <a:p>
            <a:pPr lvl="2"/>
            <a:r>
              <a:rPr lang="en-US"/>
              <a:t>Project grants – are based on competitive applications by states and individuals</a:t>
            </a:r>
          </a:p>
          <a:p>
            <a:pPr lvl="2"/>
            <a:r>
              <a:rPr lang="en-US"/>
              <a:t>Formula grants – which are based on specific formulas developed by Congress.</a:t>
            </a:r>
            <a:endParaRPr lang="en-US" dirty="0"/>
          </a:p>
        </p:txBody>
      </p:sp>
    </p:spTree>
    <p:extLst>
      <p:ext uri="{BB962C8B-B14F-4D97-AF65-F5344CB8AC3E}">
        <p14:creationId xmlns:p14="http://schemas.microsoft.com/office/powerpoint/2010/main" val="139781381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1F1F-1565-4267-8EF6-02C12DCE27B0}"/>
              </a:ext>
            </a:extLst>
          </p:cNvPr>
          <p:cNvSpPr>
            <a:spLocks noGrp="1"/>
          </p:cNvSpPr>
          <p:nvPr>
            <p:ph type="title"/>
          </p:nvPr>
        </p:nvSpPr>
        <p:spPr/>
        <p:txBody>
          <a:bodyPr/>
          <a:lstStyle/>
          <a:p>
            <a:r>
              <a:rPr lang="en-US" dirty="0"/>
              <a:t>BLOCK GRANTS</a:t>
            </a:r>
          </a:p>
        </p:txBody>
      </p:sp>
      <p:sp>
        <p:nvSpPr>
          <p:cNvPr id="3" name="Content Placeholder 2">
            <a:extLst>
              <a:ext uri="{FF2B5EF4-FFF2-40B4-BE49-F238E27FC236}">
                <a16:creationId xmlns:a16="http://schemas.microsoft.com/office/drawing/2014/main" id="{02B7D388-6E89-4BD2-97E6-14002AD1A59B}"/>
              </a:ext>
            </a:extLst>
          </p:cNvPr>
          <p:cNvSpPr>
            <a:spLocks noGrp="1"/>
          </p:cNvSpPr>
          <p:nvPr>
            <p:ph idx="1"/>
          </p:nvPr>
        </p:nvSpPr>
        <p:spPr/>
        <p:txBody>
          <a:bodyPr/>
          <a:lstStyle/>
          <a:p>
            <a:r>
              <a:rPr lang="en-US" dirty="0"/>
              <a:t>Block grants are a form of federal aid with far fewer strings attached.  Made for broadly defined purpose.  They go to local communities for specific purposes, and the states decide where and how to spend the money.  i.e. homeland security and community development.</a:t>
            </a:r>
          </a:p>
          <a:p>
            <a:pPr marL="0" indent="0">
              <a:buNone/>
            </a:pPr>
            <a:endParaRPr lang="en-US" dirty="0"/>
          </a:p>
          <a:p>
            <a:endParaRPr lang="en-US" dirty="0"/>
          </a:p>
        </p:txBody>
      </p:sp>
    </p:spTree>
    <p:extLst>
      <p:ext uri="{BB962C8B-B14F-4D97-AF65-F5344CB8AC3E}">
        <p14:creationId xmlns:p14="http://schemas.microsoft.com/office/powerpoint/2010/main" val="1333662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8D5A-519E-48E5-B2D7-A6214BD31EEB}"/>
              </a:ext>
            </a:extLst>
          </p:cNvPr>
          <p:cNvSpPr>
            <a:spLocks noGrp="1"/>
          </p:cNvSpPr>
          <p:nvPr>
            <p:ph type="title"/>
          </p:nvPr>
        </p:nvSpPr>
        <p:spPr/>
        <p:txBody>
          <a:bodyPr/>
          <a:lstStyle/>
          <a:p>
            <a:r>
              <a:rPr lang="en-US" dirty="0"/>
              <a:t>Revenue sharing</a:t>
            </a:r>
          </a:p>
        </p:txBody>
      </p:sp>
      <p:sp>
        <p:nvSpPr>
          <p:cNvPr id="3" name="Content Placeholder 2">
            <a:extLst>
              <a:ext uri="{FF2B5EF4-FFF2-40B4-BE49-F238E27FC236}">
                <a16:creationId xmlns:a16="http://schemas.microsoft.com/office/drawing/2014/main" id="{0ABDE370-D74D-4275-80E4-BEDC2E9DEE1D}"/>
              </a:ext>
            </a:extLst>
          </p:cNvPr>
          <p:cNvSpPr>
            <a:spLocks noGrp="1"/>
          </p:cNvSpPr>
          <p:nvPr>
            <p:ph idx="1"/>
          </p:nvPr>
        </p:nvSpPr>
        <p:spPr/>
        <p:txBody>
          <a:bodyPr/>
          <a:lstStyle/>
          <a:p>
            <a:r>
              <a:rPr lang="en-US" dirty="0"/>
              <a:t>Gives money directly to the states with no strings attached.</a:t>
            </a:r>
          </a:p>
          <a:p>
            <a:r>
              <a:rPr lang="en-US" dirty="0"/>
              <a:t>Richard Nixon used revenue sharing to reverse the policies of LBJ.</a:t>
            </a:r>
          </a:p>
          <a:p>
            <a:r>
              <a:rPr lang="en-US" dirty="0"/>
              <a:t>The Clean Air Act of 1970 – set national standards for air quality but directed the states to implement the law and enforce it. </a:t>
            </a:r>
          </a:p>
        </p:txBody>
      </p:sp>
    </p:spTree>
    <p:extLst>
      <p:ext uri="{BB962C8B-B14F-4D97-AF65-F5344CB8AC3E}">
        <p14:creationId xmlns:p14="http://schemas.microsoft.com/office/powerpoint/2010/main" val="3241024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72D7-4EE8-4174-9BEE-D4558F131C21}"/>
              </a:ext>
            </a:extLst>
          </p:cNvPr>
          <p:cNvSpPr>
            <a:spLocks noGrp="1"/>
          </p:cNvSpPr>
          <p:nvPr>
            <p:ph type="title"/>
          </p:nvPr>
        </p:nvSpPr>
        <p:spPr>
          <a:xfrm>
            <a:off x="1451579" y="804519"/>
            <a:ext cx="9603275" cy="1049235"/>
          </a:xfrm>
        </p:spPr>
        <p:txBody>
          <a:bodyPr>
            <a:normAutofit/>
          </a:bodyPr>
          <a:lstStyle/>
          <a:p>
            <a:r>
              <a:rPr lang="en-US" dirty="0"/>
              <a:t>mandates</a:t>
            </a:r>
          </a:p>
        </p:txBody>
      </p:sp>
      <p:graphicFrame>
        <p:nvGraphicFramePr>
          <p:cNvPr id="22" name="Content Placeholder 2"/>
          <p:cNvGraphicFramePr>
            <a:graphicFrameLocks noGrp="1"/>
          </p:cNvGraphicFramePr>
          <p:nvPr>
            <p:ph idx="1"/>
            <p:extLst>
              <p:ext uri="{D42A27DB-BD31-4B8C-83A1-F6EECF244321}">
                <p14:modId xmlns:p14="http://schemas.microsoft.com/office/powerpoint/2010/main" val="3080791768"/>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288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33FCD-80C1-4B20-8266-A3FD3A55F0F8}"/>
              </a:ext>
            </a:extLst>
          </p:cNvPr>
          <p:cNvSpPr>
            <a:spLocks noGrp="1"/>
          </p:cNvSpPr>
          <p:nvPr>
            <p:ph type="title"/>
          </p:nvPr>
        </p:nvSpPr>
        <p:spPr/>
        <p:txBody>
          <a:bodyPr/>
          <a:lstStyle/>
          <a:p>
            <a:r>
              <a:rPr lang="en-US" dirty="0"/>
              <a:t>The constitutional division of powers</a:t>
            </a:r>
          </a:p>
        </p:txBody>
      </p:sp>
      <p:sp>
        <p:nvSpPr>
          <p:cNvPr id="3" name="Content Placeholder 2">
            <a:extLst>
              <a:ext uri="{FF2B5EF4-FFF2-40B4-BE49-F238E27FC236}">
                <a16:creationId xmlns:a16="http://schemas.microsoft.com/office/drawing/2014/main" id="{26611C1C-9EC1-4613-B83E-F3CA3810B11A}"/>
              </a:ext>
            </a:extLst>
          </p:cNvPr>
          <p:cNvSpPr>
            <a:spLocks noGrp="1"/>
          </p:cNvSpPr>
          <p:nvPr>
            <p:ph idx="1"/>
          </p:nvPr>
        </p:nvSpPr>
        <p:spPr/>
        <p:txBody>
          <a:bodyPr/>
          <a:lstStyle/>
          <a:p>
            <a:pPr marL="457200" indent="-457200">
              <a:buAutoNum type="alphaUcPeriod"/>
            </a:pPr>
            <a:r>
              <a:rPr lang="en-US" dirty="0"/>
              <a:t>THE FRAMERS CHOOSE FEDERALISM</a:t>
            </a:r>
          </a:p>
          <a:p>
            <a:pPr lvl="1"/>
            <a:r>
              <a:rPr lang="en-US" dirty="0"/>
              <a:t>They chose to balance order and freedom by creating a federal system that assigned powers to the national </a:t>
            </a:r>
            <a:r>
              <a:rPr lang="en-US" dirty="0" err="1"/>
              <a:t>gov</a:t>
            </a:r>
            <a:r>
              <a:rPr lang="en-US" dirty="0"/>
              <a:t> while reserving other powers to the states.</a:t>
            </a:r>
          </a:p>
        </p:txBody>
      </p:sp>
    </p:spTree>
    <p:extLst>
      <p:ext uri="{BB962C8B-B14F-4D97-AF65-F5344CB8AC3E}">
        <p14:creationId xmlns:p14="http://schemas.microsoft.com/office/powerpoint/2010/main" val="2800564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74C3-FDF9-4991-8534-1E8D22D0F1C9}"/>
              </a:ext>
            </a:extLst>
          </p:cNvPr>
          <p:cNvSpPr>
            <a:spLocks noGrp="1"/>
          </p:cNvSpPr>
          <p:nvPr>
            <p:ph type="title"/>
          </p:nvPr>
        </p:nvSpPr>
        <p:spPr>
          <a:xfrm>
            <a:off x="1451579" y="804519"/>
            <a:ext cx="9603275" cy="1049235"/>
          </a:xfrm>
        </p:spPr>
        <p:txBody>
          <a:bodyPr>
            <a:normAutofit/>
          </a:bodyPr>
          <a:lstStyle/>
          <a:p>
            <a:r>
              <a:rPr lang="en-US" dirty="0"/>
              <a:t>devolution</a:t>
            </a: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3235573270"/>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6275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ED2B910-B28F-4A54-B17C-8B7E5893AA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CAB7D27-148D-4082-B160-72FAD580D6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7" name="Picture 16">
            <a:extLst>
              <a:ext uri="{FF2B5EF4-FFF2-40B4-BE49-F238E27FC236}">
                <a16:creationId xmlns:a16="http://schemas.microsoft.com/office/drawing/2014/main" id="{CD88FC76-F691-462A-BCF9-0BA4F5DE6D7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33204A7E-B7E9-42D0-9DC4-B82FDC8C4B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545F118-1DF8-46A9-8A77-B3D9422CEA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8775"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4">
            <a:extLst>
              <a:ext uri="{FF2B5EF4-FFF2-40B4-BE49-F238E27FC236}">
                <a16:creationId xmlns:a16="http://schemas.microsoft.com/office/drawing/2014/main" id="{51220233-8218-4EE4-8136-BEF98128E365}"/>
              </a:ext>
            </a:extLst>
          </p:cNvPr>
          <p:cNvPicPr>
            <a:picLocks noChangeAspect="1"/>
          </p:cNvPicPr>
          <p:nvPr/>
        </p:nvPicPr>
        <p:blipFill>
          <a:blip r:embed="rId3"/>
          <a:stretch>
            <a:fillRect/>
          </a:stretch>
        </p:blipFill>
        <p:spPr>
          <a:xfrm>
            <a:off x="632239" y="580968"/>
            <a:ext cx="4074836" cy="2292095"/>
          </a:xfrm>
          <a:prstGeom prst="rect">
            <a:avLst/>
          </a:prstGeom>
        </p:spPr>
      </p:pic>
      <p:pic>
        <p:nvPicPr>
          <p:cNvPr id="6" name="Picture 5">
            <a:extLst>
              <a:ext uri="{FF2B5EF4-FFF2-40B4-BE49-F238E27FC236}">
                <a16:creationId xmlns:a16="http://schemas.microsoft.com/office/drawing/2014/main" id="{80FE77FB-402F-4256-A462-992EC6F3E487}"/>
              </a:ext>
            </a:extLst>
          </p:cNvPr>
          <p:cNvPicPr>
            <a:picLocks noChangeAspect="1"/>
          </p:cNvPicPr>
          <p:nvPr/>
        </p:nvPicPr>
        <p:blipFill>
          <a:blip r:embed="rId4"/>
          <a:stretch>
            <a:fillRect/>
          </a:stretch>
        </p:blipFill>
        <p:spPr>
          <a:xfrm>
            <a:off x="632239" y="3237907"/>
            <a:ext cx="4074836" cy="2292095"/>
          </a:xfrm>
          <a:prstGeom prst="rect">
            <a:avLst/>
          </a:prstGeom>
        </p:spPr>
      </p:pic>
      <p:sp>
        <p:nvSpPr>
          <p:cNvPr id="2" name="Title 1">
            <a:extLst>
              <a:ext uri="{FF2B5EF4-FFF2-40B4-BE49-F238E27FC236}">
                <a16:creationId xmlns:a16="http://schemas.microsoft.com/office/drawing/2014/main" id="{02C2A797-BE11-4949-874F-75F77A2F5A7C}"/>
              </a:ext>
            </a:extLst>
          </p:cNvPr>
          <p:cNvSpPr>
            <a:spLocks noGrp="1"/>
          </p:cNvSpPr>
          <p:nvPr>
            <p:ph type="title"/>
          </p:nvPr>
        </p:nvSpPr>
        <p:spPr>
          <a:xfrm>
            <a:off x="5196457" y="804519"/>
            <a:ext cx="5550357" cy="1049235"/>
          </a:xfrm>
        </p:spPr>
        <p:txBody>
          <a:bodyPr>
            <a:normAutofit/>
          </a:bodyPr>
          <a:lstStyle/>
          <a:p>
            <a:r>
              <a:rPr lang="en-US" dirty="0"/>
              <a:t>Contract with America 1994</a:t>
            </a:r>
          </a:p>
        </p:txBody>
      </p:sp>
      <p:pic>
        <p:nvPicPr>
          <p:cNvPr id="9" name="Content Placeholder 8">
            <a:extLst>
              <a:ext uri="{FF2B5EF4-FFF2-40B4-BE49-F238E27FC236}">
                <a16:creationId xmlns:a16="http://schemas.microsoft.com/office/drawing/2014/main" id="{ADFE6C53-69D6-4EB2-AF86-7F58CE93E173}"/>
              </a:ext>
            </a:extLst>
          </p:cNvPr>
          <p:cNvPicPr>
            <a:picLocks noGrp="1" noChangeAspect="1"/>
          </p:cNvPicPr>
          <p:nvPr>
            <p:ph idx="1"/>
          </p:nvPr>
        </p:nvPicPr>
        <p:blipFill>
          <a:blip r:embed="rId5"/>
          <a:stretch>
            <a:fillRect/>
          </a:stretch>
        </p:blipFill>
        <p:spPr>
          <a:xfrm>
            <a:off x="5671873" y="2016125"/>
            <a:ext cx="4599517" cy="3449638"/>
          </a:xfrm>
          <a:prstGeom prst="rect">
            <a:avLst/>
          </a:prstGeom>
        </p:spPr>
      </p:pic>
    </p:spTree>
    <p:extLst>
      <p:ext uri="{BB962C8B-B14F-4D97-AF65-F5344CB8AC3E}">
        <p14:creationId xmlns:p14="http://schemas.microsoft.com/office/powerpoint/2010/main" val="1672544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5E02-8DC3-45A6-859B-A8EC6AADA4C0}"/>
              </a:ext>
            </a:extLst>
          </p:cNvPr>
          <p:cNvSpPr>
            <a:spLocks noGrp="1"/>
          </p:cNvSpPr>
          <p:nvPr>
            <p:ph type="title"/>
          </p:nvPr>
        </p:nvSpPr>
        <p:spPr/>
        <p:txBody>
          <a:bodyPr/>
          <a:lstStyle/>
          <a:p>
            <a:r>
              <a:rPr lang="en-US" dirty="0"/>
              <a:t>devolution</a:t>
            </a:r>
          </a:p>
        </p:txBody>
      </p:sp>
      <p:sp>
        <p:nvSpPr>
          <p:cNvPr id="3" name="Content Placeholder 2">
            <a:extLst>
              <a:ext uri="{FF2B5EF4-FFF2-40B4-BE49-F238E27FC236}">
                <a16:creationId xmlns:a16="http://schemas.microsoft.com/office/drawing/2014/main" id="{59390F43-0723-4394-803B-1ED8CEA67EE9}"/>
              </a:ext>
            </a:extLst>
          </p:cNvPr>
          <p:cNvSpPr>
            <a:spLocks noGrp="1"/>
          </p:cNvSpPr>
          <p:nvPr>
            <p:ph idx="1"/>
          </p:nvPr>
        </p:nvSpPr>
        <p:spPr/>
        <p:txBody>
          <a:bodyPr/>
          <a:lstStyle/>
          <a:p>
            <a:r>
              <a:rPr lang="en-US" dirty="0">
                <a:latin typeface="Arial Unicode MS" pitchFamily="34" charset="-128"/>
              </a:rPr>
              <a:t>Devolution proponents harbor a deep-seated ideological mistrust of federal government and believe that state governments are more responsive to the people</a:t>
            </a:r>
          </a:p>
          <a:p>
            <a:r>
              <a:rPr lang="en-US" dirty="0">
                <a:latin typeface="Arial Unicode MS" pitchFamily="34" charset="-128"/>
              </a:rPr>
              <a:t>Deficit politics encouraged devolution (NATIONAL DEBT!) </a:t>
            </a:r>
            <a:r>
              <a:rPr lang="en-US" sz="1100" dirty="0">
                <a:latin typeface="Arial Unicode MS" pitchFamily="34" charset="-128"/>
              </a:rPr>
              <a:t>www.usdebtclock.org</a:t>
            </a:r>
          </a:p>
          <a:p>
            <a:r>
              <a:rPr lang="en-US" dirty="0">
                <a:latin typeface="Arial Unicode MS" pitchFamily="34" charset="-128"/>
              </a:rPr>
              <a:t>Devolution is supported by public opinion, but the strength of that support is uncertain</a:t>
            </a:r>
          </a:p>
          <a:p>
            <a:endParaRPr lang="en-US" dirty="0">
              <a:latin typeface="Arial Unicode MS" pitchFamily="34" charset="-128"/>
            </a:endParaRPr>
          </a:p>
          <a:p>
            <a:endParaRPr lang="en-US" dirty="0"/>
          </a:p>
        </p:txBody>
      </p:sp>
    </p:spTree>
    <p:extLst>
      <p:ext uri="{BB962C8B-B14F-4D97-AF65-F5344CB8AC3E}">
        <p14:creationId xmlns:p14="http://schemas.microsoft.com/office/powerpoint/2010/main" val="3760467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4000"/>
                  <a:satMod val="80000"/>
                  <a:lumMod val="106000"/>
                </a:schemeClr>
              </a:gs>
              <a:gs pos="100000">
                <a:schemeClr val="bg2">
                  <a:shade val="80000"/>
                </a:schemeClr>
              </a:gs>
            </a:gsLst>
            <a:path path="circle">
              <a:fillToRect l="43000" r="43000" b="100000"/>
            </a:path>
          </a:gradFill>
          <a:ln>
            <a:noFill/>
          </a:ln>
          <a:effectLst/>
        </p:spPr>
      </p:sp>
      <p:sp>
        <p:nvSpPr>
          <p:cNvPr id="11" name="Rectangle 10">
            <a:extLst>
              <a:ext uri="{FF2B5EF4-FFF2-40B4-BE49-F238E27FC236}">
                <a16:creationId xmlns:a16="http://schemas.microsoft.com/office/drawing/2014/main" id="{0CABCAE3-64FC-4149-819F-2C18128241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descr="A picture containing indoor, furniture&#10;&#10;Description generated with high confidence">
            <a:extLst>
              <a:ext uri="{FF2B5EF4-FFF2-40B4-BE49-F238E27FC236}">
                <a16:creationId xmlns:a16="http://schemas.microsoft.com/office/drawing/2014/main" id="{012FDCFE-9AD2-4D8A-8CBF-B3AA37EBF6D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9AB26DBC-1F7F-4AC0-A88C-69712701E6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F099884-7695-4976-8EBD-ECB5AF0535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3" name="Picture 22" descr="A picture containing indoor, furniture&#10;&#10;Description generated with high confidence">
            <a:extLst>
              <a:ext uri="{FF2B5EF4-FFF2-40B4-BE49-F238E27FC236}">
                <a16:creationId xmlns:a16="http://schemas.microsoft.com/office/drawing/2014/main" id="{FC7852F8-6371-4D0E-ADF1-AD67B8FD8F9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60356817-A471-4572-AE96-579F6D6BFD9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2F6B6B9-C579-41A6-A7D1-A7AB4AA6D23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632237" y="482171"/>
            <a:chExt cx="7560115" cy="5149101"/>
          </a:xfrm>
        </p:grpSpPr>
        <p:sp>
          <p:nvSpPr>
            <p:cNvPr id="28" name="Rectangle 27">
              <a:extLst>
                <a:ext uri="{FF2B5EF4-FFF2-40B4-BE49-F238E27FC236}">
                  <a16:creationId xmlns:a16="http://schemas.microsoft.com/office/drawing/2014/main" id="{DC0B55B5-5A26-423B-ACDC-B151A280A1D6}"/>
                </a:ext>
              </a:extLst>
            </p:cNvPr>
            <p:cNvSpPr/>
            <p:nvPr>
              <p:extLst>
                <p:ext uri="{386F3935-93C4-4BCD-93E2-E3B085C9AB24}">
                  <p16:designElem xmlns:p16="http://schemas.microsoft.com/office/powerpoint/2015/main" val="1"/>
                </p:ext>
              </p:extLst>
            </p:nvPr>
          </p:nvSpPr>
          <p:spPr>
            <a:xfrm>
              <a:off x="632237"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AD2DF8D-6B65-43EB-86A8-9DB52572A032}"/>
                </a:ext>
              </a:extLst>
            </p:cNvPr>
            <p:cNvSpPr/>
            <p:nvPr>
              <p:extLst>
                <p:ext uri="{386F3935-93C4-4BCD-93E2-E3B085C9AB24}">
                  <p16:designElem xmlns:p16="http://schemas.microsoft.com/office/powerpoint/2015/main" val="1"/>
                </p:ext>
              </p:extLst>
            </p:nvPr>
          </p:nvSpPr>
          <p:spPr>
            <a:xfrm>
              <a:off x="945296"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74163961-0280-48BA-BC84-97E03B0099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20" y="977099"/>
            <a:ext cx="6598806"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FAC20BB-5902-4D8F-9A2A-E4B516EF39D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Content Placeholder 3" descr="A close up of a map&#10;&#10;Description generated with high confidence">
            <a:extLst>
              <a:ext uri="{FF2B5EF4-FFF2-40B4-BE49-F238E27FC236}">
                <a16:creationId xmlns:a16="http://schemas.microsoft.com/office/drawing/2014/main" id="{8D8BEEF1-99C8-44B4-89FD-30C8B0151B28}"/>
              </a:ext>
            </a:extLst>
          </p:cNvPr>
          <p:cNvPicPr>
            <a:picLocks noGrp="1" noChangeAspect="1"/>
          </p:cNvPicPr>
          <p:nvPr>
            <p:ph idx="1"/>
          </p:nvPr>
        </p:nvPicPr>
        <p:blipFill>
          <a:blip r:embed="rId3"/>
          <a:stretch>
            <a:fillRect/>
          </a:stretch>
        </p:blipFill>
        <p:spPr>
          <a:xfrm>
            <a:off x="2533964" y="1116345"/>
            <a:ext cx="3757435" cy="3866172"/>
          </a:xfrm>
          <a:prstGeom prst="rect">
            <a:avLst/>
          </a:prstGeom>
        </p:spPr>
      </p:pic>
      <p:sp>
        <p:nvSpPr>
          <p:cNvPr id="2" name="Title 1">
            <a:extLst>
              <a:ext uri="{FF2B5EF4-FFF2-40B4-BE49-F238E27FC236}">
                <a16:creationId xmlns:a16="http://schemas.microsoft.com/office/drawing/2014/main" id="{268DB5B1-CE5D-4C92-B44A-F97FB0F32DE9}"/>
              </a:ext>
            </a:extLst>
          </p:cNvPr>
          <p:cNvSpPr>
            <a:spLocks noGrp="1"/>
          </p:cNvSpPr>
          <p:nvPr>
            <p:ph type="title"/>
          </p:nvPr>
        </p:nvSpPr>
        <p:spPr>
          <a:xfrm>
            <a:off x="8673476" y="1468464"/>
            <a:ext cx="2858835" cy="1873219"/>
          </a:xfrm>
        </p:spPr>
        <p:txBody>
          <a:bodyPr vert="horz" lIns="91440" tIns="45720" rIns="91440" bIns="0" rtlCol="0" anchor="b">
            <a:normAutofit/>
          </a:bodyPr>
          <a:lstStyle/>
          <a:p>
            <a:endParaRPr lang="en-US" sz="3600"/>
          </a:p>
        </p:txBody>
      </p:sp>
    </p:spTree>
    <p:extLst>
      <p:ext uri="{BB962C8B-B14F-4D97-AF65-F5344CB8AC3E}">
        <p14:creationId xmlns:p14="http://schemas.microsoft.com/office/powerpoint/2010/main" val="441629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89598-23C5-4D74-989B-4B16E24C388B}"/>
              </a:ext>
            </a:extLst>
          </p:cNvPr>
          <p:cNvSpPr>
            <a:spLocks noGrp="1"/>
          </p:cNvSpPr>
          <p:nvPr>
            <p:ph type="title"/>
          </p:nvPr>
        </p:nvSpPr>
        <p:spPr/>
        <p:txBody>
          <a:bodyPr/>
          <a:lstStyle/>
          <a:p>
            <a:r>
              <a:rPr lang="en-US" dirty="0"/>
              <a:t>Advantages and disadvantages of federalism</a:t>
            </a:r>
          </a:p>
        </p:txBody>
      </p:sp>
      <p:sp>
        <p:nvSpPr>
          <p:cNvPr id="3" name="Content Placeholder 2">
            <a:extLst>
              <a:ext uri="{FF2B5EF4-FFF2-40B4-BE49-F238E27FC236}">
                <a16:creationId xmlns:a16="http://schemas.microsoft.com/office/drawing/2014/main" id="{C0514C20-002B-4A33-A73B-FAC22C737346}"/>
              </a:ext>
            </a:extLst>
          </p:cNvPr>
          <p:cNvSpPr>
            <a:spLocks noGrp="1"/>
          </p:cNvSpPr>
          <p:nvPr>
            <p:ph idx="1"/>
          </p:nvPr>
        </p:nvSpPr>
        <p:spPr/>
        <p:txBody>
          <a:bodyPr/>
          <a:lstStyle/>
          <a:p>
            <a:r>
              <a:rPr lang="en-US" dirty="0"/>
              <a:t>ADVANATAGES</a:t>
            </a:r>
          </a:p>
          <a:p>
            <a:pPr marL="800100" lvl="1" indent="-342900">
              <a:buFont typeface="+mj-lt"/>
              <a:buAutoNum type="arabicPeriod"/>
            </a:pPr>
            <a:r>
              <a:rPr lang="en-US" dirty="0"/>
              <a:t>Promotes diverse policies that encourage experimentation and creative ideas.</a:t>
            </a:r>
          </a:p>
          <a:p>
            <a:pPr marL="800100" lvl="1" indent="-342900">
              <a:buFont typeface="+mj-lt"/>
              <a:buAutoNum type="arabicPeriod"/>
            </a:pPr>
            <a:r>
              <a:rPr lang="en-US" dirty="0"/>
              <a:t>Provides multiple power centers, thus making it difficult for any one faction or interest group to dominate government policies.</a:t>
            </a:r>
          </a:p>
          <a:p>
            <a:pPr marL="800100" lvl="1" indent="-342900">
              <a:buFont typeface="+mj-lt"/>
              <a:buAutoNum type="arabicPeriod"/>
            </a:pPr>
            <a:r>
              <a:rPr lang="en-US" dirty="0"/>
              <a:t>ENCOURAGES PARTICIPATION by keeping the government close to the people.</a:t>
            </a:r>
          </a:p>
        </p:txBody>
      </p:sp>
    </p:spTree>
    <p:extLst>
      <p:ext uri="{BB962C8B-B14F-4D97-AF65-F5344CB8AC3E}">
        <p14:creationId xmlns:p14="http://schemas.microsoft.com/office/powerpoint/2010/main" val="1130251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DC7048F-99B8-417C-A702-1314F89B14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408DADC-1863-4AE5-AB54-B9A6B31CB5A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5988" y="2081620"/>
            <a:ext cx="958199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E26BF23-A66C-4F74-A578-0797744DB6DF}"/>
              </a:ext>
            </a:extLst>
          </p:cNvPr>
          <p:cNvSpPr>
            <a:spLocks noGrp="1"/>
          </p:cNvSpPr>
          <p:nvPr>
            <p:ph type="title"/>
          </p:nvPr>
        </p:nvSpPr>
        <p:spPr>
          <a:xfrm>
            <a:off x="1451579" y="1002166"/>
            <a:ext cx="9603275" cy="1371580"/>
          </a:xfrm>
        </p:spPr>
        <p:txBody>
          <a:bodyPr>
            <a:normAutofit/>
          </a:bodyPr>
          <a:lstStyle/>
          <a:p>
            <a:r>
              <a:rPr lang="en-US">
                <a:solidFill>
                  <a:srgbClr val="FFFFFF"/>
                </a:solidFill>
              </a:rPr>
              <a:t>Advantages and disadvantages of federalism</a:t>
            </a:r>
          </a:p>
        </p:txBody>
      </p:sp>
      <p:sp>
        <p:nvSpPr>
          <p:cNvPr id="3" name="Content Placeholder 2">
            <a:extLst>
              <a:ext uri="{FF2B5EF4-FFF2-40B4-BE49-F238E27FC236}">
                <a16:creationId xmlns:a16="http://schemas.microsoft.com/office/drawing/2014/main" id="{BFDFD3C8-4871-49A8-A47B-E82416EDC666}"/>
              </a:ext>
            </a:extLst>
          </p:cNvPr>
          <p:cNvSpPr>
            <a:spLocks noGrp="1"/>
          </p:cNvSpPr>
          <p:nvPr>
            <p:ph idx="1"/>
          </p:nvPr>
        </p:nvSpPr>
        <p:spPr>
          <a:xfrm>
            <a:off x="1451580" y="2837039"/>
            <a:ext cx="9436404" cy="3215530"/>
          </a:xfrm>
        </p:spPr>
        <p:txBody>
          <a:bodyPr>
            <a:normAutofit/>
          </a:bodyPr>
          <a:lstStyle/>
          <a:p>
            <a:r>
              <a:rPr lang="en-US" dirty="0"/>
              <a:t>DISADVANTAGES</a:t>
            </a:r>
          </a:p>
          <a:p>
            <a:pPr marL="800100" lvl="1" indent="-342900">
              <a:buFont typeface="+mj-lt"/>
              <a:buAutoNum type="arabicPeriod"/>
            </a:pPr>
            <a:r>
              <a:rPr lang="en-US" dirty="0"/>
              <a:t>Promotes inequality because states differ in the resources they can devote to providing services.</a:t>
            </a:r>
          </a:p>
          <a:p>
            <a:pPr marL="800100" lvl="1" indent="-342900">
              <a:buFont typeface="+mj-lt"/>
              <a:buAutoNum type="arabicPeriod"/>
            </a:pPr>
            <a:r>
              <a:rPr lang="en-US" dirty="0"/>
              <a:t>Enables local interests to delay or even thwart majority support for a policy.</a:t>
            </a:r>
          </a:p>
          <a:p>
            <a:pPr marL="800100" lvl="1" indent="-342900">
              <a:buFont typeface="+mj-lt"/>
              <a:buAutoNum type="arabicPeriod"/>
            </a:pPr>
            <a:r>
              <a:rPr lang="en-US" dirty="0"/>
              <a:t>Creates confusion because the different levels of government make it difficult for citizens to know what different governments are doing.</a:t>
            </a:r>
          </a:p>
        </p:txBody>
      </p:sp>
    </p:spTree>
    <p:extLst>
      <p:ext uri="{BB962C8B-B14F-4D97-AF65-F5344CB8AC3E}">
        <p14:creationId xmlns:p14="http://schemas.microsoft.com/office/powerpoint/2010/main" val="2989117543"/>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9B5E-5D60-4DB7-B8A3-C55A73710869}"/>
              </a:ext>
            </a:extLst>
          </p:cNvPr>
          <p:cNvSpPr>
            <a:spLocks noGrp="1"/>
          </p:cNvSpPr>
          <p:nvPr>
            <p:ph type="title"/>
          </p:nvPr>
        </p:nvSpPr>
        <p:spPr/>
        <p:txBody>
          <a:bodyPr/>
          <a:lstStyle/>
          <a:p>
            <a:endParaRPr lang="en-US" dirty="0"/>
          </a:p>
        </p:txBody>
      </p:sp>
      <p:sp>
        <p:nvSpPr>
          <p:cNvPr id="4" name="Rectangle 1">
            <a:extLst>
              <a:ext uri="{FF2B5EF4-FFF2-40B4-BE49-F238E27FC236}">
                <a16:creationId xmlns:a16="http://schemas.microsoft.com/office/drawing/2014/main" id="{C33D65BD-3643-4DDF-8EF5-13488B6EF723}"/>
              </a:ext>
            </a:extLst>
          </p:cNvPr>
          <p:cNvSpPr>
            <a:spLocks noGrp="1" noChangeArrowheads="1"/>
          </p:cNvSpPr>
          <p:nvPr>
            <p:ph idx="1"/>
          </p:nvPr>
        </p:nvSpPr>
        <p:spPr bwMode="auto">
          <a:xfrm>
            <a:off x="1451579" y="2015732"/>
            <a:ext cx="960327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455358"/>
              </a:solidFill>
              <a:effectLst/>
              <a:latin typeface="hurme_no2-webfont"/>
            </a:endParaRPr>
          </a:p>
        </p:txBody>
      </p:sp>
    </p:spTree>
    <p:extLst>
      <p:ext uri="{BB962C8B-B14F-4D97-AF65-F5344CB8AC3E}">
        <p14:creationId xmlns:p14="http://schemas.microsoft.com/office/powerpoint/2010/main" val="134829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D65C-F5B5-4745-B6DE-D531D8B1A9E6}"/>
              </a:ext>
            </a:extLst>
          </p:cNvPr>
          <p:cNvSpPr>
            <a:spLocks noGrp="1"/>
          </p:cNvSpPr>
          <p:nvPr>
            <p:ph type="title"/>
          </p:nvPr>
        </p:nvSpPr>
        <p:spPr/>
        <p:txBody>
          <a:bodyPr/>
          <a:lstStyle/>
          <a:p>
            <a:r>
              <a:rPr lang="en-US" dirty="0"/>
              <a:t>The constitutional division of powers</a:t>
            </a:r>
          </a:p>
        </p:txBody>
      </p:sp>
      <p:sp>
        <p:nvSpPr>
          <p:cNvPr id="3" name="Content Placeholder 2">
            <a:extLst>
              <a:ext uri="{FF2B5EF4-FFF2-40B4-BE49-F238E27FC236}">
                <a16:creationId xmlns:a16="http://schemas.microsoft.com/office/drawing/2014/main" id="{272DC344-3EEB-40F3-A162-40E345FDDE2C}"/>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en-US" dirty="0"/>
              <a:t>EXPRESSED POWERS</a:t>
            </a:r>
          </a:p>
          <a:p>
            <a:pPr marL="800100" lvl="1" indent="-342900">
              <a:buFont typeface="+mj-lt"/>
              <a:buAutoNum type="arabicPeriod"/>
            </a:pPr>
            <a:r>
              <a:rPr lang="en-US" dirty="0"/>
              <a:t>Expressed powers (also called enumerated powers) are specifically granted to the federal government by the Constitution.</a:t>
            </a:r>
          </a:p>
          <a:p>
            <a:pPr marL="800100" lvl="1" indent="-342900">
              <a:buFont typeface="+mj-lt"/>
              <a:buAutoNum type="arabicPeriod"/>
            </a:pPr>
            <a:r>
              <a:rPr lang="en-US" dirty="0"/>
              <a:t>Article 1, Section 8 lists 18 separate clauses that enumerate 27 powers to Congress.  Article 2, Section 2 assigns POTUS several expressed powers.  Article 3 grants “the judicial power of the United States” to the Supreme Court.  And finally, several amendments contain expressed powers.  For example, the 16</a:t>
            </a:r>
            <a:r>
              <a:rPr lang="en-US" baseline="30000" dirty="0"/>
              <a:t>th</a:t>
            </a:r>
            <a:r>
              <a:rPr lang="en-US" dirty="0"/>
              <a:t> Amendment gives Congress the power to levy an income tax.</a:t>
            </a:r>
          </a:p>
          <a:p>
            <a:pPr marL="800100" lvl="1" indent="-342900">
              <a:buFont typeface="+mj-lt"/>
              <a:buAutoNum type="arabicPeriod"/>
            </a:pPr>
            <a:r>
              <a:rPr lang="en-US" dirty="0"/>
              <a:t>Key expressed powers</a:t>
            </a:r>
          </a:p>
          <a:p>
            <a:pPr marL="1257300" lvl="2" indent="-342900">
              <a:buFont typeface="+mj-lt"/>
              <a:buAutoNum type="arabicPeriod"/>
            </a:pPr>
            <a:r>
              <a:rPr lang="en-US" dirty="0"/>
              <a:t>The power to regulate interstate and foreign commerce.</a:t>
            </a:r>
          </a:p>
          <a:p>
            <a:pPr marL="1257300" lvl="2" indent="-342900">
              <a:buFont typeface="+mj-lt"/>
              <a:buAutoNum type="arabicPeriod"/>
            </a:pPr>
            <a:r>
              <a:rPr lang="en-US" dirty="0"/>
              <a:t>The power to tax and spend.</a:t>
            </a:r>
          </a:p>
          <a:p>
            <a:pPr marL="1257300" lvl="2" indent="-342900">
              <a:buFont typeface="+mj-lt"/>
              <a:buAutoNum type="arabicPeriod"/>
            </a:pPr>
            <a:r>
              <a:rPr lang="en-US" dirty="0"/>
              <a:t>The war power. </a:t>
            </a:r>
          </a:p>
          <a:p>
            <a:pPr marL="0" indent="0">
              <a:buNone/>
            </a:pPr>
            <a:endParaRPr lang="en-US" dirty="0"/>
          </a:p>
        </p:txBody>
      </p:sp>
    </p:spTree>
    <p:extLst>
      <p:ext uri="{BB962C8B-B14F-4D97-AF65-F5344CB8AC3E}">
        <p14:creationId xmlns:p14="http://schemas.microsoft.com/office/powerpoint/2010/main" val="27852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B953-AC78-4BEA-94F6-6DFE91561FD5}"/>
              </a:ext>
            </a:extLst>
          </p:cNvPr>
          <p:cNvSpPr>
            <a:spLocks noGrp="1"/>
          </p:cNvSpPr>
          <p:nvPr>
            <p:ph type="title"/>
          </p:nvPr>
        </p:nvSpPr>
        <p:spPr/>
        <p:txBody>
          <a:bodyPr/>
          <a:lstStyle/>
          <a:p>
            <a:r>
              <a:rPr lang="en-US" dirty="0"/>
              <a:t>The constitutional division of powers</a:t>
            </a:r>
          </a:p>
        </p:txBody>
      </p:sp>
      <p:sp>
        <p:nvSpPr>
          <p:cNvPr id="3" name="Content Placeholder 2">
            <a:extLst>
              <a:ext uri="{FF2B5EF4-FFF2-40B4-BE49-F238E27FC236}">
                <a16:creationId xmlns:a16="http://schemas.microsoft.com/office/drawing/2014/main" id="{C2A84DD5-1D91-43C2-86AD-14245AC63F3E}"/>
              </a:ext>
            </a:extLst>
          </p:cNvPr>
          <p:cNvSpPr>
            <a:spLocks noGrp="1"/>
          </p:cNvSpPr>
          <p:nvPr>
            <p:ph idx="1"/>
          </p:nvPr>
        </p:nvSpPr>
        <p:spPr/>
        <p:txBody>
          <a:bodyPr/>
          <a:lstStyle/>
          <a:p>
            <a:r>
              <a:rPr lang="en-US" dirty="0"/>
              <a:t>IMPLIED POWERS</a:t>
            </a:r>
          </a:p>
          <a:p>
            <a:pPr marL="800100" lvl="1" indent="-342900">
              <a:buFont typeface="+mj-lt"/>
              <a:buAutoNum type="arabicPeriod"/>
            </a:pPr>
            <a:r>
              <a:rPr lang="en-US" dirty="0"/>
              <a:t>Implied powers are not expressly stated in the Constitution.</a:t>
            </a:r>
          </a:p>
          <a:p>
            <a:pPr marL="800100" lvl="1" indent="-342900">
              <a:buFont typeface="+mj-lt"/>
              <a:buAutoNum type="arabicPeriod"/>
            </a:pPr>
            <a:r>
              <a:rPr lang="en-US" dirty="0"/>
              <a:t>Implied powers are derived from the Elastic Clause (A1,S8,C18)</a:t>
            </a:r>
          </a:p>
          <a:p>
            <a:pPr marL="800100" lvl="1" indent="-342900">
              <a:buFont typeface="+mj-lt"/>
              <a:buAutoNum type="arabicPeriod"/>
            </a:pPr>
            <a:r>
              <a:rPr lang="en-US" dirty="0"/>
              <a:t>The necessary and proper clause enables the national government to meet problems the Framers could not anticipate.  It thus insured the growth of national power by enabling the federal </a:t>
            </a:r>
            <a:r>
              <a:rPr lang="en-US" dirty="0" err="1"/>
              <a:t>gov</a:t>
            </a:r>
            <a:r>
              <a:rPr lang="en-US" dirty="0"/>
              <a:t> to extend its powers beyond those enumerated in the Constitution.</a:t>
            </a:r>
          </a:p>
          <a:p>
            <a:pPr marL="1257300" lvl="2" indent="-342900">
              <a:buFont typeface="+mj-lt"/>
              <a:buAutoNum type="arabicPeriod"/>
            </a:pPr>
            <a:r>
              <a:rPr lang="en-US" dirty="0"/>
              <a:t>McCulloch v. Maryland (1819) used the necessary and proper clause to create a new government power.</a:t>
            </a:r>
          </a:p>
        </p:txBody>
      </p:sp>
    </p:spTree>
    <p:extLst>
      <p:ext uri="{BB962C8B-B14F-4D97-AF65-F5344CB8AC3E}">
        <p14:creationId xmlns:p14="http://schemas.microsoft.com/office/powerpoint/2010/main" val="290891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5D00-3EC4-4298-A040-6422B41EA339}"/>
              </a:ext>
            </a:extLst>
          </p:cNvPr>
          <p:cNvSpPr>
            <a:spLocks noGrp="1"/>
          </p:cNvSpPr>
          <p:nvPr>
            <p:ph type="title"/>
          </p:nvPr>
        </p:nvSpPr>
        <p:spPr/>
        <p:txBody>
          <a:bodyPr/>
          <a:lstStyle/>
          <a:p>
            <a:r>
              <a:rPr lang="en-US" dirty="0"/>
              <a:t>The constitutional division of powers</a:t>
            </a:r>
          </a:p>
        </p:txBody>
      </p:sp>
      <p:sp>
        <p:nvSpPr>
          <p:cNvPr id="3" name="Content Placeholder 2">
            <a:extLst>
              <a:ext uri="{FF2B5EF4-FFF2-40B4-BE49-F238E27FC236}">
                <a16:creationId xmlns:a16="http://schemas.microsoft.com/office/drawing/2014/main" id="{8D51E2B1-4453-4487-B1CF-E3D9F06110D2}"/>
              </a:ext>
            </a:extLst>
          </p:cNvPr>
          <p:cNvSpPr>
            <a:spLocks noGrp="1"/>
          </p:cNvSpPr>
          <p:nvPr>
            <p:ph idx="1"/>
          </p:nvPr>
        </p:nvSpPr>
        <p:spPr/>
        <p:txBody>
          <a:bodyPr/>
          <a:lstStyle/>
          <a:p>
            <a:r>
              <a:rPr lang="en-US" dirty="0"/>
              <a:t>INHERENT POWERS</a:t>
            </a:r>
          </a:p>
          <a:p>
            <a:pPr marL="800100" lvl="1" indent="-342900">
              <a:buFont typeface="+mj-lt"/>
              <a:buAutoNum type="arabicPeriod"/>
            </a:pPr>
            <a:r>
              <a:rPr lang="en-US" dirty="0"/>
              <a:t>Inherent powers derive from the fact that the United States is a sovereign nation.</a:t>
            </a:r>
          </a:p>
          <a:p>
            <a:pPr marL="800100" lvl="1" indent="-342900">
              <a:buFont typeface="+mj-lt"/>
              <a:buAutoNum type="arabicPeriod"/>
            </a:pPr>
            <a:r>
              <a:rPr lang="en-US" dirty="0"/>
              <a:t>Under international law, all nation-states have the right to make treaties, wage war, and acquire territory.</a:t>
            </a:r>
          </a:p>
          <a:p>
            <a:pPr marL="1257300" lvl="2" indent="-342900">
              <a:buFont typeface="+mj-lt"/>
              <a:buAutoNum type="arabicPeriod"/>
            </a:pPr>
            <a:endParaRPr lang="en-US" dirty="0"/>
          </a:p>
          <a:p>
            <a:pPr marL="457200" lvl="1" indent="0">
              <a:buNone/>
            </a:pPr>
            <a:endParaRPr lang="en-US" dirty="0"/>
          </a:p>
        </p:txBody>
      </p:sp>
    </p:spTree>
    <p:extLst>
      <p:ext uri="{BB962C8B-B14F-4D97-AF65-F5344CB8AC3E}">
        <p14:creationId xmlns:p14="http://schemas.microsoft.com/office/powerpoint/2010/main" val="3666657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D316-E5AF-48CE-BC7A-2A69FC743B23}"/>
              </a:ext>
            </a:extLst>
          </p:cNvPr>
          <p:cNvSpPr>
            <a:spLocks noGrp="1"/>
          </p:cNvSpPr>
          <p:nvPr>
            <p:ph type="title"/>
          </p:nvPr>
        </p:nvSpPr>
        <p:spPr/>
        <p:txBody>
          <a:bodyPr/>
          <a:lstStyle/>
          <a:p>
            <a:r>
              <a:rPr lang="en-US" dirty="0"/>
              <a:t>The constitutional division of powers</a:t>
            </a:r>
          </a:p>
        </p:txBody>
      </p:sp>
      <p:sp>
        <p:nvSpPr>
          <p:cNvPr id="3" name="Content Placeholder 2">
            <a:extLst>
              <a:ext uri="{FF2B5EF4-FFF2-40B4-BE49-F238E27FC236}">
                <a16:creationId xmlns:a16="http://schemas.microsoft.com/office/drawing/2014/main" id="{974E1DCB-A4D1-43FC-B708-B3475720DB93}"/>
              </a:ext>
            </a:extLst>
          </p:cNvPr>
          <p:cNvSpPr>
            <a:spLocks noGrp="1"/>
          </p:cNvSpPr>
          <p:nvPr>
            <p:ph idx="1"/>
          </p:nvPr>
        </p:nvSpPr>
        <p:spPr/>
        <p:txBody>
          <a:bodyPr>
            <a:normAutofit lnSpcReduction="10000"/>
          </a:bodyPr>
          <a:lstStyle/>
          <a:p>
            <a:r>
              <a:rPr lang="en-US" dirty="0"/>
              <a:t>RESERVED POWERS</a:t>
            </a:r>
          </a:p>
          <a:p>
            <a:pPr marL="800100" lvl="1" indent="-342900">
              <a:buFont typeface="+mj-lt"/>
              <a:buAutoNum type="arabicPeriod"/>
            </a:pPr>
            <a:r>
              <a:rPr lang="en-US" dirty="0"/>
              <a:t>Reserved powers are held solely by the states.</a:t>
            </a:r>
          </a:p>
          <a:p>
            <a:pPr marL="800100" lvl="1" indent="-342900">
              <a:buFont typeface="+mj-lt"/>
              <a:buAutoNum type="arabicPeriod"/>
            </a:pPr>
            <a:r>
              <a:rPr lang="en-US" dirty="0"/>
              <a:t>The 10</a:t>
            </a:r>
            <a:r>
              <a:rPr lang="en-US" baseline="30000" dirty="0"/>
              <a:t>th</a:t>
            </a:r>
            <a:r>
              <a:rPr lang="en-US" dirty="0"/>
              <a:t> Amendment states, “The powers not delegated to the US by the Constitution, nor prohibited by it to the states, are reserved to the states respectively, or to the people.”</a:t>
            </a:r>
          </a:p>
          <a:p>
            <a:pPr marL="800100" lvl="1" indent="-342900">
              <a:buFont typeface="+mj-lt"/>
              <a:buAutoNum type="arabicPeriod"/>
            </a:pPr>
            <a:r>
              <a:rPr lang="en-US" dirty="0"/>
              <a:t>Examples:</a:t>
            </a:r>
          </a:p>
          <a:p>
            <a:pPr marL="1257300" lvl="2" indent="-342900">
              <a:buFont typeface="+mj-lt"/>
              <a:buAutoNum type="arabicPeriod"/>
            </a:pPr>
            <a:r>
              <a:rPr lang="en-US" dirty="0"/>
              <a:t>Licensing doctors</a:t>
            </a:r>
          </a:p>
          <a:p>
            <a:pPr marL="1257300" lvl="2" indent="-342900">
              <a:buFont typeface="+mj-lt"/>
              <a:buAutoNum type="arabicPeriod"/>
            </a:pPr>
            <a:r>
              <a:rPr lang="en-US" dirty="0"/>
              <a:t>Establishing public schools</a:t>
            </a:r>
          </a:p>
          <a:p>
            <a:pPr marL="1257300" lvl="2" indent="-342900">
              <a:buFont typeface="+mj-lt"/>
              <a:buAutoNum type="arabicPeriod"/>
            </a:pPr>
            <a:r>
              <a:rPr lang="en-US" dirty="0"/>
              <a:t>Establishing local governments</a:t>
            </a:r>
          </a:p>
          <a:p>
            <a:pPr marL="1257300" lvl="2" indent="-342900">
              <a:buFont typeface="+mj-lt"/>
              <a:buAutoNum type="arabicPeriod"/>
            </a:pPr>
            <a:r>
              <a:rPr lang="en-US" dirty="0"/>
              <a:t>Police power – the authority of a </a:t>
            </a:r>
            <a:r>
              <a:rPr lang="en-US" dirty="0" err="1"/>
              <a:t>stae</a:t>
            </a:r>
            <a:r>
              <a:rPr lang="en-US" dirty="0"/>
              <a:t> to protect and promote the public morals, health, safety, and general welfare.</a:t>
            </a:r>
          </a:p>
        </p:txBody>
      </p:sp>
    </p:spTree>
    <p:extLst>
      <p:ext uri="{BB962C8B-B14F-4D97-AF65-F5344CB8AC3E}">
        <p14:creationId xmlns:p14="http://schemas.microsoft.com/office/powerpoint/2010/main" val="199287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91E6-8363-4167-A5CB-6B65D2C1F962}"/>
              </a:ext>
            </a:extLst>
          </p:cNvPr>
          <p:cNvSpPr>
            <a:spLocks noGrp="1"/>
          </p:cNvSpPr>
          <p:nvPr>
            <p:ph type="title"/>
          </p:nvPr>
        </p:nvSpPr>
        <p:spPr/>
        <p:txBody>
          <a:bodyPr/>
          <a:lstStyle/>
          <a:p>
            <a:r>
              <a:rPr lang="en-US" dirty="0"/>
              <a:t>The constitutional division of powers</a:t>
            </a:r>
          </a:p>
        </p:txBody>
      </p:sp>
      <p:sp>
        <p:nvSpPr>
          <p:cNvPr id="3" name="Content Placeholder 2">
            <a:extLst>
              <a:ext uri="{FF2B5EF4-FFF2-40B4-BE49-F238E27FC236}">
                <a16:creationId xmlns:a16="http://schemas.microsoft.com/office/drawing/2014/main" id="{636CBF9A-49AB-4078-8C0A-E434F3F5BE95}"/>
              </a:ext>
            </a:extLst>
          </p:cNvPr>
          <p:cNvSpPr>
            <a:spLocks noGrp="1"/>
          </p:cNvSpPr>
          <p:nvPr>
            <p:ph idx="1"/>
          </p:nvPr>
        </p:nvSpPr>
        <p:spPr/>
        <p:txBody>
          <a:bodyPr/>
          <a:lstStyle/>
          <a:p>
            <a:r>
              <a:rPr lang="en-US" dirty="0"/>
              <a:t>CONCURRENT POWERS</a:t>
            </a:r>
          </a:p>
          <a:p>
            <a:pPr marL="800100" lvl="1" indent="-342900">
              <a:buFont typeface="+mj-lt"/>
              <a:buAutoNum type="arabicPeriod"/>
            </a:pPr>
            <a:r>
              <a:rPr lang="en-US" dirty="0"/>
              <a:t>Concurrent powers are </a:t>
            </a:r>
            <a:r>
              <a:rPr lang="en-US" dirty="0" err="1"/>
              <a:t>exercided</a:t>
            </a:r>
            <a:r>
              <a:rPr lang="en-US" dirty="0"/>
              <a:t> by both national and state governments.</a:t>
            </a:r>
          </a:p>
          <a:p>
            <a:pPr lvl="2"/>
            <a:r>
              <a:rPr lang="en-US" dirty="0"/>
              <a:t>Examples:  power to tax, borrow money, and establish courts.</a:t>
            </a:r>
          </a:p>
          <a:p>
            <a:r>
              <a:rPr lang="en-US" dirty="0"/>
              <a:t>PROHIBITED POWERS / DENIED POWERS</a:t>
            </a:r>
          </a:p>
          <a:p>
            <a:pPr marL="800100" lvl="1" indent="-342900">
              <a:buFont typeface="+mj-lt"/>
              <a:buAutoNum type="arabicPeriod"/>
            </a:pPr>
            <a:r>
              <a:rPr lang="en-US" dirty="0"/>
              <a:t>Denied Powers are denied to both the national government, state govt., or both</a:t>
            </a:r>
          </a:p>
          <a:p>
            <a:pPr marL="800100" lvl="1" indent="-342900">
              <a:buFont typeface="+mj-lt"/>
              <a:buAutoNum type="arabicPeriod"/>
            </a:pPr>
            <a:r>
              <a:rPr lang="en-US" dirty="0"/>
              <a:t>Examples: Tax exports, and states cannot make treaties with foreign nations, and see Art. 1, Sec. 9</a:t>
            </a:r>
          </a:p>
          <a:p>
            <a:endParaRPr lang="en-US" dirty="0"/>
          </a:p>
        </p:txBody>
      </p:sp>
    </p:spTree>
    <p:extLst>
      <p:ext uri="{BB962C8B-B14F-4D97-AF65-F5344CB8AC3E}">
        <p14:creationId xmlns:p14="http://schemas.microsoft.com/office/powerpoint/2010/main" val="420345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A3067-CFF0-4562-90A0-DD0DF89E1C17}"/>
              </a:ext>
            </a:extLst>
          </p:cNvPr>
          <p:cNvSpPr>
            <a:spLocks noGrp="1"/>
          </p:cNvSpPr>
          <p:nvPr>
            <p:ph type="title"/>
          </p:nvPr>
        </p:nvSpPr>
        <p:spPr/>
        <p:txBody>
          <a:bodyPr/>
          <a:lstStyle/>
          <a:p>
            <a:r>
              <a:rPr lang="en-US" dirty="0"/>
              <a:t>Milestones in establishing national supremacy</a:t>
            </a:r>
          </a:p>
        </p:txBody>
      </p:sp>
      <p:sp>
        <p:nvSpPr>
          <p:cNvPr id="3" name="Content Placeholder 2">
            <a:extLst>
              <a:ext uri="{FF2B5EF4-FFF2-40B4-BE49-F238E27FC236}">
                <a16:creationId xmlns:a16="http://schemas.microsoft.com/office/drawing/2014/main" id="{910DB3BE-1791-4D14-84CF-9D1201D559BB}"/>
              </a:ext>
            </a:extLst>
          </p:cNvPr>
          <p:cNvSpPr>
            <a:spLocks noGrp="1"/>
          </p:cNvSpPr>
          <p:nvPr>
            <p:ph idx="1"/>
          </p:nvPr>
        </p:nvSpPr>
        <p:spPr/>
        <p:txBody>
          <a:bodyPr/>
          <a:lstStyle/>
          <a:p>
            <a:r>
              <a:rPr lang="en-US" b="1" dirty="0"/>
              <a:t>The Cardinal Question</a:t>
            </a:r>
          </a:p>
          <a:p>
            <a:pPr lvl="1"/>
            <a:r>
              <a:rPr lang="en-US" dirty="0"/>
              <a:t>“The relationship between the national government and the states is the cardinal question of our constitutional system.  The relationship cannot be settle by one generation because it is a question of growth, and every successive stage of our political and economic development gives it a new aspect, makes it a new question.”  - Woodrow Wilson</a:t>
            </a:r>
          </a:p>
        </p:txBody>
      </p:sp>
    </p:spTree>
    <p:extLst>
      <p:ext uri="{BB962C8B-B14F-4D97-AF65-F5344CB8AC3E}">
        <p14:creationId xmlns:p14="http://schemas.microsoft.com/office/powerpoint/2010/main" val="234579681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5966</TotalTime>
  <Words>2114</Words>
  <Application>Microsoft Office PowerPoint</Application>
  <PresentationFormat>Widescreen</PresentationFormat>
  <Paragraphs>153</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Unicode MS</vt:lpstr>
      <vt:lpstr>Gill Sans MT</vt:lpstr>
      <vt:lpstr>hurme_no2-webfont</vt:lpstr>
      <vt:lpstr>Wingdings</vt:lpstr>
      <vt:lpstr>Gallery</vt:lpstr>
      <vt:lpstr>FEDERALISM </vt:lpstr>
      <vt:lpstr>Three systems of government </vt:lpstr>
      <vt:lpstr>The constitutional division of powers</vt:lpstr>
      <vt:lpstr>The constitutional division of powers</vt:lpstr>
      <vt:lpstr>The constitutional division of powers</vt:lpstr>
      <vt:lpstr>The constitutional division of powers</vt:lpstr>
      <vt:lpstr>The constitutional division of powers</vt:lpstr>
      <vt:lpstr>The constitutional division of powers</vt:lpstr>
      <vt:lpstr>Milestones in establishing national supremacy</vt:lpstr>
      <vt:lpstr>Milestones in establishing national supremacy</vt:lpstr>
      <vt:lpstr>Milestones in establishing national supremacy</vt:lpstr>
      <vt:lpstr>Milestones in establishing national supremacy</vt:lpstr>
      <vt:lpstr>Milestones in establishing national supremacy</vt:lpstr>
      <vt:lpstr>Milestones in establishing national supremacy</vt:lpstr>
      <vt:lpstr>Milestones in establishing national supremacy</vt:lpstr>
      <vt:lpstr>Milestones in establishing national supremacy</vt:lpstr>
      <vt:lpstr>Milestones in establishing national supremacy</vt:lpstr>
      <vt:lpstr>Milestones in establishing national supremacy</vt:lpstr>
      <vt:lpstr>PowerPoint Presentation</vt:lpstr>
      <vt:lpstr>INTERGOVERNMENTAL RELATIONS</vt:lpstr>
      <vt:lpstr>INTERGOVERNMENTAL RELATIONS</vt:lpstr>
      <vt:lpstr>PowerPoint Presentation</vt:lpstr>
      <vt:lpstr>PowerPoint Presentation</vt:lpstr>
      <vt:lpstr>PowerPoint Presentation</vt:lpstr>
      <vt:lpstr>INTERGOVERNMENTAL RELATIONS</vt:lpstr>
      <vt:lpstr>Categorical grants</vt:lpstr>
      <vt:lpstr>BLOCK GRANTS</vt:lpstr>
      <vt:lpstr>Revenue sharing</vt:lpstr>
      <vt:lpstr>mandates</vt:lpstr>
      <vt:lpstr>devolution</vt:lpstr>
      <vt:lpstr>Contract with America 1994</vt:lpstr>
      <vt:lpstr>devolution</vt:lpstr>
      <vt:lpstr>PowerPoint Presentation</vt:lpstr>
      <vt:lpstr>Advantages and disadvantages of federalism</vt:lpstr>
      <vt:lpstr>Advantages and disadvantages of federalism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BRZEZINSKI, DAVID</dc:creator>
  <cp:lastModifiedBy>BRZEZINSKI, DAVID</cp:lastModifiedBy>
  <cp:revision>23</cp:revision>
  <dcterms:created xsi:type="dcterms:W3CDTF">2017-09-28T17:26:35Z</dcterms:created>
  <dcterms:modified xsi:type="dcterms:W3CDTF">2017-10-09T13:45:15Z</dcterms:modified>
</cp:coreProperties>
</file>