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258" r:id="rId3"/>
    <p:sldId id="278" r:id="rId4"/>
    <p:sldId id="279" r:id="rId5"/>
    <p:sldId id="257" r:id="rId6"/>
    <p:sldId id="259" r:id="rId7"/>
    <p:sldId id="262" r:id="rId8"/>
    <p:sldId id="270" r:id="rId9"/>
    <p:sldId id="280" r:id="rId10"/>
    <p:sldId id="281" r:id="rId11"/>
    <p:sldId id="273" r:id="rId12"/>
    <p:sldId id="260" r:id="rId13"/>
    <p:sldId id="261" r:id="rId14"/>
    <p:sldId id="263" r:id="rId15"/>
    <p:sldId id="264" r:id="rId16"/>
    <p:sldId id="267" r:id="rId17"/>
    <p:sldId id="275" r:id="rId18"/>
    <p:sldId id="274" r:id="rId19"/>
    <p:sldId id="268" r:id="rId20"/>
    <p:sldId id="269" r:id="rId21"/>
    <p:sldId id="271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88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Federalism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3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58" r="1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723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Elastic Language in A1.8.c18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W" dirty="0" smtClean="0"/>
              <a:t>Hamilton’s view: national supremacy since the Constitution was the supreme law of the land (Article 6)</a:t>
            </a:r>
          </a:p>
          <a:p>
            <a:r>
              <a:rPr lang="en-ZW" dirty="0" smtClean="0"/>
              <a:t>Jefferson’s view: states’ rights with the people as ultimate sovereign; the national </a:t>
            </a:r>
            <a:r>
              <a:rPr lang="en-ZW" dirty="0" err="1" smtClean="0"/>
              <a:t>gov</a:t>
            </a:r>
            <a:r>
              <a:rPr lang="en-ZW" dirty="0" smtClean="0"/>
              <a:t> was likely to be the principal threat to individuals’ liberty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3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27" y="351961"/>
            <a:ext cx="6512511" cy="1143000"/>
          </a:xfrm>
        </p:spPr>
        <p:txBody>
          <a:bodyPr/>
          <a:lstStyle/>
          <a:p>
            <a:r>
              <a:rPr lang="en-ZW" sz="4000" dirty="0" smtClean="0"/>
              <a:t>McCulloch v. Maryland 1819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850871"/>
            <a:ext cx="6400800" cy="4045432"/>
          </a:xfrm>
        </p:spPr>
        <p:txBody>
          <a:bodyPr/>
          <a:lstStyle/>
          <a:p>
            <a:r>
              <a:rPr lang="en-US" dirty="0">
                <a:latin typeface="Arial Unicode MS" pitchFamily="34" charset="-128"/>
              </a:rPr>
              <a:t>Could Congress charter a national bank? Yes, even though this power is not explicitly in the Constitution (Necessary and Proper Clause)</a:t>
            </a:r>
          </a:p>
          <a:p>
            <a:r>
              <a:rPr lang="en-US" dirty="0">
                <a:latin typeface="Arial Unicode MS" pitchFamily="34" charset="-128"/>
              </a:rPr>
              <a:t>Could states tax the national bank? No, because “the power to tax is the power to destroy”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00200"/>
            <a:ext cx="48641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2" y="369182"/>
            <a:ext cx="6512511" cy="724676"/>
          </a:xfrm>
        </p:spPr>
        <p:txBody>
          <a:bodyPr/>
          <a:lstStyle/>
          <a:p>
            <a:pPr algn="l"/>
            <a:r>
              <a:rPr lang="en-US" sz="3600" dirty="0" smtClean="0"/>
              <a:t>Evolution of Federalism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8526" y="1287081"/>
            <a:ext cx="4727010" cy="4976715"/>
          </a:xfrm>
        </p:spPr>
        <p:txBody>
          <a:bodyPr/>
          <a:lstStyle/>
          <a:p>
            <a:r>
              <a:rPr lang="en-US" dirty="0" smtClean="0"/>
              <a:t>Dual Federalism</a:t>
            </a:r>
          </a:p>
          <a:p>
            <a:pPr lvl="1"/>
            <a:r>
              <a:rPr lang="en-US" dirty="0" smtClean="0"/>
              <a:t>The relationship between the national and state govt’s</a:t>
            </a:r>
            <a:r>
              <a:rPr lang="en-US" dirty="0"/>
              <a:t> </a:t>
            </a:r>
            <a:r>
              <a:rPr lang="en-US" dirty="0" smtClean="0"/>
              <a:t>whereby the two levels functioned independently of each other to address their distinct constitutional responsibilities.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33" y="3671225"/>
            <a:ext cx="5080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40" y="160020"/>
            <a:ext cx="6512511" cy="1143000"/>
          </a:xfrm>
        </p:spPr>
        <p:txBody>
          <a:bodyPr/>
          <a:lstStyle/>
          <a:p>
            <a:pPr algn="l"/>
            <a:r>
              <a:rPr lang="en-US" sz="4000" dirty="0" smtClean="0"/>
              <a:t>Cooperative Federalism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99724" y="1303020"/>
            <a:ext cx="6400800" cy="3474720"/>
          </a:xfrm>
        </p:spPr>
        <p:txBody>
          <a:bodyPr/>
          <a:lstStyle/>
          <a:p>
            <a:r>
              <a:rPr lang="en-US" dirty="0" smtClean="0"/>
              <a:t>The relationship between the national and state govts whereby the two levels work together to address domestic matters reserved to the states.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134" y="3193809"/>
            <a:ext cx="3060700" cy="2654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18" y="3193809"/>
            <a:ext cx="2952169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70080" y="1603166"/>
            <a:ext cx="5637010" cy="351083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The relationship between the national and state govts whereby the national imposes its policy preferences on state governments.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Which kind of federalism do we have today?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4159" y="540966"/>
            <a:ext cx="7175351" cy="900565"/>
          </a:xfrm>
        </p:spPr>
        <p:txBody>
          <a:bodyPr/>
          <a:lstStyle/>
          <a:p>
            <a:r>
              <a:rPr lang="en-US" sz="4000" dirty="0" smtClean="0"/>
              <a:t>Centralized Federalism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2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5" y="160020"/>
            <a:ext cx="6512511" cy="1143000"/>
          </a:xfrm>
        </p:spPr>
        <p:txBody>
          <a:bodyPr/>
          <a:lstStyle/>
          <a:p>
            <a:pPr algn="l"/>
            <a:r>
              <a:rPr lang="en-US" sz="2800" dirty="0" smtClean="0"/>
              <a:t>Landmark in the Evolution of Federalism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5174" y="1313775"/>
            <a:ext cx="6400800" cy="500150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Civil War Amendments</a:t>
            </a:r>
          </a:p>
          <a:p>
            <a:pPr lvl="1"/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, 14</a:t>
            </a:r>
            <a:r>
              <a:rPr lang="en-US" baseline="30000" dirty="0" smtClean="0"/>
              <a:t>th</a:t>
            </a:r>
            <a:r>
              <a:rPr lang="en-US" dirty="0" smtClean="0"/>
              <a:t>, 15</a:t>
            </a:r>
            <a:r>
              <a:rPr lang="en-US" baseline="30000" dirty="0" smtClean="0"/>
              <a:t>th</a:t>
            </a:r>
            <a:r>
              <a:rPr lang="en-US" dirty="0" smtClean="0"/>
              <a:t>, (post war 16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&amp; 17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Supreme Court Decisions</a:t>
            </a:r>
          </a:p>
          <a:p>
            <a:pPr lvl="1"/>
            <a:r>
              <a:rPr lang="en-US" i="1" dirty="0" smtClean="0"/>
              <a:t>McCulloch v. Maryland (1819)</a:t>
            </a:r>
          </a:p>
          <a:p>
            <a:pPr lvl="1"/>
            <a:r>
              <a:rPr lang="en-US" i="1" dirty="0" smtClean="0"/>
              <a:t>United States v. Lopez (1995)</a:t>
            </a:r>
          </a:p>
          <a:p>
            <a:r>
              <a:rPr lang="en-US" dirty="0" smtClean="0"/>
              <a:t>Grants in-Aid</a:t>
            </a:r>
          </a:p>
          <a:p>
            <a:pPr lvl="1"/>
            <a:r>
              <a:rPr lang="en-US" dirty="0" smtClean="0"/>
              <a:t>The transfer of money from one government to another that does not need to be paid back.</a:t>
            </a:r>
          </a:p>
          <a:p>
            <a:r>
              <a:rPr lang="en-US" dirty="0" smtClean="0"/>
              <a:t>Mandates</a:t>
            </a:r>
          </a:p>
          <a:p>
            <a:pPr lvl="1"/>
            <a:r>
              <a:rPr lang="en-US" dirty="0" smtClean="0"/>
              <a:t>Clauses in national law that directs state and local governments to comply with national legislation and standards</a:t>
            </a:r>
          </a:p>
          <a:p>
            <a:pPr lvl="2"/>
            <a:r>
              <a:rPr lang="en-US" dirty="0" smtClean="0"/>
              <a:t>i.e. Americans With Disabilities Act (ADA)</a:t>
            </a:r>
          </a:p>
          <a:p>
            <a:r>
              <a:rPr lang="en-ZW" dirty="0" smtClean="0"/>
              <a:t>Conditions in Aid</a:t>
            </a:r>
          </a:p>
          <a:p>
            <a:pPr lvl="1"/>
            <a:r>
              <a:rPr lang="en-US" dirty="0" smtClean="0">
                <a:latin typeface="Arial Unicode MS" pitchFamily="34" charset="-128"/>
              </a:rPr>
              <a:t>tell </a:t>
            </a:r>
            <a:r>
              <a:rPr lang="en-US" dirty="0">
                <a:latin typeface="Arial Unicode MS" pitchFamily="34" charset="-128"/>
              </a:rPr>
              <a:t>state governments what they must do if they wish to receive grant money</a:t>
            </a:r>
          </a:p>
          <a:p>
            <a:r>
              <a:rPr lang="en-US" dirty="0" smtClean="0"/>
              <a:t>Preemption</a:t>
            </a:r>
          </a:p>
          <a:p>
            <a:pPr lvl="1"/>
            <a:r>
              <a:rPr lang="en-US" dirty="0" smtClean="0"/>
              <a:t>The constitutionally based principal that allows the national govt to supersede state or local laws.</a:t>
            </a:r>
          </a:p>
        </p:txBody>
      </p:sp>
    </p:spTree>
    <p:extLst>
      <p:ext uri="{BB962C8B-B14F-4D97-AF65-F5344CB8AC3E}">
        <p14:creationId xmlns:p14="http://schemas.microsoft.com/office/powerpoint/2010/main" val="32751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37" y="351961"/>
            <a:ext cx="6512511" cy="783156"/>
          </a:xfrm>
        </p:spPr>
        <p:txBody>
          <a:bodyPr/>
          <a:lstStyle/>
          <a:p>
            <a:pPr algn="l"/>
            <a:r>
              <a:rPr lang="en-ZW" dirty="0" smtClean="0"/>
              <a:t>Grants in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5648" y="1135117"/>
            <a:ext cx="3867807" cy="502755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 Unicode MS" pitchFamily="34" charset="-128"/>
              </a:rPr>
              <a:t>Dramatically increased in scope in 20</a:t>
            </a:r>
            <a:r>
              <a:rPr lang="en-US" baseline="30000" dirty="0">
                <a:latin typeface="Arial Unicode MS" pitchFamily="34" charset="-128"/>
              </a:rPr>
              <a:t>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Arial Unicode MS" pitchFamily="34" charset="-128"/>
              </a:rPr>
              <a:t>   century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Unicode MS" pitchFamily="34" charset="-128"/>
              </a:rPr>
              <a:t>Grants were attractive to state officials for various reasons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Unicode MS" pitchFamily="34" charset="-128"/>
              </a:rPr>
              <a:t>Required broad congressional coalitions with wide dispersion of funds, because every state had incentive to seek grant money </a:t>
            </a:r>
          </a:p>
          <a:p>
            <a:pPr lvl="1"/>
            <a:r>
              <a:rPr lang="en-ZW" dirty="0" smtClean="0"/>
              <a:t>Note: The chart shows the changing purpose of Federal grants to states and local governments</a:t>
            </a:r>
            <a:endParaRPr lang="en-US" dirty="0"/>
          </a:p>
        </p:txBody>
      </p:sp>
      <p:pic>
        <p:nvPicPr>
          <p:cNvPr id="4" name="Picture 4" descr="C:\Documents and Settings\smithja\Desktop\wilson\art\jpg\la_03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455" y="381000"/>
            <a:ext cx="4175125" cy="578167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5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89" y="383492"/>
            <a:ext cx="6512511" cy="1143000"/>
          </a:xfrm>
        </p:spPr>
        <p:txBody>
          <a:bodyPr/>
          <a:lstStyle/>
          <a:p>
            <a:r>
              <a:rPr lang="en-US" dirty="0"/>
              <a:t>Categorical Grants v. Revenue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945465"/>
            <a:ext cx="6400800" cy="390354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Arial Unicode MS" pitchFamily="34" charset="-128"/>
              </a:rPr>
              <a:t>Categorical grants</a:t>
            </a:r>
            <a:r>
              <a:rPr lang="en-US" sz="2400" dirty="0">
                <a:latin typeface="Arial Unicode MS" pitchFamily="34" charset="-128"/>
              </a:rPr>
              <a:t> for specific purposes defined by federal law; often require local matching funds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Arial Unicode MS" pitchFamily="34" charset="-128"/>
              </a:rPr>
              <a:t>Block grants</a:t>
            </a:r>
            <a:r>
              <a:rPr lang="en-US" sz="2400" dirty="0">
                <a:latin typeface="Arial Unicode MS" pitchFamily="34" charset="-128"/>
              </a:rPr>
              <a:t> (sometimes called special revenue sharing or broad-based aid) devoted to general purposes with few restrictions—states preferred block to categorical grants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Arial Unicode MS" pitchFamily="34" charset="-128"/>
              </a:rPr>
              <a:t>Revenue sharing</a:t>
            </a:r>
            <a:r>
              <a:rPr lang="en-US" sz="2400" dirty="0">
                <a:latin typeface="Arial Unicode MS" pitchFamily="34" charset="-128"/>
              </a:rPr>
              <a:t> (sometimes called general revenue sharing) requires no matching funds and can be spent on almost any governmental 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41" y="160020"/>
            <a:ext cx="6512511" cy="1143000"/>
          </a:xfrm>
        </p:spPr>
        <p:txBody>
          <a:bodyPr/>
          <a:lstStyle/>
          <a:p>
            <a:r>
              <a:rPr lang="en-US" sz="2800" dirty="0" smtClean="0"/>
              <a:t>Evolution of Federalism continued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303020"/>
            <a:ext cx="6400800" cy="34747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Conflicted Federalism</a:t>
            </a:r>
          </a:p>
          <a:p>
            <a:pPr lvl="1"/>
            <a:r>
              <a:rPr lang="en-US" dirty="0" smtClean="0"/>
              <a:t>Involves the conflicted elements of dual, cooperative, and centralized federalism.</a:t>
            </a:r>
          </a:p>
          <a:p>
            <a:pPr lvl="1"/>
            <a:r>
              <a:rPr lang="en-US" dirty="0" smtClean="0"/>
              <a:t>For some policy areas, the national and state governments operate independently of one another.</a:t>
            </a:r>
          </a:p>
          <a:p>
            <a:pPr lvl="1"/>
            <a:r>
              <a:rPr lang="en-US" dirty="0" smtClean="0"/>
              <a:t>For most policy areas, intergovernmental relations are the norm. (9/11 changed homeland security)</a:t>
            </a:r>
          </a:p>
          <a:p>
            <a:pPr lvl="2"/>
            <a:r>
              <a:rPr lang="en-US" dirty="0" smtClean="0"/>
              <a:t>Sometimes they are Voluntary and a means to advance state policy priorities (cooperative fed)</a:t>
            </a:r>
          </a:p>
          <a:p>
            <a:pPr lvl="2"/>
            <a:r>
              <a:rPr lang="en-US" dirty="0" smtClean="0"/>
              <a:t>Sometimes they are compelled by national legislation (centralized federalism)</a:t>
            </a:r>
          </a:p>
        </p:txBody>
      </p:sp>
    </p:spTree>
    <p:extLst>
      <p:ext uri="{BB962C8B-B14F-4D97-AF65-F5344CB8AC3E}">
        <p14:creationId xmlns:p14="http://schemas.microsoft.com/office/powerpoint/2010/main" val="361004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85" y="1375418"/>
            <a:ext cx="3636085" cy="1258493"/>
          </a:xfrm>
        </p:spPr>
        <p:txBody>
          <a:bodyPr/>
          <a:lstStyle/>
          <a:p>
            <a:r>
              <a:rPr lang="en-US" dirty="0" smtClean="0"/>
              <a:t>FEDERAL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210" y="2665173"/>
            <a:ext cx="3388660" cy="21395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Constitutionally recognized levels of government, each with sovereignty over different policy matters and geographic areas.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national government has no legal superior over matters which the Constitution gives in (Article I)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state governments have no legal superiority over matters which the Constitution gives it (8</a:t>
            </a:r>
            <a:r>
              <a:rPr lang="en-US" baseline="30000" dirty="0" smtClean="0"/>
              <a:t>th</a:t>
            </a:r>
            <a:r>
              <a:rPr lang="en-US" dirty="0" smtClean="0"/>
              <a:t> Amendment)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787" y="1375418"/>
            <a:ext cx="3303893" cy="2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89" y="556000"/>
            <a:ext cx="6512511" cy="799726"/>
          </a:xfrm>
        </p:spPr>
        <p:txBody>
          <a:bodyPr/>
          <a:lstStyle/>
          <a:p>
            <a:pPr algn="l"/>
            <a:r>
              <a:rPr lang="en-US" sz="2400" dirty="0" smtClean="0"/>
              <a:t>Conditions in-Aid and CONFLICTED FEDERALSIM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5588" y="5801618"/>
            <a:ext cx="6400800" cy="45729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Federal government says you will do this or else.  You have a choice but you really don’t.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525" y="1504958"/>
            <a:ext cx="39497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87" y="463735"/>
            <a:ext cx="6512511" cy="1143000"/>
          </a:xfrm>
        </p:spPr>
        <p:txBody>
          <a:bodyPr/>
          <a:lstStyle/>
          <a:p>
            <a:pPr algn="l"/>
            <a:r>
              <a:rPr lang="en-US" sz="3600" dirty="0" smtClean="0"/>
              <a:t>State-to-State Obligations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2414" y="1308590"/>
            <a:ext cx="6400800" cy="47835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Horizontal Federalism</a:t>
            </a:r>
          </a:p>
          <a:p>
            <a:pPr lvl="1"/>
            <a:r>
              <a:rPr lang="en-US" dirty="0" smtClean="0"/>
              <a:t>Interstate Compacts</a:t>
            </a:r>
          </a:p>
          <a:p>
            <a:pPr lvl="2"/>
            <a:r>
              <a:rPr lang="en-US" dirty="0" smtClean="0"/>
              <a:t>Agreements between states that the national government has the right to review &amp; reject.</a:t>
            </a:r>
          </a:p>
          <a:p>
            <a:pPr lvl="3"/>
            <a:r>
              <a:rPr lang="en-US" dirty="0" smtClean="0"/>
              <a:t>Ex. Water rights between Georgia, Florida, Alabama</a:t>
            </a:r>
          </a:p>
          <a:p>
            <a:pPr lvl="1"/>
            <a:r>
              <a:rPr lang="en-US" dirty="0" smtClean="0"/>
              <a:t>Extradition</a:t>
            </a:r>
          </a:p>
          <a:p>
            <a:pPr lvl="2"/>
            <a:r>
              <a:rPr lang="en-US" dirty="0" smtClean="0"/>
              <a:t>The legal process of sending individuals back to a state that accuses them of having committed a crime, and from which they have fled.</a:t>
            </a:r>
            <a:endParaRPr lang="en-US" dirty="0"/>
          </a:p>
          <a:p>
            <a:pPr lvl="1"/>
            <a:r>
              <a:rPr lang="en-US" dirty="0" smtClean="0"/>
              <a:t>Privileges and Immunities</a:t>
            </a:r>
          </a:p>
          <a:p>
            <a:pPr lvl="2"/>
            <a:r>
              <a:rPr lang="en-US" dirty="0" smtClean="0"/>
              <a:t>States must extend to other states’ citizens the privileges and immunities it provides for it’s citizens</a:t>
            </a:r>
          </a:p>
          <a:p>
            <a:pPr lvl="1"/>
            <a:r>
              <a:rPr lang="en-US" dirty="0" smtClean="0"/>
              <a:t>Full Faith and Credit</a:t>
            </a:r>
          </a:p>
          <a:p>
            <a:pPr lvl="2"/>
            <a:r>
              <a:rPr lang="en-US" dirty="0" smtClean="0"/>
              <a:t>States must recognize as legally binding the public acts, records, and judicial proceedings of every other state.</a:t>
            </a:r>
          </a:p>
        </p:txBody>
      </p:sp>
    </p:spTree>
    <p:extLst>
      <p:ext uri="{BB962C8B-B14F-4D97-AF65-F5344CB8AC3E}">
        <p14:creationId xmlns:p14="http://schemas.microsoft.com/office/powerpoint/2010/main" val="31602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17" y="320430"/>
            <a:ext cx="6512511" cy="1143000"/>
          </a:xfrm>
        </p:spPr>
        <p:txBody>
          <a:bodyPr/>
          <a:lstStyle/>
          <a:p>
            <a:pPr algn="l"/>
            <a:r>
              <a:rPr lang="en-ZW" dirty="0" smtClean="0"/>
              <a:t>Devolution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32641" y="1460277"/>
            <a:ext cx="6400800" cy="3474720"/>
          </a:xfrm>
        </p:spPr>
        <p:txBody>
          <a:bodyPr/>
          <a:lstStyle/>
          <a:p>
            <a:r>
              <a:rPr lang="en-US" dirty="0"/>
              <a:t>Devolution initiatives returned program management to the states, with some federal guidelines, but there is no guarantee of federal support</a:t>
            </a:r>
          </a:p>
          <a:p>
            <a:r>
              <a:rPr lang="en-US" dirty="0"/>
              <a:t>Block grants fund entitlements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30" y="351961"/>
            <a:ext cx="6512511" cy="1143000"/>
          </a:xfrm>
        </p:spPr>
        <p:txBody>
          <a:bodyPr/>
          <a:lstStyle/>
          <a:p>
            <a:r>
              <a:rPr lang="en-ZW" sz="4400" dirty="0" smtClean="0"/>
              <a:t>Devolution Revolution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882402"/>
            <a:ext cx="6400800" cy="34747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Unicode MS" pitchFamily="34" charset="-128"/>
              </a:rPr>
              <a:t>Devolution proponents harbor a deep-seated ideological mistrust of federal government and believe that state governments are more responsive to the people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Unicode MS" pitchFamily="34" charset="-128"/>
              </a:rPr>
              <a:t>Deficit politics encouraged devolution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Unicode MS" pitchFamily="34" charset="-128"/>
              </a:rPr>
              <a:t>Devolution is supported by public opinion, but the strength of that support is uncertain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9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654" y="493851"/>
            <a:ext cx="6512511" cy="1143000"/>
          </a:xfrm>
        </p:spPr>
        <p:txBody>
          <a:bodyPr/>
          <a:lstStyle/>
          <a:p>
            <a:pPr algn="l"/>
            <a:r>
              <a:rPr lang="en-ZW" dirty="0" smtClean="0"/>
              <a:t>Pros and Cons of 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229244"/>
            <a:ext cx="6400800" cy="347472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rial Unicode MS" pitchFamily="34" charset="-128"/>
              </a:rPr>
              <a:t>Negative view: Federalism blocks progress and protects powerful local interests</a:t>
            </a:r>
          </a:p>
          <a:p>
            <a:r>
              <a:rPr lang="en-US" sz="2800" dirty="0">
                <a:latin typeface="Arial Unicode MS" pitchFamily="34" charset="-128"/>
              </a:rPr>
              <a:t>Positive view: Federalism contributes to governmental strength, political flexibility, and fosters individual liberty</a:t>
            </a:r>
          </a:p>
          <a:p>
            <a:pPr lvl="1"/>
            <a:r>
              <a:rPr lang="en-US" sz="2600" dirty="0">
                <a:latin typeface="Arial Unicode MS" pitchFamily="34" charset="-128"/>
              </a:rPr>
              <a:t>Federalist #10: small political units allow all relevant interests to be heard</a:t>
            </a:r>
          </a:p>
          <a:p>
            <a:pPr lvl="1"/>
            <a:r>
              <a:rPr lang="en-US" sz="2600" dirty="0">
                <a:latin typeface="Arial Unicode MS" pitchFamily="34" charset="-128"/>
              </a:rPr>
              <a:t>Federalism increases political activity</a:t>
            </a:r>
            <a:endParaRPr lang="en-US" sz="2100" dirty="0">
              <a:latin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6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707" y="493762"/>
            <a:ext cx="6512511" cy="844803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dirty="0"/>
              <a:t>NATIONAL SOVEREIGNTY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2707" y="1658216"/>
            <a:ext cx="6400800" cy="36102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ENUMERATED POWERS</a:t>
            </a:r>
          </a:p>
          <a:p>
            <a:pPr lvl="1"/>
            <a:r>
              <a:rPr lang="en-US" dirty="0" smtClean="0"/>
              <a:t>THE POWERS OF THE NATIONAL GOVERNMENT THAT ARE LISTED IN THE CONSTITUTION.</a:t>
            </a:r>
            <a:endParaRPr lang="en-US" dirty="0"/>
          </a:p>
          <a:p>
            <a:r>
              <a:rPr lang="en-US" dirty="0" smtClean="0"/>
              <a:t>IMPLIED POWERS</a:t>
            </a:r>
          </a:p>
          <a:p>
            <a:pPr lvl="1"/>
            <a:r>
              <a:rPr lang="en-US" dirty="0" smtClean="0"/>
              <a:t>POWERS OF THE NAT’L GOVT THAT ARE NOT LISTED, BUT ARE CLAIMED BY THE NECESSARY AND PROPER CLAUSE (ART 1, SECT 8, CLAUSE 18)</a:t>
            </a:r>
          </a:p>
          <a:p>
            <a:pPr lvl="1"/>
            <a:r>
              <a:rPr lang="en-US" dirty="0" smtClean="0"/>
              <a:t>NECESSARY AND PROPER CLAUSE / ELASTIC CLAUSE</a:t>
            </a:r>
          </a:p>
          <a:p>
            <a:pPr lvl="2"/>
            <a:r>
              <a:rPr lang="en-US" dirty="0" smtClean="0"/>
              <a:t>GIVES CONGRESS THE POWER TO DO WHATEVER IT DEEMS IT NECESSARY TO CARRY OUT ITS ENUMERATED POWERS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4775200"/>
            <a:ext cx="3898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5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98" y="373634"/>
            <a:ext cx="6512511" cy="1143000"/>
          </a:xfrm>
        </p:spPr>
        <p:txBody>
          <a:bodyPr/>
          <a:lstStyle/>
          <a:p>
            <a:r>
              <a:rPr lang="en-US" dirty="0" smtClean="0"/>
              <a:t>STATES SOVEREIGNTY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9209" y="1366480"/>
            <a:ext cx="6400800" cy="455409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DELEGATED POWERS</a:t>
            </a:r>
          </a:p>
          <a:p>
            <a:pPr lvl="1"/>
            <a:r>
              <a:rPr lang="en-US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 RATIFY AMENDMENTS TO THE CONSTITUTION AS WELL AS, ELECTION OF REPRESENTATIVES TO NAT’L GOVERNMENT</a:t>
            </a:r>
          </a:p>
          <a:p>
            <a:r>
              <a:rPr lang="en-US" sz="1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RESERVED POWERS</a:t>
            </a:r>
          </a:p>
          <a:p>
            <a:pPr lvl="1"/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1Oth Amendment 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Police Powers</a:t>
            </a:r>
          </a:p>
          <a:p>
            <a:pPr lvl="1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States exercise authority over the ordinary, daily affairs of their citizens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pPr lvl="1"/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786" y="4578392"/>
            <a:ext cx="44196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00"/>
            <a:ext cx="9144000" cy="43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The Founding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W" dirty="0" smtClean="0"/>
              <a:t>1. Founders believed that neither national nor state government would authority over the other since power comes from the people.</a:t>
            </a:r>
          </a:p>
          <a:p>
            <a:r>
              <a:rPr lang="en-ZW" dirty="0" smtClean="0"/>
              <a:t>2. New plan had no historical precedent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4748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154</TotalTime>
  <Words>951</Words>
  <Application>Microsoft Office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Slipstream</vt:lpstr>
      <vt:lpstr>Federalism Chapter 3</vt:lpstr>
      <vt:lpstr>FEDERAL SYSTEM </vt:lpstr>
      <vt:lpstr>PowerPoint Presentation</vt:lpstr>
      <vt:lpstr>Pros and Cons of Federalism</vt:lpstr>
      <vt:lpstr>NATIONAL SOVEREIGNTY </vt:lpstr>
      <vt:lpstr>STATES SOVEREIGNTY</vt:lpstr>
      <vt:lpstr>PowerPoint Presentation</vt:lpstr>
      <vt:lpstr>PowerPoint Presentation</vt:lpstr>
      <vt:lpstr>The Founding</vt:lpstr>
      <vt:lpstr>Elastic Language in A1.8.c18</vt:lpstr>
      <vt:lpstr>McCulloch v. Maryland 1819</vt:lpstr>
      <vt:lpstr>PowerPoint Presentation</vt:lpstr>
      <vt:lpstr>Evolution of Federalism</vt:lpstr>
      <vt:lpstr>Cooperative Federalism</vt:lpstr>
      <vt:lpstr>Centralized Federalism</vt:lpstr>
      <vt:lpstr>Landmark in the Evolution of Federalism</vt:lpstr>
      <vt:lpstr>Grants in Aid</vt:lpstr>
      <vt:lpstr>Categorical Grants v. Revenue Sharing</vt:lpstr>
      <vt:lpstr>Evolution of Federalism continued</vt:lpstr>
      <vt:lpstr>Conditions in-Aid and CONFLICTED FEDERALSIM</vt:lpstr>
      <vt:lpstr>State-to-State Obligations</vt:lpstr>
      <vt:lpstr>Devolution</vt:lpstr>
      <vt:lpstr>Devolution Revolution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FEDERALISM</dc:title>
  <dc:creator>Amanda  Brzezinski</dc:creator>
  <cp:lastModifiedBy>win7</cp:lastModifiedBy>
  <cp:revision>20</cp:revision>
  <dcterms:created xsi:type="dcterms:W3CDTF">2013-10-02T00:59:29Z</dcterms:created>
  <dcterms:modified xsi:type="dcterms:W3CDTF">2014-09-25T11:05:42Z</dcterms:modified>
</cp:coreProperties>
</file>