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press.net/ownership/cha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Media and Political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A.P. U.S. Government</a:t>
            </a:r>
          </a:p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Private Control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 smtClean="0"/>
              <a:t>Diversity of media sources </a:t>
            </a:r>
          </a:p>
          <a:p>
            <a:r>
              <a:rPr lang="en-ZW" dirty="0" smtClean="0"/>
              <a:t>Almost all media outlets are private</a:t>
            </a:r>
          </a:p>
          <a:p>
            <a:pPr lvl="1"/>
            <a:r>
              <a:rPr lang="en-ZW" dirty="0" smtClean="0"/>
              <a:t>1. Which allow for criticism</a:t>
            </a:r>
          </a:p>
          <a:p>
            <a:pPr lvl="1"/>
            <a:r>
              <a:rPr lang="en-ZW" dirty="0" smtClean="0"/>
              <a:t>2. however, they are dependent on advertisement</a:t>
            </a:r>
          </a:p>
          <a:p>
            <a:r>
              <a:rPr lang="en-ZW" dirty="0" smtClean="0"/>
              <a:t>Most other countries are not in private hands</a:t>
            </a:r>
          </a:p>
          <a:p>
            <a:pPr lvl="1"/>
            <a:r>
              <a:rPr lang="en-ZW" dirty="0" smtClean="0"/>
              <a:t>1. Public ownership allows the media to serve the public w/0 worrying about ratings</a:t>
            </a:r>
          </a:p>
          <a:p>
            <a:pPr lvl="1"/>
            <a:r>
              <a:rPr lang="en-ZW" dirty="0" smtClean="0"/>
              <a:t>2. Private ownership = getting the biggest audience</a:t>
            </a:r>
          </a:p>
          <a:p>
            <a:pPr lvl="1"/>
            <a:r>
              <a:rPr lang="en-ZW" dirty="0" smtClean="0"/>
              <a:t>3. Which shapes what type of news is reported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2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Reporting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W" dirty="0" smtClean="0"/>
              <a:t>Defining News</a:t>
            </a:r>
          </a:p>
          <a:p>
            <a:pPr lvl="1"/>
            <a:r>
              <a:rPr lang="en-ZW" dirty="0" smtClean="0"/>
              <a:t>1. what is entertaining to the avg. viewer</a:t>
            </a:r>
          </a:p>
          <a:p>
            <a:r>
              <a:rPr lang="en-ZW" dirty="0" smtClean="0"/>
              <a:t>Finding the news</a:t>
            </a:r>
          </a:p>
          <a:p>
            <a:pPr lvl="1"/>
            <a:r>
              <a:rPr lang="en-ZW" dirty="0" smtClean="0"/>
              <a:t>1. beats – specific locations</a:t>
            </a:r>
            <a:endParaRPr lang="en-US" dirty="0" smtClean="0"/>
          </a:p>
          <a:p>
            <a:pPr lvl="1"/>
            <a:r>
              <a:rPr lang="en-ZW" dirty="0" smtClean="0"/>
              <a:t>2. </a:t>
            </a:r>
            <a:r>
              <a:rPr lang="en-ZW" b="1" dirty="0" smtClean="0"/>
              <a:t>trial balloons </a:t>
            </a:r>
            <a:r>
              <a:rPr lang="en-ZW" dirty="0" smtClean="0"/>
              <a:t>– info. </a:t>
            </a:r>
            <a:r>
              <a:rPr lang="en-ZW" b="1" dirty="0" smtClean="0"/>
              <a:t>Leaked</a:t>
            </a:r>
          </a:p>
          <a:p>
            <a:pPr lvl="1"/>
            <a:r>
              <a:rPr lang="en-ZW" dirty="0" smtClean="0"/>
              <a:t>3. Reporters rely on public officials</a:t>
            </a:r>
          </a:p>
          <a:p>
            <a:pPr lvl="1"/>
            <a:r>
              <a:rPr lang="en-ZW" dirty="0" smtClean="0"/>
              <a:t>4. Sources</a:t>
            </a:r>
          </a:p>
          <a:p>
            <a:pPr lvl="1"/>
            <a:r>
              <a:rPr lang="en-ZW" dirty="0" smtClean="0"/>
              <a:t>5. very little news is by spontaneous events</a:t>
            </a:r>
          </a:p>
          <a:p>
            <a:r>
              <a:rPr lang="en-ZW" dirty="0" smtClean="0"/>
              <a:t>Presenting the News</a:t>
            </a:r>
          </a:p>
          <a:p>
            <a:pPr lvl="1"/>
            <a:r>
              <a:rPr lang="en-ZW" dirty="0" smtClean="0"/>
              <a:t>1. technology allows the media to pass info. Along in </a:t>
            </a:r>
            <a:r>
              <a:rPr lang="en-ZW" b="1" dirty="0" smtClean="0"/>
              <a:t>sound bites</a:t>
            </a:r>
          </a:p>
          <a:p>
            <a:r>
              <a:rPr lang="en-ZW" dirty="0" smtClean="0"/>
              <a:t>Bias in the News</a:t>
            </a:r>
          </a:p>
          <a:p>
            <a:pPr lvl="1"/>
            <a:r>
              <a:rPr lang="en-ZW" dirty="0" smtClean="0"/>
              <a:t>1. 2002, 40% of journalists personally lean left</a:t>
            </a:r>
          </a:p>
        </p:txBody>
      </p:sp>
    </p:spTree>
    <p:extLst>
      <p:ext uri="{BB962C8B-B14F-4D97-AF65-F5344CB8AC3E}">
        <p14:creationId xmlns:p14="http://schemas.microsoft.com/office/powerpoint/2010/main" val="28703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News &amp;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Its difficult to study the effects of the news on people’s opinions &amp; </a:t>
            </a:r>
            <a:r>
              <a:rPr lang="en-ZW" dirty="0" err="1" smtClean="0"/>
              <a:t>behavior</a:t>
            </a:r>
            <a:endParaRPr lang="en-ZW" dirty="0" smtClean="0"/>
          </a:p>
          <a:p>
            <a:pPr lvl="1"/>
            <a:r>
              <a:rPr lang="en-ZW" dirty="0" smtClean="0"/>
              <a:t>1. Hard to separate the media from other influences</a:t>
            </a:r>
          </a:p>
          <a:p>
            <a:r>
              <a:rPr lang="en-ZW" dirty="0" smtClean="0"/>
              <a:t>Evidence suggest that the presentation of news can shape public opinion</a:t>
            </a:r>
          </a:p>
          <a:p>
            <a:pPr lvl="1"/>
            <a:r>
              <a:rPr lang="en-ZW" dirty="0" smtClean="0"/>
              <a:t>1. To cover or not to cover affects </a:t>
            </a:r>
            <a:r>
              <a:rPr lang="en-ZW" dirty="0" err="1" smtClean="0"/>
              <a:t>P.Opinion</a:t>
            </a:r>
            <a:endParaRPr lang="en-ZW" dirty="0" smtClean="0"/>
          </a:p>
          <a:p>
            <a:pPr lvl="1"/>
            <a:r>
              <a:rPr lang="en-ZW" dirty="0" smtClean="0"/>
              <a:t>2. What the media focuses on affects </a:t>
            </a:r>
            <a:r>
              <a:rPr lang="en-ZW" dirty="0" err="1" smtClean="0"/>
              <a:t>P.Opin</a:t>
            </a:r>
            <a:endParaRPr lang="en-ZW" dirty="0" smtClean="0"/>
          </a:p>
          <a:p>
            <a:pPr lvl="1"/>
            <a:r>
              <a:rPr lang="en-ZW" dirty="0" smtClean="0"/>
              <a:t>3. Opinions can shift with tone of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The Media’s Agenda-Setting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W" dirty="0" smtClean="0"/>
              <a:t>People are trying to influence the </a:t>
            </a:r>
            <a:r>
              <a:rPr lang="en-ZW" dirty="0" err="1" smtClean="0"/>
              <a:t>govt’s</a:t>
            </a:r>
            <a:r>
              <a:rPr lang="en-ZW" dirty="0" smtClean="0"/>
              <a:t> policy agenda</a:t>
            </a:r>
          </a:p>
          <a:p>
            <a:pPr lvl="1"/>
            <a:r>
              <a:rPr lang="en-ZW" dirty="0" smtClean="0"/>
              <a:t>1. interest groups, political parties, politicians, public relations firms, &amp; bureaucratic agencies </a:t>
            </a:r>
            <a:r>
              <a:rPr lang="en-ZW" dirty="0" err="1" smtClean="0"/>
              <a:t>puh</a:t>
            </a:r>
            <a:r>
              <a:rPr lang="en-ZW" dirty="0" smtClean="0"/>
              <a:t> for priority</a:t>
            </a:r>
          </a:p>
          <a:p>
            <a:pPr lvl="1"/>
            <a:r>
              <a:rPr lang="en-ZW" dirty="0" smtClean="0"/>
              <a:t>2. Political activist (policy entrepreneurs) depend on media</a:t>
            </a:r>
          </a:p>
          <a:p>
            <a:pPr lvl="2"/>
            <a:r>
              <a:rPr lang="en-ZW" dirty="0" smtClean="0"/>
              <a:t>Weapons include: press releases, press conferences, letter writing, etc.</a:t>
            </a:r>
          </a:p>
          <a:p>
            <a:pPr lvl="2"/>
            <a:r>
              <a:rPr lang="en-ZW" dirty="0" smtClean="0"/>
              <a:t>Or use a </a:t>
            </a:r>
            <a:r>
              <a:rPr lang="en-ZW" b="1" dirty="0" smtClean="0"/>
              <a:t>leak </a:t>
            </a:r>
          </a:p>
          <a:p>
            <a:pPr marL="685800" lvl="2" indent="0">
              <a:buNone/>
            </a:pPr>
            <a:endParaRPr lang="en-ZW" dirty="0" smtClean="0"/>
          </a:p>
          <a:p>
            <a:r>
              <a:rPr lang="en-ZW" dirty="0" smtClean="0"/>
              <a:t>Staging of political events attract media attention</a:t>
            </a:r>
          </a:p>
          <a:p>
            <a:pPr lvl="1"/>
            <a:r>
              <a:rPr lang="en-ZW" dirty="0" smtClean="0"/>
              <a:t>1. Political events are orchestrated (</a:t>
            </a:r>
            <a:r>
              <a:rPr lang="en-ZW" dirty="0" err="1" smtClean="0"/>
              <a:t>G.W.Bush</a:t>
            </a:r>
            <a:r>
              <a:rPr lang="en-ZW" dirty="0" smtClean="0"/>
              <a:t> on aircraft carrier)</a:t>
            </a:r>
          </a:p>
          <a:p>
            <a:pPr lvl="1"/>
            <a:r>
              <a:rPr lang="en-ZW" dirty="0" smtClean="0"/>
              <a:t>2. Elites &amp; Civil Rights relied on media to tell their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Trace the development of the mass media and the way in which POTUS have used the media in different periods of our history</a:t>
            </a:r>
          </a:p>
          <a:p>
            <a:r>
              <a:rPr lang="en-US" dirty="0" smtClean="0"/>
              <a:t>Describe the major sources that people rely on for their information about politics, and how technologies – especially tech. – are changing this</a:t>
            </a:r>
          </a:p>
          <a:p>
            <a:r>
              <a:rPr lang="en-US" dirty="0" smtClean="0"/>
              <a:t>Determine how journalists define what is newsworthy, where they get their information, and how they present it</a:t>
            </a:r>
          </a:p>
          <a:p>
            <a:r>
              <a:rPr lang="en-US" dirty="0" smtClean="0"/>
              <a:t>Explain the role that the profit motive plays in decisions y the mass media on how to report the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cont’d…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 and analyze the charge that the media have a liberal bias.</a:t>
            </a:r>
          </a:p>
          <a:p>
            <a:r>
              <a:rPr lang="en-US" dirty="0" smtClean="0"/>
              <a:t>Identify factors that would explain why the news is typically characterized by political neutrality.</a:t>
            </a:r>
          </a:p>
          <a:p>
            <a:r>
              <a:rPr lang="en-US" dirty="0" smtClean="0"/>
              <a:t>Determine methods used by political activists to get their ideas placed high on the governmental agenda.</a:t>
            </a:r>
          </a:p>
          <a:p>
            <a:r>
              <a:rPr lang="en-US" dirty="0" smtClean="0"/>
              <a:t>Clarify how the media act as key linkage institutions between the people and the policymakers.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Explain how functions of the media may help to keep </a:t>
            </a:r>
            <a:r>
              <a:rPr lang="en-US" dirty="0" err="1" smtClean="0"/>
              <a:t>gov</a:t>
            </a:r>
            <a:r>
              <a:rPr lang="en-US" dirty="0" smtClean="0"/>
              <a:t> small and those </a:t>
            </a:r>
            <a:r>
              <a:rPr lang="en-US" dirty="0" err="1" smtClean="0"/>
              <a:t>funtions</a:t>
            </a:r>
            <a:r>
              <a:rPr lang="en-US" dirty="0" smtClean="0"/>
              <a:t> that may encourage the growth of government</a:t>
            </a:r>
          </a:p>
          <a:p>
            <a:r>
              <a:rPr lang="en-US" dirty="0" smtClean="0"/>
              <a:t>Describe how the rise of TV broadcasting has encouraged individualism in the </a:t>
            </a:r>
            <a:r>
              <a:rPr lang="en-US" dirty="0" err="1" smtClean="0"/>
              <a:t>Amer</a:t>
            </a:r>
            <a:r>
              <a:rPr lang="en-US" dirty="0" smtClean="0"/>
              <a:t> Pol system</a:t>
            </a:r>
          </a:p>
          <a:p>
            <a:r>
              <a:rPr lang="en-US" dirty="0" smtClean="0"/>
              <a:t>Explain why the rise of the “information society” has not brought about a corresponding rise of an “informed society”</a:t>
            </a:r>
          </a:p>
          <a:p>
            <a:r>
              <a:rPr lang="en-US" dirty="0" smtClean="0"/>
              <a:t>Summarize how the news &amp; its presentation are import influences in </a:t>
            </a:r>
            <a:r>
              <a:rPr lang="en-US" dirty="0" err="1" smtClean="0"/>
              <a:t>saping</a:t>
            </a:r>
            <a:r>
              <a:rPr lang="en-US" dirty="0" smtClean="0"/>
              <a:t> public opinion on political 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4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Mass Media 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HIGH-TECH POLITICS</a:t>
            </a:r>
            <a:r>
              <a:rPr lang="en-US" dirty="0" smtClean="0"/>
              <a:t>, the behavior of citizens and policymakers and the political agenda itself are increasingly shaped by tech.</a:t>
            </a:r>
          </a:p>
          <a:p>
            <a:r>
              <a:rPr lang="en-US" b="1" dirty="0" smtClean="0"/>
              <a:t>MASS MEDIA </a:t>
            </a:r>
            <a:r>
              <a:rPr lang="en-US" dirty="0" smtClean="0"/>
              <a:t>(</a:t>
            </a:r>
            <a:r>
              <a:rPr lang="en-US" dirty="0" err="1" smtClean="0"/>
              <a:t>Tv</a:t>
            </a:r>
            <a:r>
              <a:rPr lang="en-US" dirty="0" smtClean="0"/>
              <a:t>, radio, newspaper, magazines, Internet</a:t>
            </a:r>
            <a:r>
              <a:rPr lang="en-US" dirty="0"/>
              <a:t>)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www.freepress.net/ownership/chart</a:t>
            </a:r>
            <a:endParaRPr lang="en-US" dirty="0" smtClean="0"/>
          </a:p>
          <a:p>
            <a:r>
              <a:rPr lang="en-US" b="1" dirty="0" smtClean="0"/>
              <a:t>MEDIA EVENTS</a:t>
            </a:r>
            <a:r>
              <a:rPr lang="en-US" dirty="0" smtClean="0"/>
              <a:t>, purposely staged for the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1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Development of Media Politics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Newspaper (1850s) then Radio &amp; TV (early 1900s)</a:t>
            </a:r>
          </a:p>
          <a:p>
            <a:r>
              <a:rPr lang="en-US" dirty="0" smtClean="0"/>
              <a:t>Hoover (1923-1933) reporters submitted questions in writing</a:t>
            </a:r>
          </a:p>
          <a:p>
            <a:r>
              <a:rPr lang="en-US" dirty="0" smtClean="0"/>
              <a:t>FDR (1933-1945), gave two press conferences a week</a:t>
            </a:r>
          </a:p>
          <a:p>
            <a:r>
              <a:rPr lang="en-US" dirty="0" smtClean="0"/>
              <a:t>Reporters never reported on a political leader’s personal life… until</a:t>
            </a:r>
          </a:p>
          <a:p>
            <a:pPr lvl="1"/>
            <a:r>
              <a:rPr lang="en-US" dirty="0" smtClean="0"/>
              <a:t>Vietnam War &amp; Watergate</a:t>
            </a:r>
          </a:p>
          <a:p>
            <a:pPr lvl="1"/>
            <a:r>
              <a:rPr lang="en-US" dirty="0" smtClean="0"/>
              <a:t>Investigative Journalism, detective like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0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2198" y="980123"/>
            <a:ext cx="6964362" cy="1201737"/>
          </a:xfrm>
        </p:spPr>
        <p:txBody>
          <a:bodyPr>
            <a:normAutofit/>
          </a:bodyPr>
          <a:lstStyle/>
          <a:p>
            <a:r>
              <a:rPr lang="en-US" dirty="0" smtClean="0"/>
              <a:t>Two kinds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49680" y="2767870"/>
            <a:ext cx="3227388" cy="27797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Print Media</a:t>
            </a:r>
          </a:p>
          <a:p>
            <a:pPr lvl="1"/>
            <a:r>
              <a:rPr lang="en-US" dirty="0" smtClean="0"/>
              <a:t>Newspapers</a:t>
            </a:r>
          </a:p>
          <a:p>
            <a:pPr lvl="2"/>
            <a:r>
              <a:rPr lang="en-US" dirty="0" smtClean="0"/>
              <a:t>Hearst &amp; Pulitzer = “yellow journalism”</a:t>
            </a:r>
          </a:p>
          <a:p>
            <a:pPr lvl="2"/>
            <a:r>
              <a:rPr lang="en-US" dirty="0" smtClean="0"/>
              <a:t>N.Y. Times, Washington Post, &amp; others</a:t>
            </a:r>
          </a:p>
          <a:p>
            <a:pPr lvl="1"/>
            <a:r>
              <a:rPr lang="en-US" dirty="0" smtClean="0"/>
              <a:t>Magazines</a:t>
            </a:r>
          </a:p>
          <a:p>
            <a:pPr lvl="2"/>
            <a:r>
              <a:rPr lang="en-US" dirty="0" smtClean="0"/>
              <a:t>Time, Newsweek, U.S. News rank behind favorites Readers Digest &amp; TV </a:t>
            </a:r>
            <a:r>
              <a:rPr lang="en-US" dirty="0" smtClean="0"/>
              <a:t>Guide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05" y="2590863"/>
            <a:ext cx="238125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00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W" dirty="0" smtClean="0"/>
              <a:t>Broadcast media</a:t>
            </a:r>
          </a:p>
          <a:p>
            <a:pPr lvl="1"/>
            <a:r>
              <a:rPr lang="en-ZW" dirty="0" smtClean="0"/>
              <a:t>Gradually displaced print media</a:t>
            </a:r>
            <a:endParaRPr lang="en-US" dirty="0" smtClean="0"/>
          </a:p>
          <a:p>
            <a:r>
              <a:rPr lang="en-ZW" dirty="0" smtClean="0"/>
              <a:t>Radio, first broadcast in 1920</a:t>
            </a:r>
          </a:p>
          <a:p>
            <a:pPr lvl="1"/>
            <a:r>
              <a:rPr lang="en-ZW" dirty="0" smtClean="0"/>
              <a:t>Took us to WWII</a:t>
            </a:r>
          </a:p>
          <a:p>
            <a:r>
              <a:rPr lang="en-ZW" dirty="0" smtClean="0"/>
              <a:t>T.V., first station in 1931</a:t>
            </a:r>
          </a:p>
          <a:p>
            <a:pPr lvl="1"/>
            <a:r>
              <a:rPr lang="en-ZW" dirty="0" smtClean="0"/>
              <a:t>1960 Kennedy-Nixon debate</a:t>
            </a:r>
          </a:p>
          <a:p>
            <a:pPr lvl="1"/>
            <a:r>
              <a:rPr lang="en-ZW" dirty="0" smtClean="0"/>
              <a:t>Took us to Vietnam War</a:t>
            </a:r>
          </a:p>
          <a:p>
            <a:r>
              <a:rPr lang="en-ZW" dirty="0" smtClean="0"/>
              <a:t>Cable TV</a:t>
            </a:r>
          </a:p>
          <a:p>
            <a:pPr lvl="1"/>
            <a:r>
              <a:rPr lang="en-ZW" dirty="0" smtClean="0"/>
              <a:t>Caused broadcast viewership to decline</a:t>
            </a:r>
          </a:p>
          <a:p>
            <a:pPr lvl="1"/>
            <a:r>
              <a:rPr lang="en-ZW" dirty="0" smtClean="0"/>
              <a:t>Increased narrowcasting, stations target particularly narrow audiences</a:t>
            </a:r>
          </a:p>
          <a:p>
            <a:r>
              <a:rPr lang="en-ZW" dirty="0" smtClean="0"/>
              <a:t>Internet</a:t>
            </a:r>
          </a:p>
          <a:p>
            <a:pPr lvl="1"/>
            <a:r>
              <a:rPr lang="en-ZW" dirty="0" smtClean="0"/>
              <a:t>Increased the division between the knowledgeable and the apathetic</a:t>
            </a:r>
          </a:p>
        </p:txBody>
      </p:sp>
    </p:spTree>
    <p:extLst>
      <p:ext uri="{BB962C8B-B14F-4D97-AF65-F5344CB8AC3E}">
        <p14:creationId xmlns:p14="http://schemas.microsoft.com/office/powerpoint/2010/main" val="223909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Gov. Regulation of Broadcast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1934, Fed Communications Commission (FCC)</a:t>
            </a:r>
            <a:r>
              <a:rPr lang="en-US" dirty="0" smtClean="0"/>
              <a:t>, </a:t>
            </a:r>
            <a:r>
              <a:rPr lang="en-US" dirty="0" err="1" smtClean="0"/>
              <a:t>regulateds</a:t>
            </a:r>
            <a:r>
              <a:rPr lang="en-US" dirty="0" smtClean="0"/>
              <a:t> comm. Via radio, TV, telephone, cable, &amp; satellite</a:t>
            </a:r>
          </a:p>
          <a:p>
            <a:pPr lvl="1"/>
            <a:r>
              <a:rPr lang="en-ZW" dirty="0" smtClean="0"/>
              <a:t>1. prevents near monopolies</a:t>
            </a:r>
          </a:p>
          <a:p>
            <a:pPr lvl="1"/>
            <a:r>
              <a:rPr lang="en-ZW" dirty="0" smtClean="0"/>
              <a:t>2. periodic examinations of stations for licensing</a:t>
            </a:r>
          </a:p>
          <a:p>
            <a:pPr lvl="1"/>
            <a:r>
              <a:rPr lang="en-ZW" dirty="0" smtClean="0"/>
              <a:t>3. issued fair treatment rules</a:t>
            </a:r>
          </a:p>
          <a:p>
            <a:pPr lvl="2"/>
            <a:r>
              <a:rPr lang="en-ZW" dirty="0" smtClean="0"/>
              <a:t>Fairness doctrine abolished in 1980’s</a:t>
            </a:r>
          </a:p>
        </p:txBody>
      </p:sp>
    </p:spTree>
    <p:extLst>
      <p:ext uri="{BB962C8B-B14F-4D97-AF65-F5344CB8AC3E}">
        <p14:creationId xmlns:p14="http://schemas.microsoft.com/office/powerpoint/2010/main" val="73867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456</TotalTime>
  <Words>814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Mass Media and Political Agenda</vt:lpstr>
      <vt:lpstr>Learning Objectives</vt:lpstr>
      <vt:lpstr>Objectives cont’d… </vt:lpstr>
      <vt:lpstr>Continued…</vt:lpstr>
      <vt:lpstr>The Mass Media Today  </vt:lpstr>
      <vt:lpstr>The Development of Media Politics </vt:lpstr>
      <vt:lpstr>Two kinds of Media</vt:lpstr>
      <vt:lpstr>PowerPoint Presentation</vt:lpstr>
      <vt:lpstr>Gov. Regulation of Broadcast Media</vt:lpstr>
      <vt:lpstr>Private Control of Media</vt:lpstr>
      <vt:lpstr>Reporting the news</vt:lpstr>
      <vt:lpstr>News &amp; Public Opinion</vt:lpstr>
      <vt:lpstr>The Media’s Agenda-Setting Function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Media and Political Agenda</dc:title>
  <dc:creator>Amanda  Brzezinski</dc:creator>
  <cp:lastModifiedBy>win7</cp:lastModifiedBy>
  <cp:revision>15</cp:revision>
  <dcterms:created xsi:type="dcterms:W3CDTF">2012-12-03T00:11:54Z</dcterms:created>
  <dcterms:modified xsi:type="dcterms:W3CDTF">2012-12-03T18:53:33Z</dcterms:modified>
</cp:coreProperties>
</file>