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0"/>
  </p:notesMasterIdLst>
  <p:sldIdLst>
    <p:sldId id="256" r:id="rId2"/>
    <p:sldId id="282" r:id="rId3"/>
    <p:sldId id="257" r:id="rId4"/>
    <p:sldId id="258" r:id="rId5"/>
    <p:sldId id="322" r:id="rId6"/>
    <p:sldId id="321" r:id="rId7"/>
    <p:sldId id="283" r:id="rId8"/>
    <p:sldId id="284" r:id="rId9"/>
    <p:sldId id="287" r:id="rId10"/>
    <p:sldId id="288" r:id="rId11"/>
    <p:sldId id="259" r:id="rId12"/>
    <p:sldId id="289" r:id="rId13"/>
    <p:sldId id="290" r:id="rId14"/>
    <p:sldId id="292" r:id="rId15"/>
    <p:sldId id="291" r:id="rId16"/>
    <p:sldId id="318" r:id="rId17"/>
    <p:sldId id="319" r:id="rId18"/>
    <p:sldId id="320" r:id="rId19"/>
    <p:sldId id="264" r:id="rId20"/>
    <p:sldId id="278" r:id="rId21"/>
    <p:sldId id="279" r:id="rId22"/>
    <p:sldId id="277" r:id="rId23"/>
    <p:sldId id="293" r:id="rId24"/>
    <p:sldId id="294" r:id="rId25"/>
    <p:sldId id="315" r:id="rId26"/>
    <p:sldId id="266" r:id="rId27"/>
    <p:sldId id="265" r:id="rId28"/>
    <p:sldId id="267" r:id="rId29"/>
    <p:sldId id="268" r:id="rId30"/>
    <p:sldId id="269" r:id="rId31"/>
    <p:sldId id="316" r:id="rId32"/>
    <p:sldId id="270" r:id="rId33"/>
    <p:sldId id="271" r:id="rId34"/>
    <p:sldId id="280" r:id="rId35"/>
    <p:sldId id="274" r:id="rId36"/>
    <p:sldId id="276" r:id="rId37"/>
    <p:sldId id="314" r:id="rId38"/>
    <p:sldId id="295" r:id="rId39"/>
    <p:sldId id="296" r:id="rId40"/>
    <p:sldId id="297" r:id="rId41"/>
    <p:sldId id="298" r:id="rId42"/>
    <p:sldId id="299" r:id="rId43"/>
    <p:sldId id="300" r:id="rId44"/>
    <p:sldId id="301" r:id="rId45"/>
    <p:sldId id="302" r:id="rId46"/>
    <p:sldId id="303" r:id="rId47"/>
    <p:sldId id="317" r:id="rId48"/>
    <p:sldId id="304" r:id="rId49"/>
    <p:sldId id="305" r:id="rId50"/>
    <p:sldId id="306" r:id="rId51"/>
    <p:sldId id="307" r:id="rId52"/>
    <p:sldId id="308" r:id="rId53"/>
    <p:sldId id="309" r:id="rId54"/>
    <p:sldId id="310" r:id="rId55"/>
    <p:sldId id="311" r:id="rId56"/>
    <p:sldId id="260" r:id="rId57"/>
    <p:sldId id="312" r:id="rId58"/>
    <p:sldId id="313"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27" autoAdjust="0"/>
    <p:restoredTop sz="86438" autoAdjust="0"/>
  </p:normalViewPr>
  <p:slideViewPr>
    <p:cSldViewPr>
      <p:cViewPr>
        <p:scale>
          <a:sx n="58" d="100"/>
          <a:sy n="58" d="100"/>
        </p:scale>
        <p:origin x="4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867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867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867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3FEBF9D-77AD-43D4-90FF-D3EDC5FE187F}"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FD0FABB-F6AE-4912-AE97-B0544D11A31D}" type="slidenum">
              <a:rPr lang="en-US"/>
              <a:pPr/>
              <a:t>20</a:t>
            </a:fld>
            <a:endParaRPr lang="en-US" dirty="0"/>
          </a:p>
        </p:txBody>
      </p:sp>
      <p:sp>
        <p:nvSpPr>
          <p:cNvPr id="29698" name="Rectangle 1026"/>
          <p:cNvSpPr>
            <a:spLocks noGrp="1" noRot="1" noChangeAspect="1" noChangeArrowheads="1" noTextEdit="1"/>
          </p:cNvSpPr>
          <p:nvPr>
            <p:ph type="sldImg"/>
          </p:nvPr>
        </p:nvSpPr>
        <p:spPr>
          <a:ln/>
        </p:spPr>
      </p:sp>
      <p:sp>
        <p:nvSpPr>
          <p:cNvPr id="29699" name="Rectangle 1027"/>
          <p:cNvSpPr>
            <a:spLocks noGrp="1" noChangeArrowheads="1"/>
          </p:cNvSpPr>
          <p:nvPr>
            <p:ph type="body" idx="1"/>
          </p:nvPr>
        </p:nvSpPr>
        <p:spPr/>
        <p:txBody>
          <a:bodyPr/>
          <a:lstStyle/>
          <a:p>
            <a:r>
              <a:rPr lang="en-US" dirty="0"/>
              <a:t>Insert 10.1 (formerly 8.1 in 9e)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9CDF95F-DD40-42AF-8489-96B6F081B3F0}" type="slidenum">
              <a:rPr lang="en-US"/>
              <a:pPr/>
              <a:t>21</a:t>
            </a:fld>
            <a:endParaRPr 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dirty="0"/>
              <a:t>Insert Figure 10.2 (formerly 8.2 in 9e)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02B3260-D284-4A9A-A6AB-20949E10A3D3}" type="slidenum">
              <a:rPr lang="en-US"/>
              <a:pPr/>
              <a:t>22</a:t>
            </a:fld>
            <a:endParaRPr lang="en-US" dirty="0"/>
          </a:p>
        </p:txBody>
      </p:sp>
      <p:sp>
        <p:nvSpPr>
          <p:cNvPr id="31746" name="Rectangle 1026"/>
          <p:cNvSpPr>
            <a:spLocks noGrp="1" noRot="1" noChangeAspect="1" noChangeArrowheads="1" noTextEdit="1"/>
          </p:cNvSpPr>
          <p:nvPr>
            <p:ph type="sldImg"/>
          </p:nvPr>
        </p:nvSpPr>
        <p:spPr>
          <a:ln/>
        </p:spPr>
      </p:sp>
      <p:sp>
        <p:nvSpPr>
          <p:cNvPr id="31747"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8C3EFBA-A428-43C2-99DA-4753D1C17ACD}" type="slidenum">
              <a:rPr lang="en-US"/>
              <a:pPr/>
              <a:t>34</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Insert Figure 10.3 (formerly 8.3 in 9e)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4572000" y="1295400"/>
            <a:ext cx="4343400" cy="1219200"/>
          </a:xfrm>
        </p:spPr>
        <p:txBody>
          <a:bodyPr/>
          <a:lstStyle>
            <a:lvl1pPr>
              <a:defRPr>
                <a:solidFill>
                  <a:srgbClr val="2B3A71"/>
                </a:solidFill>
              </a:defRPr>
            </a:lvl1pPr>
          </a:lstStyle>
          <a:p>
            <a:r>
              <a:rPr lang="en-US"/>
              <a:t>Chapter Number</a:t>
            </a:r>
          </a:p>
        </p:txBody>
      </p:sp>
      <p:sp>
        <p:nvSpPr>
          <p:cNvPr id="35843" name="Rectangle 3"/>
          <p:cNvSpPr>
            <a:spLocks noGrp="1" noChangeArrowheads="1"/>
          </p:cNvSpPr>
          <p:nvPr>
            <p:ph type="subTitle" idx="1"/>
          </p:nvPr>
        </p:nvSpPr>
        <p:spPr>
          <a:xfrm>
            <a:off x="4572000" y="2895600"/>
            <a:ext cx="4343400" cy="1752600"/>
          </a:xfrm>
        </p:spPr>
        <p:txBody>
          <a:bodyPr/>
          <a:lstStyle>
            <a:lvl1pPr marL="0" indent="0" algn="ctr">
              <a:buFontTx/>
              <a:buNone/>
              <a:defRPr>
                <a:solidFill>
                  <a:srgbClr val="2B3A71"/>
                </a:solidFill>
              </a:defRPr>
            </a:lvl1pPr>
          </a:lstStyle>
          <a:p>
            <a:r>
              <a:rPr lang="en-US"/>
              <a:t>Chapter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Copyright © Houghton Mifflin Company. All rights reserved.</a:t>
            </a:r>
          </a:p>
        </p:txBody>
      </p:sp>
      <p:sp>
        <p:nvSpPr>
          <p:cNvPr id="5" name="Slide Number Placeholder 4"/>
          <p:cNvSpPr>
            <a:spLocks noGrp="1"/>
          </p:cNvSpPr>
          <p:nvPr>
            <p:ph type="sldNum" sz="quarter" idx="11"/>
          </p:nvPr>
        </p:nvSpPr>
        <p:spPr/>
        <p:txBody>
          <a:bodyPr/>
          <a:lstStyle>
            <a:lvl1pPr>
              <a:defRPr/>
            </a:lvl1pPr>
          </a:lstStyle>
          <a:p>
            <a:r>
              <a:rPr lang="en-US" dirty="0"/>
              <a:t>10 | </a:t>
            </a:r>
            <a:fld id="{54AEF9E4-C61C-458B-9F38-93C503C67F60}"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28600"/>
            <a:ext cx="63627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Copyright © Houghton Mifflin Company. All rights reserved.</a:t>
            </a:r>
          </a:p>
        </p:txBody>
      </p:sp>
      <p:sp>
        <p:nvSpPr>
          <p:cNvPr id="5" name="Slide Number Placeholder 4"/>
          <p:cNvSpPr>
            <a:spLocks noGrp="1"/>
          </p:cNvSpPr>
          <p:nvPr>
            <p:ph type="sldNum" sz="quarter" idx="11"/>
          </p:nvPr>
        </p:nvSpPr>
        <p:spPr/>
        <p:txBody>
          <a:bodyPr/>
          <a:lstStyle>
            <a:lvl1pPr>
              <a:defRPr/>
            </a:lvl1pPr>
          </a:lstStyle>
          <a:p>
            <a:r>
              <a:rPr lang="en-US" dirty="0"/>
              <a:t>10 | </a:t>
            </a:r>
            <a:fld id="{04B2ECCD-AD7B-49C4-803D-3426CEC28CAF}"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390D506-3B4E-4174-9414-ADC9313A9E5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8AB6F055-056A-466F-82F0-7EBD0263497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4855EFB5-3EB7-4B25-985D-C2CB21572166}"/>
              </a:ext>
            </a:extLst>
          </p:cNvPr>
          <p:cNvSpPr>
            <a:spLocks noGrp="1" noChangeArrowheads="1"/>
          </p:cNvSpPr>
          <p:nvPr>
            <p:ph type="sldNum" sz="quarter" idx="12"/>
          </p:nvPr>
        </p:nvSpPr>
        <p:spPr>
          <a:ln/>
        </p:spPr>
        <p:txBody>
          <a:bodyPr/>
          <a:lstStyle>
            <a:lvl1pPr>
              <a:defRPr/>
            </a:lvl1pPr>
          </a:lstStyle>
          <a:p>
            <a:pPr>
              <a:defRPr/>
            </a:pPr>
            <a:fld id="{2B2A67B5-BEB3-4DE1-BA13-ABF8FD4D1EA0}" type="slidenum">
              <a:rPr lang="en-US" altLang="en-US"/>
              <a:pPr>
                <a:defRPr/>
              </a:pPr>
              <a:t>‹#›</a:t>
            </a:fld>
            <a:endParaRPr lang="en-US" altLang="en-US" dirty="0"/>
          </a:p>
        </p:txBody>
      </p:sp>
    </p:spTree>
    <p:extLst>
      <p:ext uri="{BB962C8B-B14F-4D97-AF65-F5344CB8AC3E}">
        <p14:creationId xmlns:p14="http://schemas.microsoft.com/office/powerpoint/2010/main" val="911465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Rectangle 4">
            <a:extLst>
              <a:ext uri="{FF2B5EF4-FFF2-40B4-BE49-F238E27FC236}">
                <a16:creationId xmlns:a16="http://schemas.microsoft.com/office/drawing/2014/main" id="{8D188482-1806-41D7-B3B4-5599814C09D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9FE3EEA1-3B6C-41BB-B3D3-FCFA8A8C556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7E49C763-1C2F-48E7-8993-740D27FD2F40}"/>
              </a:ext>
            </a:extLst>
          </p:cNvPr>
          <p:cNvSpPr>
            <a:spLocks noGrp="1" noChangeArrowheads="1"/>
          </p:cNvSpPr>
          <p:nvPr>
            <p:ph type="sldNum" sz="quarter" idx="12"/>
          </p:nvPr>
        </p:nvSpPr>
        <p:spPr>
          <a:ln/>
        </p:spPr>
        <p:txBody>
          <a:bodyPr/>
          <a:lstStyle>
            <a:lvl1pPr>
              <a:defRPr/>
            </a:lvl1pPr>
          </a:lstStyle>
          <a:p>
            <a:pPr>
              <a:defRPr/>
            </a:pPr>
            <a:fld id="{05151D4E-3720-4D66-BD54-CDBCD1DD6538}" type="slidenum">
              <a:rPr lang="en-US" altLang="en-US"/>
              <a:pPr>
                <a:defRPr/>
              </a:pPr>
              <a:t>‹#›</a:t>
            </a:fld>
            <a:endParaRPr lang="en-US" altLang="en-US" dirty="0"/>
          </a:p>
        </p:txBody>
      </p:sp>
    </p:spTree>
    <p:extLst>
      <p:ext uri="{BB962C8B-B14F-4D97-AF65-F5344CB8AC3E}">
        <p14:creationId xmlns:p14="http://schemas.microsoft.com/office/powerpoint/2010/main" val="154141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Copyright © Houghton Mifflin Company. All rights reserved.</a:t>
            </a:r>
          </a:p>
        </p:txBody>
      </p:sp>
      <p:sp>
        <p:nvSpPr>
          <p:cNvPr id="5" name="Slide Number Placeholder 4"/>
          <p:cNvSpPr>
            <a:spLocks noGrp="1"/>
          </p:cNvSpPr>
          <p:nvPr>
            <p:ph type="sldNum" sz="quarter" idx="11"/>
          </p:nvPr>
        </p:nvSpPr>
        <p:spPr/>
        <p:txBody>
          <a:bodyPr/>
          <a:lstStyle>
            <a:lvl1pPr>
              <a:defRPr/>
            </a:lvl1pPr>
          </a:lstStyle>
          <a:p>
            <a:r>
              <a:rPr lang="en-US" dirty="0"/>
              <a:t>10 | </a:t>
            </a:r>
            <a:fld id="{FE31F722-9B7B-437B-9389-4DC5ED425E2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Copyright © Houghton Mifflin Company. All rights reserved.</a:t>
            </a:r>
          </a:p>
        </p:txBody>
      </p:sp>
      <p:sp>
        <p:nvSpPr>
          <p:cNvPr id="5" name="Slide Number Placeholder 4"/>
          <p:cNvSpPr>
            <a:spLocks noGrp="1"/>
          </p:cNvSpPr>
          <p:nvPr>
            <p:ph type="sldNum" sz="quarter" idx="11"/>
          </p:nvPr>
        </p:nvSpPr>
        <p:spPr/>
        <p:txBody>
          <a:bodyPr/>
          <a:lstStyle>
            <a:lvl1pPr>
              <a:defRPr/>
            </a:lvl1pPr>
          </a:lstStyle>
          <a:p>
            <a:r>
              <a:rPr lang="en-US" dirty="0"/>
              <a:t>10 | </a:t>
            </a:r>
            <a:fld id="{D30D9FFD-00B4-48DD-8F61-E0AD023C703E}"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752600"/>
            <a:ext cx="411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11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dirty="0"/>
              <a:t>Copyright © Houghton Mifflin Company. All rights reserved.</a:t>
            </a:r>
          </a:p>
        </p:txBody>
      </p:sp>
      <p:sp>
        <p:nvSpPr>
          <p:cNvPr id="6" name="Slide Number Placeholder 5"/>
          <p:cNvSpPr>
            <a:spLocks noGrp="1"/>
          </p:cNvSpPr>
          <p:nvPr>
            <p:ph type="sldNum" sz="quarter" idx="11"/>
          </p:nvPr>
        </p:nvSpPr>
        <p:spPr/>
        <p:txBody>
          <a:bodyPr/>
          <a:lstStyle>
            <a:lvl1pPr>
              <a:defRPr/>
            </a:lvl1pPr>
          </a:lstStyle>
          <a:p>
            <a:r>
              <a:rPr lang="en-US" dirty="0"/>
              <a:t>10 | </a:t>
            </a:r>
            <a:fld id="{A9713DD4-CB18-44DE-B5CF-AFA97822555C}"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dirty="0"/>
              <a:t>Copyright © Houghton Mifflin Company. All rights reserved.</a:t>
            </a:r>
          </a:p>
        </p:txBody>
      </p:sp>
      <p:sp>
        <p:nvSpPr>
          <p:cNvPr id="8" name="Slide Number Placeholder 7"/>
          <p:cNvSpPr>
            <a:spLocks noGrp="1"/>
          </p:cNvSpPr>
          <p:nvPr>
            <p:ph type="sldNum" sz="quarter" idx="11"/>
          </p:nvPr>
        </p:nvSpPr>
        <p:spPr/>
        <p:txBody>
          <a:bodyPr/>
          <a:lstStyle>
            <a:lvl1pPr>
              <a:defRPr/>
            </a:lvl1pPr>
          </a:lstStyle>
          <a:p>
            <a:r>
              <a:rPr lang="en-US" dirty="0"/>
              <a:t>10 | </a:t>
            </a:r>
            <a:fld id="{936C7C4B-AA75-4A62-A8A4-A6F04D2E6EA1}"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dirty="0"/>
              <a:t>Copyright © Houghton Mifflin Company. All rights reserved.</a:t>
            </a:r>
          </a:p>
        </p:txBody>
      </p:sp>
      <p:sp>
        <p:nvSpPr>
          <p:cNvPr id="4" name="Slide Number Placeholder 3"/>
          <p:cNvSpPr>
            <a:spLocks noGrp="1"/>
          </p:cNvSpPr>
          <p:nvPr>
            <p:ph type="sldNum" sz="quarter" idx="11"/>
          </p:nvPr>
        </p:nvSpPr>
        <p:spPr/>
        <p:txBody>
          <a:bodyPr/>
          <a:lstStyle>
            <a:lvl1pPr>
              <a:defRPr/>
            </a:lvl1pPr>
          </a:lstStyle>
          <a:p>
            <a:r>
              <a:rPr lang="en-US" dirty="0"/>
              <a:t>10 | </a:t>
            </a:r>
            <a:fld id="{035933AA-FA14-40E7-934B-A945FB92E0F6}"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Copyright © Houghton Mifflin Company. All rights reserved.</a:t>
            </a:r>
          </a:p>
        </p:txBody>
      </p:sp>
      <p:sp>
        <p:nvSpPr>
          <p:cNvPr id="3" name="Slide Number Placeholder 2"/>
          <p:cNvSpPr>
            <a:spLocks noGrp="1"/>
          </p:cNvSpPr>
          <p:nvPr>
            <p:ph type="sldNum" sz="quarter" idx="11"/>
          </p:nvPr>
        </p:nvSpPr>
        <p:spPr/>
        <p:txBody>
          <a:bodyPr/>
          <a:lstStyle>
            <a:lvl1pPr>
              <a:defRPr/>
            </a:lvl1pPr>
          </a:lstStyle>
          <a:p>
            <a:r>
              <a:rPr lang="en-US" dirty="0"/>
              <a:t>10 | </a:t>
            </a:r>
            <a:fld id="{80724567-068D-4771-9234-A40D54CD9A37}"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Copyright © Houghton Mifflin Company. All rights reserved.</a:t>
            </a:r>
          </a:p>
        </p:txBody>
      </p:sp>
      <p:sp>
        <p:nvSpPr>
          <p:cNvPr id="6" name="Slide Number Placeholder 5"/>
          <p:cNvSpPr>
            <a:spLocks noGrp="1"/>
          </p:cNvSpPr>
          <p:nvPr>
            <p:ph type="sldNum" sz="quarter" idx="11"/>
          </p:nvPr>
        </p:nvSpPr>
        <p:spPr/>
        <p:txBody>
          <a:bodyPr/>
          <a:lstStyle>
            <a:lvl1pPr>
              <a:defRPr/>
            </a:lvl1pPr>
          </a:lstStyle>
          <a:p>
            <a:r>
              <a:rPr lang="en-US" dirty="0"/>
              <a:t>10 | </a:t>
            </a:r>
            <a:fld id="{C35C478B-C772-4BB2-8ABD-0D74B5EFB89F}"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Copyright © Houghton Mifflin Company. All rights reserved.</a:t>
            </a:r>
          </a:p>
        </p:txBody>
      </p:sp>
      <p:sp>
        <p:nvSpPr>
          <p:cNvPr id="6" name="Slide Number Placeholder 5"/>
          <p:cNvSpPr>
            <a:spLocks noGrp="1"/>
          </p:cNvSpPr>
          <p:nvPr>
            <p:ph type="sldNum" sz="quarter" idx="11"/>
          </p:nvPr>
        </p:nvSpPr>
        <p:spPr/>
        <p:txBody>
          <a:bodyPr/>
          <a:lstStyle>
            <a:lvl1pPr>
              <a:defRPr/>
            </a:lvl1pPr>
          </a:lstStyle>
          <a:p>
            <a:r>
              <a:rPr lang="en-US" dirty="0"/>
              <a:t>10 | </a:t>
            </a:r>
            <a:fld id="{184F3C5C-D6F2-45D3-99EE-B5FB0AA5349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228600" y="228600"/>
            <a:ext cx="8686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4819" name="Rectangle 3"/>
          <p:cNvSpPr>
            <a:spLocks noGrp="1" noChangeArrowheads="1"/>
          </p:cNvSpPr>
          <p:nvPr>
            <p:ph type="body" idx="1"/>
          </p:nvPr>
        </p:nvSpPr>
        <p:spPr bwMode="auto">
          <a:xfrm>
            <a:off x="381000" y="1752600"/>
            <a:ext cx="83820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0" name="Rectangle 4"/>
          <p:cNvSpPr>
            <a:spLocks noGrp="1" noChangeArrowheads="1"/>
          </p:cNvSpPr>
          <p:nvPr>
            <p:ph type="ftr" sz="quarter" idx="3"/>
          </p:nvPr>
        </p:nvSpPr>
        <p:spPr bwMode="auto">
          <a:xfrm>
            <a:off x="0" y="6586538"/>
            <a:ext cx="457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latin typeface="+mn-lt"/>
              </a:defRPr>
            </a:lvl1pPr>
          </a:lstStyle>
          <a:p>
            <a:r>
              <a:rPr lang="en-US" dirty="0"/>
              <a:t>Copyright © Houghton Mifflin Company. All rights reserved.</a:t>
            </a:r>
          </a:p>
        </p:txBody>
      </p:sp>
      <p:sp>
        <p:nvSpPr>
          <p:cNvPr id="34821" name="Rectangle 5"/>
          <p:cNvSpPr>
            <a:spLocks noGrp="1" noChangeArrowheads="1"/>
          </p:cNvSpPr>
          <p:nvPr>
            <p:ph type="sldNum" sz="quarter" idx="4"/>
          </p:nvPr>
        </p:nvSpPr>
        <p:spPr bwMode="auto">
          <a:xfrm>
            <a:off x="7239000" y="6586538"/>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mn-lt"/>
              </a:defRPr>
            </a:lvl1pPr>
          </a:lstStyle>
          <a:p>
            <a:r>
              <a:rPr lang="en-US" dirty="0"/>
              <a:t>10 | </a:t>
            </a:r>
            <a:fld id="{F430B4F3-2B78-4920-8306-A00E9C8E954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rgbClr val="2B3A71"/>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2B3A71"/>
        </a:buClr>
        <a:buChar char="–"/>
        <a:defRPr sz="2800">
          <a:solidFill>
            <a:schemeClr val="tx1"/>
          </a:solidFill>
          <a:latin typeface="+mn-lt"/>
        </a:defRPr>
      </a:lvl2pPr>
      <a:lvl3pPr marL="1143000" indent="-228600" algn="l" rtl="0" fontAlgn="base">
        <a:spcBef>
          <a:spcPct val="20000"/>
        </a:spcBef>
        <a:spcAft>
          <a:spcPct val="0"/>
        </a:spcAft>
        <a:buClr>
          <a:srgbClr val="2B3A71"/>
        </a:buClr>
        <a:buChar char="•"/>
        <a:defRPr sz="2400">
          <a:solidFill>
            <a:schemeClr val="tx1"/>
          </a:solidFill>
          <a:latin typeface="+mn-lt"/>
        </a:defRPr>
      </a:lvl3pPr>
      <a:lvl4pPr marL="1600200" indent="-228600" algn="l" rtl="0" fontAlgn="base">
        <a:spcBef>
          <a:spcPct val="20000"/>
        </a:spcBef>
        <a:spcAft>
          <a:spcPct val="0"/>
        </a:spcAft>
        <a:buClr>
          <a:srgbClr val="2B3A71"/>
        </a:buClr>
        <a:buChar char="–"/>
        <a:defRPr sz="2000">
          <a:solidFill>
            <a:schemeClr val="tx1"/>
          </a:solidFill>
          <a:latin typeface="+mn-lt"/>
        </a:defRPr>
      </a:lvl4pPr>
      <a:lvl5pPr marL="2057400" indent="-228600" algn="l" rtl="0" fontAlgn="base">
        <a:spcBef>
          <a:spcPct val="20000"/>
        </a:spcBef>
        <a:spcAft>
          <a:spcPct val="0"/>
        </a:spcAft>
        <a:buClr>
          <a:srgbClr val="2B3A71"/>
        </a:buClr>
        <a:buChar char="»"/>
        <a:defRPr sz="2000">
          <a:solidFill>
            <a:schemeClr val="tx1"/>
          </a:solidFill>
          <a:latin typeface="+mn-lt"/>
        </a:defRPr>
      </a:lvl5pPr>
      <a:lvl6pPr marL="2514600" indent="-228600" algn="l" rtl="0" fontAlgn="base">
        <a:spcBef>
          <a:spcPct val="20000"/>
        </a:spcBef>
        <a:spcAft>
          <a:spcPct val="0"/>
        </a:spcAft>
        <a:buClr>
          <a:srgbClr val="2B3A71"/>
        </a:buClr>
        <a:buChar char="»"/>
        <a:defRPr sz="2000">
          <a:solidFill>
            <a:schemeClr val="tx1"/>
          </a:solidFill>
          <a:latin typeface="+mn-lt"/>
        </a:defRPr>
      </a:lvl6pPr>
      <a:lvl7pPr marL="2971800" indent="-228600" algn="l" rtl="0" fontAlgn="base">
        <a:spcBef>
          <a:spcPct val="20000"/>
        </a:spcBef>
        <a:spcAft>
          <a:spcPct val="0"/>
        </a:spcAft>
        <a:buClr>
          <a:srgbClr val="2B3A71"/>
        </a:buClr>
        <a:buChar char="»"/>
        <a:defRPr sz="2000">
          <a:solidFill>
            <a:schemeClr val="tx1"/>
          </a:solidFill>
          <a:latin typeface="+mn-lt"/>
        </a:defRPr>
      </a:lvl7pPr>
      <a:lvl8pPr marL="3429000" indent="-228600" algn="l" rtl="0" fontAlgn="base">
        <a:spcBef>
          <a:spcPct val="20000"/>
        </a:spcBef>
        <a:spcAft>
          <a:spcPct val="0"/>
        </a:spcAft>
        <a:buClr>
          <a:srgbClr val="2B3A71"/>
        </a:buClr>
        <a:buChar char="»"/>
        <a:defRPr sz="2000">
          <a:solidFill>
            <a:schemeClr val="tx1"/>
          </a:solidFill>
          <a:latin typeface="+mn-lt"/>
        </a:defRPr>
      </a:lvl8pPr>
      <a:lvl9pPr marL="3886200" indent="-228600" algn="l" rtl="0" fontAlgn="base">
        <a:spcBef>
          <a:spcPct val="20000"/>
        </a:spcBef>
        <a:spcAft>
          <a:spcPct val="0"/>
        </a:spcAft>
        <a:buClr>
          <a:srgbClr val="2B3A7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www.cc.com/video-clips/dtl1ew/the-colbert-report-colbert-pac---trevor-potte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0" y="1584325"/>
            <a:ext cx="4343400" cy="641350"/>
          </a:xfrm>
        </p:spPr>
        <p:txBody>
          <a:bodyPr>
            <a:spAutoFit/>
          </a:bodyPr>
          <a:lstStyle/>
          <a:p>
            <a:r>
              <a:rPr lang="en-US" dirty="0"/>
              <a:t>Chapter Ten</a:t>
            </a:r>
          </a:p>
        </p:txBody>
      </p:sp>
      <p:sp>
        <p:nvSpPr>
          <p:cNvPr id="2051" name="Rectangle 3"/>
          <p:cNvSpPr>
            <a:spLocks noGrp="1" noChangeArrowheads="1"/>
          </p:cNvSpPr>
          <p:nvPr>
            <p:ph type="subTitle" idx="1"/>
          </p:nvPr>
        </p:nvSpPr>
        <p:spPr/>
        <p:txBody>
          <a:bodyPr/>
          <a:lstStyle/>
          <a:p>
            <a:r>
              <a:rPr lang="en-US" dirty="0"/>
              <a:t>Elections and Campaigns</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B3DF1A-F484-492B-94EE-A2422BB8D820}"/>
              </a:ext>
            </a:extLst>
          </p:cNvPr>
          <p:cNvSpPr>
            <a:spLocks noGrp="1"/>
          </p:cNvSpPr>
          <p:nvPr>
            <p:ph type="title"/>
          </p:nvPr>
        </p:nvSpPr>
        <p:spPr/>
        <p:txBody>
          <a:bodyPr/>
          <a:lstStyle/>
          <a:p>
            <a:r>
              <a:rPr lang="en-US" dirty="0"/>
              <a:t>Congressional Campaigns</a:t>
            </a:r>
          </a:p>
        </p:txBody>
      </p:sp>
      <p:sp>
        <p:nvSpPr>
          <p:cNvPr id="6" name="Content Placeholder 5">
            <a:extLst>
              <a:ext uri="{FF2B5EF4-FFF2-40B4-BE49-F238E27FC236}">
                <a16:creationId xmlns:a16="http://schemas.microsoft.com/office/drawing/2014/main" id="{851E6667-D134-41C5-889B-D509FAF8AC9B}"/>
              </a:ext>
            </a:extLst>
          </p:cNvPr>
          <p:cNvSpPr>
            <a:spLocks noGrp="1"/>
          </p:cNvSpPr>
          <p:nvPr>
            <p:ph sz="half" idx="1"/>
          </p:nvPr>
        </p:nvSpPr>
        <p:spPr/>
        <p:txBody>
          <a:bodyPr/>
          <a:lstStyle/>
          <a:p>
            <a:r>
              <a:rPr lang="en-US" dirty="0">
                <a:solidFill>
                  <a:srgbClr val="FF0000"/>
                </a:solidFill>
              </a:rPr>
              <a:t>Positions up for battle?</a:t>
            </a:r>
          </a:p>
          <a:p>
            <a:pPr lvl="1"/>
            <a:r>
              <a:rPr lang="en-US" dirty="0">
                <a:solidFill>
                  <a:srgbClr val="0000FF"/>
                </a:solidFill>
              </a:rPr>
              <a:t>Representatives</a:t>
            </a:r>
          </a:p>
          <a:p>
            <a:pPr lvl="1"/>
            <a:r>
              <a:rPr lang="en-US" dirty="0">
                <a:solidFill>
                  <a:srgbClr val="0000FF"/>
                </a:solidFill>
              </a:rPr>
              <a:t>Senators</a:t>
            </a:r>
          </a:p>
          <a:p>
            <a:endParaRPr lang="en-US" dirty="0"/>
          </a:p>
          <a:p>
            <a:endParaRPr lang="en-US" dirty="0"/>
          </a:p>
          <a:p>
            <a:endParaRPr lang="en-US" dirty="0"/>
          </a:p>
        </p:txBody>
      </p:sp>
      <p:sp>
        <p:nvSpPr>
          <p:cNvPr id="7" name="Content Placeholder 6">
            <a:extLst>
              <a:ext uri="{FF2B5EF4-FFF2-40B4-BE49-F238E27FC236}">
                <a16:creationId xmlns:a16="http://schemas.microsoft.com/office/drawing/2014/main" id="{869E7CA9-FD1E-4FEE-9E4E-D6BDB0141AAA}"/>
              </a:ext>
            </a:extLst>
          </p:cNvPr>
          <p:cNvSpPr>
            <a:spLocks noGrp="1"/>
          </p:cNvSpPr>
          <p:nvPr>
            <p:ph sz="half" idx="2"/>
          </p:nvPr>
        </p:nvSpPr>
        <p:spPr/>
        <p:txBody>
          <a:bodyPr/>
          <a:lstStyle/>
          <a:p>
            <a:pPr lvl="0"/>
            <a:r>
              <a:rPr lang="en-US" dirty="0">
                <a:solidFill>
                  <a:srgbClr val="FF0000"/>
                </a:solidFill>
              </a:rPr>
              <a:t>Differences from Presidential Campaign</a:t>
            </a:r>
          </a:p>
          <a:p>
            <a:pPr marL="457200" lvl="0" indent="-457200">
              <a:buFontTx/>
              <a:buAutoNum type="arabicPeriod"/>
            </a:pPr>
            <a:r>
              <a:rPr lang="en-US" sz="2400" i="1" dirty="0">
                <a:solidFill>
                  <a:srgbClr val="000000"/>
                </a:solidFill>
                <a:highlight>
                  <a:srgbClr val="FFFF00"/>
                </a:highlight>
              </a:rPr>
              <a:t>Announcement of who is running is not made so far in advance</a:t>
            </a:r>
          </a:p>
          <a:p>
            <a:pPr marL="457200" lvl="0" indent="-457200">
              <a:buFontTx/>
              <a:buAutoNum type="arabicPeriod"/>
            </a:pPr>
            <a:r>
              <a:rPr lang="en-US" sz="2400" i="1" dirty="0">
                <a:solidFill>
                  <a:srgbClr val="000000"/>
                </a:solidFill>
                <a:highlight>
                  <a:srgbClr val="FFFF00"/>
                </a:highlight>
              </a:rPr>
              <a:t>Races are smaller than presidential races</a:t>
            </a:r>
          </a:p>
          <a:p>
            <a:pPr marL="457200" lvl="0" indent="-457200">
              <a:buFontTx/>
              <a:buAutoNum type="arabicPeriod"/>
            </a:pPr>
            <a:r>
              <a:rPr lang="en-US" sz="2400" i="1" dirty="0">
                <a:solidFill>
                  <a:srgbClr val="000000"/>
                </a:solidFill>
                <a:highlight>
                  <a:srgbClr val="FFFF00"/>
                </a:highlight>
              </a:rPr>
              <a:t>Less expensive to run</a:t>
            </a:r>
          </a:p>
          <a:p>
            <a:pPr marL="457200" lvl="0" indent="-457200">
              <a:buFontTx/>
              <a:buAutoNum type="arabicPeriod"/>
            </a:pPr>
            <a:r>
              <a:rPr lang="en-US" sz="2400" i="1" dirty="0">
                <a:solidFill>
                  <a:srgbClr val="000000"/>
                </a:solidFill>
                <a:highlight>
                  <a:srgbClr val="FFFF00"/>
                </a:highlight>
              </a:rPr>
              <a:t>Less competitive</a:t>
            </a:r>
          </a:p>
          <a:p>
            <a:endParaRPr lang="en-US" dirty="0"/>
          </a:p>
        </p:txBody>
      </p:sp>
      <p:sp>
        <p:nvSpPr>
          <p:cNvPr id="4" name="Slide Number Placeholder 3">
            <a:extLst>
              <a:ext uri="{FF2B5EF4-FFF2-40B4-BE49-F238E27FC236}">
                <a16:creationId xmlns:a16="http://schemas.microsoft.com/office/drawing/2014/main" id="{C6BD3199-255A-4B35-9B25-DD3CB376499A}"/>
              </a:ext>
            </a:extLst>
          </p:cNvPr>
          <p:cNvSpPr>
            <a:spLocks noGrp="1"/>
          </p:cNvSpPr>
          <p:nvPr>
            <p:ph type="sldNum" sz="quarter" idx="11"/>
          </p:nvPr>
        </p:nvSpPr>
        <p:spPr/>
        <p:txBody>
          <a:bodyPr/>
          <a:lstStyle/>
          <a:p>
            <a:r>
              <a:rPr lang="en-US" dirty="0"/>
              <a:t>10 | </a:t>
            </a:r>
            <a:fld id="{035933AA-FA14-40E7-934B-A945FB92E0F6}" type="slidenum">
              <a:rPr lang="en-US" smtClean="0"/>
              <a:pPr/>
              <a:t>10</a:t>
            </a:fld>
            <a:endParaRPr lang="en-US" dirty="0"/>
          </a:p>
        </p:txBody>
      </p:sp>
      <p:pic>
        <p:nvPicPr>
          <p:cNvPr id="8" name="Picture 2" descr="Image Detail">
            <a:extLst>
              <a:ext uri="{FF2B5EF4-FFF2-40B4-BE49-F238E27FC236}">
                <a16:creationId xmlns:a16="http://schemas.microsoft.com/office/drawing/2014/main" id="{29D9ACDA-96E8-49BB-AFFA-B0BF4187F3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924300"/>
            <a:ext cx="4038600" cy="213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776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a:t>10 | </a:t>
            </a:r>
            <a:fld id="{E7308A65-A5B5-4926-8963-FA91ADEC05B2}" type="slidenum">
              <a:rPr lang="en-US"/>
              <a:pPr/>
              <a:t>11</a:t>
            </a:fld>
            <a:endParaRPr lang="en-US" dirty="0"/>
          </a:p>
        </p:txBody>
      </p:sp>
      <p:sp>
        <p:nvSpPr>
          <p:cNvPr id="5122" name="Rectangle 2"/>
          <p:cNvSpPr>
            <a:spLocks noGrp="1" noChangeArrowheads="1"/>
          </p:cNvSpPr>
          <p:nvPr>
            <p:ph type="title"/>
          </p:nvPr>
        </p:nvSpPr>
        <p:spPr>
          <a:xfrm>
            <a:off x="228600" y="403225"/>
            <a:ext cx="8686800" cy="641350"/>
          </a:xfrm>
        </p:spPr>
        <p:txBody>
          <a:bodyPr>
            <a:spAutoFit/>
          </a:bodyPr>
          <a:lstStyle/>
          <a:p>
            <a:r>
              <a:rPr lang="en-US" dirty="0"/>
              <a:t>Congressional Elections</a:t>
            </a:r>
          </a:p>
        </p:txBody>
      </p:sp>
      <p:sp>
        <p:nvSpPr>
          <p:cNvPr id="5123" name="Rectangle 3"/>
          <p:cNvSpPr>
            <a:spLocks noGrp="1" noChangeArrowheads="1"/>
          </p:cNvSpPr>
          <p:nvPr>
            <p:ph type="body" idx="1"/>
          </p:nvPr>
        </p:nvSpPr>
        <p:spPr/>
        <p:txBody>
          <a:bodyPr/>
          <a:lstStyle/>
          <a:p>
            <a:r>
              <a:rPr lang="en-US" dirty="0">
                <a:highlight>
                  <a:srgbClr val="FFFF00"/>
                </a:highlight>
              </a:rPr>
              <a:t>Incumbents have an extraordinary advantage</a:t>
            </a:r>
            <a:r>
              <a:rPr lang="en-US" dirty="0"/>
              <a:t> – and no terms limits in Congress</a:t>
            </a:r>
          </a:p>
          <a:p>
            <a:r>
              <a:rPr lang="en-US" dirty="0"/>
              <a:t>Each state has </a:t>
            </a:r>
            <a:r>
              <a:rPr lang="en-US" dirty="0">
                <a:highlight>
                  <a:srgbClr val="FFFF00"/>
                </a:highlight>
              </a:rPr>
              <a:t>two senators</a:t>
            </a:r>
            <a:r>
              <a:rPr lang="en-US" dirty="0"/>
              <a:t>; number of House </a:t>
            </a:r>
            <a:r>
              <a:rPr lang="en-US" dirty="0">
                <a:highlight>
                  <a:srgbClr val="FFFF00"/>
                </a:highlight>
              </a:rPr>
              <a:t>representatives based on state population</a:t>
            </a:r>
            <a:r>
              <a:rPr lang="en-US" dirty="0"/>
              <a:t>, as determined by the census</a:t>
            </a:r>
          </a:p>
          <a:p>
            <a:r>
              <a:rPr lang="en-US" dirty="0">
                <a:highlight>
                  <a:srgbClr val="FFFF00"/>
                </a:highlight>
              </a:rPr>
              <a:t>House members are now elected from single-member districts</a:t>
            </a:r>
          </a:p>
          <a:p>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left)">
                                      <p:cBhvr>
                                        <p:cTn id="17"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C0C30D-383C-4F50-A3F3-A4F97D59DA92}"/>
              </a:ext>
            </a:extLst>
          </p:cNvPr>
          <p:cNvSpPr>
            <a:spLocks noGrp="1"/>
          </p:cNvSpPr>
          <p:nvPr>
            <p:ph type="title"/>
          </p:nvPr>
        </p:nvSpPr>
        <p:spPr/>
        <p:txBody>
          <a:bodyPr/>
          <a:lstStyle/>
          <a:p>
            <a:r>
              <a:rPr lang="en-US" dirty="0"/>
              <a:t>Campaign Financing</a:t>
            </a:r>
          </a:p>
        </p:txBody>
      </p:sp>
      <p:sp>
        <p:nvSpPr>
          <p:cNvPr id="8" name="Content Placeholder 7">
            <a:extLst>
              <a:ext uri="{FF2B5EF4-FFF2-40B4-BE49-F238E27FC236}">
                <a16:creationId xmlns:a16="http://schemas.microsoft.com/office/drawing/2014/main" id="{DE77AF2D-4CFA-4389-9E30-8672BDD96B55}"/>
              </a:ext>
            </a:extLst>
          </p:cNvPr>
          <p:cNvSpPr>
            <a:spLocks noGrp="1"/>
          </p:cNvSpPr>
          <p:nvPr>
            <p:ph idx="1"/>
          </p:nvPr>
        </p:nvSpPr>
        <p:spPr/>
        <p:txBody>
          <a:bodyPr/>
          <a:lstStyle/>
          <a:p>
            <a:r>
              <a:rPr lang="en-US" dirty="0">
                <a:solidFill>
                  <a:srgbClr val="0000FF"/>
                </a:solidFill>
              </a:rPr>
              <a:t>Funds needed?</a:t>
            </a:r>
            <a:r>
              <a:rPr lang="en-US" dirty="0"/>
              <a:t>	</a:t>
            </a:r>
          </a:p>
          <a:p>
            <a:pPr lvl="1"/>
            <a:r>
              <a:rPr lang="en-US" dirty="0"/>
              <a:t>Millions ….</a:t>
            </a:r>
          </a:p>
          <a:p>
            <a:pPr lvl="2"/>
            <a:r>
              <a:rPr lang="en-US" dirty="0"/>
              <a:t>Presidential campaigning </a:t>
            </a:r>
            <a:r>
              <a:rPr lang="en-US" dirty="0">
                <a:solidFill>
                  <a:srgbClr val="00B050"/>
                </a:solidFill>
              </a:rPr>
              <a:t>requires an enormous amount of money </a:t>
            </a:r>
          </a:p>
          <a:p>
            <a:pPr lvl="3"/>
            <a:r>
              <a:rPr lang="en-US" dirty="0"/>
              <a:t>1996 presidential campaign: </a:t>
            </a:r>
          </a:p>
          <a:p>
            <a:pPr lvl="4"/>
            <a:r>
              <a:rPr lang="en-US" dirty="0"/>
              <a:t>Clinton and Dole campaigns spent about $232 million</a:t>
            </a:r>
          </a:p>
          <a:p>
            <a:pPr lvl="4"/>
            <a:r>
              <a:rPr lang="en-US" dirty="0"/>
              <a:t>$69 million in “issue ads” paid for by the Republican and Democratic National Committees</a:t>
            </a:r>
          </a:p>
          <a:p>
            <a:pPr lvl="3"/>
            <a:r>
              <a:rPr lang="en-US" dirty="0"/>
              <a:t>1996 Presidential + State + Local elections financing = 4.1 billion </a:t>
            </a:r>
          </a:p>
        </p:txBody>
      </p:sp>
      <p:sp>
        <p:nvSpPr>
          <p:cNvPr id="6" name="Slide Number Placeholder 5">
            <a:extLst>
              <a:ext uri="{FF2B5EF4-FFF2-40B4-BE49-F238E27FC236}">
                <a16:creationId xmlns:a16="http://schemas.microsoft.com/office/drawing/2014/main" id="{53C1F125-5646-468D-87DF-232755917C82}"/>
              </a:ext>
            </a:extLst>
          </p:cNvPr>
          <p:cNvSpPr>
            <a:spLocks noGrp="1"/>
          </p:cNvSpPr>
          <p:nvPr>
            <p:ph type="sldNum" sz="quarter" idx="11"/>
          </p:nvPr>
        </p:nvSpPr>
        <p:spPr/>
        <p:txBody>
          <a:bodyPr/>
          <a:lstStyle/>
          <a:p>
            <a:r>
              <a:rPr lang="en-US" dirty="0"/>
              <a:t>10 | </a:t>
            </a:r>
            <a:fld id="{A9713DD4-CB18-44DE-B5CF-AFA97822555C}" type="slidenum">
              <a:rPr lang="en-US" smtClean="0"/>
              <a:pPr/>
              <a:t>12</a:t>
            </a:fld>
            <a:endParaRPr lang="en-US" dirty="0"/>
          </a:p>
        </p:txBody>
      </p:sp>
    </p:spTree>
    <p:extLst>
      <p:ext uri="{BB962C8B-B14F-4D97-AF65-F5344CB8AC3E}">
        <p14:creationId xmlns:p14="http://schemas.microsoft.com/office/powerpoint/2010/main" val="198507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C89BAD-05F6-4788-BDE9-4E540605E9B4}"/>
              </a:ext>
            </a:extLst>
          </p:cNvPr>
          <p:cNvSpPr>
            <a:spLocks noGrp="1"/>
          </p:cNvSpPr>
          <p:nvPr>
            <p:ph type="title"/>
          </p:nvPr>
        </p:nvSpPr>
        <p:spPr/>
        <p:txBody>
          <a:bodyPr/>
          <a:lstStyle/>
          <a:p>
            <a:r>
              <a:rPr lang="en-US" dirty="0"/>
              <a:t>Campaign Financing</a:t>
            </a:r>
          </a:p>
        </p:txBody>
      </p:sp>
      <p:sp>
        <p:nvSpPr>
          <p:cNvPr id="7" name="Content Placeholder 6">
            <a:extLst>
              <a:ext uri="{FF2B5EF4-FFF2-40B4-BE49-F238E27FC236}">
                <a16:creationId xmlns:a16="http://schemas.microsoft.com/office/drawing/2014/main" id="{BFFF504D-BB86-428D-9F75-B073423DB407}"/>
              </a:ext>
            </a:extLst>
          </p:cNvPr>
          <p:cNvSpPr>
            <a:spLocks noGrp="1"/>
          </p:cNvSpPr>
          <p:nvPr>
            <p:ph sz="half" idx="1"/>
          </p:nvPr>
        </p:nvSpPr>
        <p:spPr/>
        <p:txBody>
          <a:bodyPr/>
          <a:lstStyle/>
          <a:p>
            <a:pPr lvl="0" fontAlgn="auto">
              <a:spcAft>
                <a:spcPts val="0"/>
              </a:spcAft>
              <a:buClrTx/>
              <a:buFont typeface="Arial" pitchFamily="34" charset="0"/>
              <a:buChar char="•"/>
            </a:pPr>
            <a:r>
              <a:rPr lang="en-US" sz="2400" kern="1200" dirty="0">
                <a:solidFill>
                  <a:srgbClr val="FF0000"/>
                </a:solidFill>
                <a:latin typeface="Calibri"/>
              </a:rPr>
              <a:t>Where does the money go?</a:t>
            </a:r>
          </a:p>
          <a:p>
            <a:pPr lvl="0" fontAlgn="auto">
              <a:spcAft>
                <a:spcPts val="0"/>
              </a:spcAft>
              <a:buClrTx/>
              <a:buFont typeface="Arial" pitchFamily="34" charset="0"/>
              <a:buChar char="•"/>
            </a:pPr>
            <a:r>
              <a:rPr lang="en-US" sz="2400" kern="1200" dirty="0">
                <a:solidFill>
                  <a:srgbClr val="0000FF"/>
                </a:solidFill>
                <a:latin typeface="Calibri"/>
              </a:rPr>
              <a:t>Majority goes to television and radio ads</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Ex.) </a:t>
            </a:r>
            <a:r>
              <a:rPr lang="en-US" sz="1600" kern="1200" dirty="0">
                <a:solidFill>
                  <a:prstClr val="black"/>
                </a:solidFill>
                <a:latin typeface="Calibri"/>
                <a:ea typeface="+mn-ea"/>
                <a:cs typeface="+mn-cs"/>
              </a:rPr>
              <a:t>Bill Clinton spent $44 million on these ads</a:t>
            </a:r>
          </a:p>
          <a:p>
            <a:pPr lvl="2" fontAlgn="auto">
              <a:spcAft>
                <a:spcPts val="0"/>
              </a:spcAft>
              <a:buClrTx/>
              <a:buFont typeface="Arial" pitchFamily="34" charset="0"/>
              <a:buChar char="•"/>
            </a:pPr>
            <a:r>
              <a:rPr lang="en-US" sz="1600" kern="1200" dirty="0">
                <a:solidFill>
                  <a:prstClr val="black"/>
                </a:solidFill>
                <a:latin typeface="Calibri"/>
                <a:ea typeface="+mn-ea"/>
                <a:cs typeface="+mn-cs"/>
              </a:rPr>
              <a:t>Helped him win the presidency</a:t>
            </a:r>
          </a:p>
          <a:p>
            <a:pPr lvl="0" fontAlgn="auto">
              <a:spcAft>
                <a:spcPts val="0"/>
              </a:spcAft>
              <a:buClrTx/>
              <a:buFont typeface="Arial" pitchFamily="34" charset="0"/>
              <a:buChar char="•"/>
            </a:pPr>
            <a:r>
              <a:rPr lang="en-US" sz="2400" kern="1200" dirty="0">
                <a:solidFill>
                  <a:srgbClr val="00B050"/>
                </a:solidFill>
                <a:latin typeface="Calibri"/>
              </a:rPr>
              <a:t>Congressional campaigns</a:t>
            </a:r>
          </a:p>
          <a:p>
            <a:pPr lvl="1" fontAlgn="auto">
              <a:spcAft>
                <a:spcPts val="0"/>
              </a:spcAft>
              <a:buClrTx/>
              <a:buFont typeface="Arial" pitchFamily="34" charset="0"/>
              <a:buChar char="–"/>
            </a:pPr>
            <a:r>
              <a:rPr lang="en-US" sz="2000" kern="1200" dirty="0">
                <a:solidFill>
                  <a:srgbClr val="00B050"/>
                </a:solidFill>
                <a:latin typeface="Calibri"/>
                <a:ea typeface="+mn-ea"/>
                <a:cs typeface="+mn-cs"/>
              </a:rPr>
              <a:t>Spend less</a:t>
            </a:r>
            <a:r>
              <a:rPr lang="en-US" sz="2000" kern="1200" dirty="0">
                <a:solidFill>
                  <a:prstClr val="black"/>
                </a:solidFill>
                <a:latin typeface="Calibri"/>
                <a:ea typeface="+mn-ea"/>
                <a:cs typeface="+mn-cs"/>
              </a:rPr>
              <a:t> on these types of ads</a:t>
            </a:r>
          </a:p>
          <a:p>
            <a:pPr lvl="2" fontAlgn="auto">
              <a:spcAft>
                <a:spcPts val="0"/>
              </a:spcAft>
              <a:buClrTx/>
              <a:buFont typeface="Arial" pitchFamily="34" charset="0"/>
              <a:buChar char="•"/>
            </a:pPr>
            <a:r>
              <a:rPr lang="en-US" sz="1800" kern="1200" dirty="0">
                <a:solidFill>
                  <a:prstClr val="black"/>
                </a:solidFill>
                <a:latin typeface="Calibri"/>
                <a:ea typeface="+mn-ea"/>
                <a:cs typeface="+mn-cs"/>
              </a:rPr>
              <a:t>If any incumbent has a lot of money, this can scare away challengers</a:t>
            </a:r>
          </a:p>
          <a:p>
            <a:pPr lvl="3" fontAlgn="auto">
              <a:spcAft>
                <a:spcPts val="0"/>
              </a:spcAft>
              <a:buClrTx/>
              <a:buFont typeface="Arial" pitchFamily="34" charset="0"/>
              <a:buChar char="–"/>
            </a:pPr>
            <a:r>
              <a:rPr lang="en-US" sz="1600" kern="1200" dirty="0">
                <a:solidFill>
                  <a:prstClr val="black"/>
                </a:solidFill>
                <a:latin typeface="Calibri"/>
                <a:ea typeface="+mn-ea"/>
                <a:cs typeface="+mn-cs"/>
              </a:rPr>
              <a:t>Can’t compete with the lack of exposure</a:t>
            </a:r>
          </a:p>
          <a:p>
            <a:endParaRPr lang="en-US" dirty="0"/>
          </a:p>
        </p:txBody>
      </p:sp>
      <p:sp>
        <p:nvSpPr>
          <p:cNvPr id="8" name="Content Placeholder 7">
            <a:extLst>
              <a:ext uri="{FF2B5EF4-FFF2-40B4-BE49-F238E27FC236}">
                <a16:creationId xmlns:a16="http://schemas.microsoft.com/office/drawing/2014/main" id="{6B3ABD48-3737-4AEA-B2BF-638727F9313A}"/>
              </a:ext>
            </a:extLst>
          </p:cNvPr>
          <p:cNvSpPr>
            <a:spLocks noGrp="1"/>
          </p:cNvSpPr>
          <p:nvPr>
            <p:ph sz="half" idx="2"/>
          </p:nvPr>
        </p:nvSpPr>
        <p:spPr/>
        <p:txBody>
          <a:bodyPr/>
          <a:lstStyle/>
          <a:p>
            <a:pPr lvl="0" fontAlgn="auto">
              <a:spcAft>
                <a:spcPts val="0"/>
              </a:spcAft>
              <a:buClrTx/>
              <a:buFont typeface="Arial" pitchFamily="34" charset="0"/>
              <a:buChar char="•"/>
            </a:pPr>
            <a:r>
              <a:rPr lang="en-US" sz="2400" kern="1200" dirty="0">
                <a:solidFill>
                  <a:srgbClr val="FF0000"/>
                </a:solidFill>
                <a:latin typeface="Calibri"/>
              </a:rPr>
              <a:t>Federal Election Committee</a:t>
            </a:r>
          </a:p>
          <a:p>
            <a:pPr lvl="0" fontAlgn="auto">
              <a:spcAft>
                <a:spcPts val="0"/>
              </a:spcAft>
              <a:buClrTx/>
              <a:buFont typeface="Arial" pitchFamily="34" charset="0"/>
              <a:buChar char="•"/>
            </a:pPr>
            <a:r>
              <a:rPr lang="en-US" sz="2400" kern="1200" dirty="0">
                <a:solidFill>
                  <a:srgbClr val="0000FF"/>
                </a:solidFill>
                <a:latin typeface="Calibri"/>
              </a:rPr>
              <a:t>FEC</a:t>
            </a:r>
          </a:p>
          <a:p>
            <a:pPr lvl="1" fontAlgn="auto">
              <a:spcAft>
                <a:spcPts val="0"/>
              </a:spcAft>
              <a:buClrTx/>
              <a:buFont typeface="Arial" pitchFamily="34" charset="0"/>
              <a:buChar char="–"/>
            </a:pPr>
            <a:r>
              <a:rPr lang="en-US" sz="2000" kern="1200" dirty="0">
                <a:solidFill>
                  <a:srgbClr val="00B050"/>
                </a:solidFill>
                <a:latin typeface="Calibri"/>
                <a:ea typeface="+mn-ea"/>
                <a:cs typeface="+mn-cs"/>
              </a:rPr>
              <a:t>Oversees campaign funding</a:t>
            </a:r>
          </a:p>
          <a:p>
            <a:pPr lvl="2" fontAlgn="auto">
              <a:spcAft>
                <a:spcPts val="0"/>
              </a:spcAft>
              <a:buClrTx/>
              <a:buFont typeface="Arial" pitchFamily="34" charset="0"/>
              <a:buChar char="•"/>
            </a:pPr>
            <a:r>
              <a:rPr lang="en-US" sz="1800" kern="1200" dirty="0">
                <a:solidFill>
                  <a:prstClr val="black"/>
                </a:solidFill>
                <a:latin typeface="Calibri"/>
                <a:ea typeface="+mn-ea"/>
                <a:cs typeface="+mn-cs"/>
              </a:rPr>
              <a:t>Sets limits on contributions and expenditures</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Two major issues:</a:t>
            </a:r>
          </a:p>
          <a:p>
            <a:pPr marL="1257300" lvl="2" indent="-342900" fontAlgn="auto">
              <a:spcAft>
                <a:spcPts val="0"/>
              </a:spcAft>
              <a:buClrTx/>
              <a:buFont typeface="Arial" pitchFamily="34" charset="0"/>
              <a:buAutoNum type="arabicPeriod"/>
            </a:pPr>
            <a:r>
              <a:rPr lang="en-US" sz="1800" kern="1200" dirty="0">
                <a:solidFill>
                  <a:srgbClr val="00B050"/>
                </a:solidFill>
                <a:latin typeface="Calibri"/>
                <a:ea typeface="+mn-ea"/>
                <a:cs typeface="+mn-cs"/>
              </a:rPr>
              <a:t>Control of overall cost</a:t>
            </a:r>
          </a:p>
          <a:p>
            <a:pPr marL="1257300" lvl="2" indent="-342900" fontAlgn="auto">
              <a:spcAft>
                <a:spcPts val="0"/>
              </a:spcAft>
              <a:buClrTx/>
              <a:buFont typeface="Arial" pitchFamily="34" charset="0"/>
              <a:buAutoNum type="arabicPeriod"/>
            </a:pPr>
            <a:r>
              <a:rPr lang="en-US" sz="1800" kern="1200" dirty="0">
                <a:solidFill>
                  <a:srgbClr val="00B050"/>
                </a:solidFill>
                <a:latin typeface="Calibri"/>
                <a:ea typeface="+mn-ea"/>
                <a:cs typeface="+mn-cs"/>
              </a:rPr>
              <a:t>Limits on individual limitation</a:t>
            </a:r>
          </a:p>
          <a:p>
            <a:endParaRPr lang="en-US" dirty="0"/>
          </a:p>
        </p:txBody>
      </p:sp>
      <p:sp>
        <p:nvSpPr>
          <p:cNvPr id="5" name="Slide Number Placeholder 4">
            <a:extLst>
              <a:ext uri="{FF2B5EF4-FFF2-40B4-BE49-F238E27FC236}">
                <a16:creationId xmlns:a16="http://schemas.microsoft.com/office/drawing/2014/main" id="{D6BE7883-0487-4B73-B8A9-C9B26A31FD64}"/>
              </a:ext>
            </a:extLst>
          </p:cNvPr>
          <p:cNvSpPr>
            <a:spLocks noGrp="1"/>
          </p:cNvSpPr>
          <p:nvPr>
            <p:ph type="sldNum" sz="quarter" idx="11"/>
          </p:nvPr>
        </p:nvSpPr>
        <p:spPr/>
        <p:txBody>
          <a:bodyPr/>
          <a:lstStyle/>
          <a:p>
            <a:r>
              <a:rPr lang="en-US" dirty="0"/>
              <a:t>10 | </a:t>
            </a:r>
            <a:fld id="{FE31F722-9B7B-437B-9389-4DC5ED425E2A}" type="slidenum">
              <a:rPr lang="en-US" smtClean="0"/>
              <a:pPr/>
              <a:t>13</a:t>
            </a:fld>
            <a:endParaRPr lang="en-US" dirty="0"/>
          </a:p>
        </p:txBody>
      </p:sp>
    </p:spTree>
    <p:extLst>
      <p:ext uri="{BB962C8B-B14F-4D97-AF65-F5344CB8AC3E}">
        <p14:creationId xmlns:p14="http://schemas.microsoft.com/office/powerpoint/2010/main" val="116392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D548-784D-401B-B33A-6EFEE96016B4}"/>
              </a:ext>
            </a:extLst>
          </p:cNvPr>
          <p:cNvSpPr>
            <a:spLocks noGrp="1"/>
          </p:cNvSpPr>
          <p:nvPr>
            <p:ph type="title"/>
          </p:nvPr>
        </p:nvSpPr>
        <p:spPr/>
        <p:txBody>
          <a:bodyPr/>
          <a:lstStyle/>
          <a:p>
            <a:r>
              <a:rPr lang="en-US" dirty="0"/>
              <a:t>Source of Funds</a:t>
            </a:r>
          </a:p>
        </p:txBody>
      </p:sp>
      <p:sp>
        <p:nvSpPr>
          <p:cNvPr id="3" name="Content Placeholder 2">
            <a:extLst>
              <a:ext uri="{FF2B5EF4-FFF2-40B4-BE49-F238E27FC236}">
                <a16:creationId xmlns:a16="http://schemas.microsoft.com/office/drawing/2014/main" id="{9C4D7DA7-69D8-4F1A-B697-28F29EAB7D52}"/>
              </a:ext>
            </a:extLst>
          </p:cNvPr>
          <p:cNvSpPr>
            <a:spLocks noGrp="1"/>
          </p:cNvSpPr>
          <p:nvPr>
            <p:ph sz="half" idx="1"/>
          </p:nvPr>
        </p:nvSpPr>
        <p:spPr/>
        <p:txBody>
          <a:bodyPr/>
          <a:lstStyle/>
          <a:p>
            <a:pPr lvl="0" fontAlgn="auto">
              <a:spcAft>
                <a:spcPts val="0"/>
              </a:spcAft>
              <a:buClrTx/>
              <a:buFont typeface="Arial" pitchFamily="34" charset="0"/>
              <a:buChar char="•"/>
            </a:pPr>
            <a:r>
              <a:rPr lang="en-US" sz="2200" kern="1200" dirty="0">
                <a:solidFill>
                  <a:srgbClr val="FF0000"/>
                </a:solidFill>
                <a:latin typeface="Calibri"/>
              </a:rPr>
              <a:t>Public Sources</a:t>
            </a:r>
          </a:p>
          <a:p>
            <a:pPr lvl="0" fontAlgn="auto">
              <a:spcAft>
                <a:spcPts val="0"/>
              </a:spcAft>
              <a:buClrTx/>
              <a:buFont typeface="Arial" pitchFamily="34" charset="0"/>
              <a:buChar char="•"/>
            </a:pPr>
            <a:r>
              <a:rPr lang="en-US" sz="2200" kern="1200" dirty="0">
                <a:solidFill>
                  <a:srgbClr val="0000FF"/>
                </a:solidFill>
                <a:latin typeface="Calibri"/>
              </a:rPr>
              <a:t>Government funding</a:t>
            </a:r>
          </a:p>
          <a:p>
            <a:pPr lvl="1" fontAlgn="auto">
              <a:spcAft>
                <a:spcPts val="0"/>
              </a:spcAft>
              <a:buClrTx/>
              <a:buFont typeface="Arial" pitchFamily="34" charset="0"/>
              <a:buChar char="–"/>
            </a:pPr>
            <a:r>
              <a:rPr lang="en-US" sz="1900" kern="1200" dirty="0">
                <a:solidFill>
                  <a:prstClr val="black"/>
                </a:solidFill>
                <a:latin typeface="Calibri"/>
                <a:ea typeface="+mn-ea"/>
                <a:cs typeface="+mn-cs"/>
              </a:rPr>
              <a:t>Helps with Presidential funding</a:t>
            </a:r>
          </a:p>
          <a:p>
            <a:pPr lvl="2" fontAlgn="auto">
              <a:spcAft>
                <a:spcPts val="0"/>
              </a:spcAft>
              <a:buClrTx/>
              <a:buFont typeface="Arial" pitchFamily="34" charset="0"/>
              <a:buChar char="•"/>
            </a:pPr>
            <a:r>
              <a:rPr lang="en-US" sz="1700" kern="1200" dirty="0">
                <a:solidFill>
                  <a:prstClr val="black"/>
                </a:solidFill>
                <a:latin typeface="Calibri"/>
                <a:ea typeface="+mn-ea"/>
                <a:cs typeface="+mn-cs"/>
              </a:rPr>
              <a:t>If you accept the funding, the candidate can not spend more than what is given to them</a:t>
            </a:r>
          </a:p>
          <a:p>
            <a:pPr lvl="2" fontAlgn="auto">
              <a:spcAft>
                <a:spcPts val="0"/>
              </a:spcAft>
              <a:buClrTx/>
              <a:buFont typeface="Arial" pitchFamily="34" charset="0"/>
              <a:buChar char="•"/>
            </a:pPr>
            <a:r>
              <a:rPr lang="en-US" sz="1700" kern="1200" dirty="0">
                <a:solidFill>
                  <a:prstClr val="black"/>
                </a:solidFill>
                <a:latin typeface="Calibri"/>
                <a:ea typeface="+mn-ea"/>
                <a:cs typeface="+mn-cs"/>
              </a:rPr>
              <a:t>Government matches funds of all money no more than $250</a:t>
            </a:r>
          </a:p>
          <a:p>
            <a:pPr lvl="1" fontAlgn="auto">
              <a:spcAft>
                <a:spcPts val="0"/>
              </a:spcAft>
              <a:buClrTx/>
              <a:buFont typeface="Arial" pitchFamily="34" charset="0"/>
              <a:buChar char="–"/>
            </a:pPr>
            <a:r>
              <a:rPr lang="en-US" sz="1900" kern="1200" dirty="0">
                <a:solidFill>
                  <a:srgbClr val="00B050"/>
                </a:solidFill>
                <a:latin typeface="Calibri"/>
                <a:ea typeface="+mn-ea"/>
                <a:cs typeface="+mn-cs"/>
              </a:rPr>
              <a:t>Congressional Candidates </a:t>
            </a:r>
          </a:p>
          <a:p>
            <a:pPr lvl="2" fontAlgn="auto">
              <a:spcAft>
                <a:spcPts val="0"/>
              </a:spcAft>
              <a:buClrTx/>
              <a:buFont typeface="Arial" pitchFamily="34" charset="0"/>
              <a:buChar char="•"/>
            </a:pPr>
            <a:r>
              <a:rPr lang="en-US" sz="1700" kern="1200" dirty="0">
                <a:solidFill>
                  <a:srgbClr val="00B050"/>
                </a:solidFill>
                <a:latin typeface="Calibri"/>
                <a:ea typeface="+mn-ea"/>
                <a:cs typeface="+mn-cs"/>
              </a:rPr>
              <a:t>Receive no government funding </a:t>
            </a:r>
          </a:p>
          <a:p>
            <a:pPr lvl="2" fontAlgn="auto">
              <a:spcAft>
                <a:spcPts val="0"/>
              </a:spcAft>
              <a:buClrTx/>
              <a:buFont typeface="Arial" pitchFamily="34" charset="0"/>
              <a:buChar char="•"/>
            </a:pPr>
            <a:r>
              <a:rPr lang="en-US" sz="1700" kern="1200" dirty="0">
                <a:solidFill>
                  <a:srgbClr val="0000FF"/>
                </a:solidFill>
                <a:latin typeface="Calibri"/>
                <a:ea typeface="+mn-ea"/>
                <a:cs typeface="+mn-cs"/>
              </a:rPr>
              <a:t>They rely on PAC money</a:t>
            </a:r>
          </a:p>
        </p:txBody>
      </p:sp>
      <p:sp>
        <p:nvSpPr>
          <p:cNvPr id="4" name="Content Placeholder 3">
            <a:extLst>
              <a:ext uri="{FF2B5EF4-FFF2-40B4-BE49-F238E27FC236}">
                <a16:creationId xmlns:a16="http://schemas.microsoft.com/office/drawing/2014/main" id="{800C2897-4DD4-46DC-8D29-9C6CF5350F44}"/>
              </a:ext>
            </a:extLst>
          </p:cNvPr>
          <p:cNvSpPr>
            <a:spLocks noGrp="1"/>
          </p:cNvSpPr>
          <p:nvPr>
            <p:ph sz="half" idx="2"/>
          </p:nvPr>
        </p:nvSpPr>
        <p:spPr/>
        <p:txBody>
          <a:bodyPr/>
          <a:lstStyle/>
          <a:p>
            <a:endParaRPr lang="en-US" dirty="0"/>
          </a:p>
        </p:txBody>
      </p:sp>
      <p:sp>
        <p:nvSpPr>
          <p:cNvPr id="6" name="Slide Number Placeholder 5">
            <a:extLst>
              <a:ext uri="{FF2B5EF4-FFF2-40B4-BE49-F238E27FC236}">
                <a16:creationId xmlns:a16="http://schemas.microsoft.com/office/drawing/2014/main" id="{A0B0D586-5C61-4F3F-A322-9971C3EC30F2}"/>
              </a:ext>
            </a:extLst>
          </p:cNvPr>
          <p:cNvSpPr>
            <a:spLocks noGrp="1"/>
          </p:cNvSpPr>
          <p:nvPr>
            <p:ph type="sldNum" sz="quarter" idx="11"/>
          </p:nvPr>
        </p:nvSpPr>
        <p:spPr/>
        <p:txBody>
          <a:bodyPr/>
          <a:lstStyle/>
          <a:p>
            <a:r>
              <a:rPr lang="en-US" dirty="0"/>
              <a:t>10 | </a:t>
            </a:r>
            <a:fld id="{A9713DD4-CB18-44DE-B5CF-AFA97822555C}" type="slidenum">
              <a:rPr lang="en-US" smtClean="0"/>
              <a:pPr/>
              <a:t>14</a:t>
            </a:fld>
            <a:endParaRPr lang="en-US" dirty="0"/>
          </a:p>
        </p:txBody>
      </p:sp>
      <p:pic>
        <p:nvPicPr>
          <p:cNvPr id="7" name="Picture 6">
            <a:extLst>
              <a:ext uri="{FF2B5EF4-FFF2-40B4-BE49-F238E27FC236}">
                <a16:creationId xmlns:a16="http://schemas.microsoft.com/office/drawing/2014/main" id="{5BE9D172-4B46-401E-9159-370A87E0B9A5}"/>
              </a:ext>
            </a:extLst>
          </p:cNvPr>
          <p:cNvPicPr>
            <a:picLocks noChangeAspect="1"/>
          </p:cNvPicPr>
          <p:nvPr/>
        </p:nvPicPr>
        <p:blipFill>
          <a:blip r:embed="rId2"/>
          <a:stretch>
            <a:fillRect/>
          </a:stretch>
        </p:blipFill>
        <p:spPr>
          <a:xfrm>
            <a:off x="5410200" y="2362200"/>
            <a:ext cx="2286198" cy="2816596"/>
          </a:xfrm>
          <a:prstGeom prst="rect">
            <a:avLst/>
          </a:prstGeom>
        </p:spPr>
      </p:pic>
    </p:spTree>
    <p:extLst>
      <p:ext uri="{BB962C8B-B14F-4D97-AF65-F5344CB8AC3E}">
        <p14:creationId xmlns:p14="http://schemas.microsoft.com/office/powerpoint/2010/main" val="1190199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D7B1-9693-4C79-BAC3-E4533427C366}"/>
              </a:ext>
            </a:extLst>
          </p:cNvPr>
          <p:cNvSpPr>
            <a:spLocks noGrp="1"/>
          </p:cNvSpPr>
          <p:nvPr>
            <p:ph type="title"/>
          </p:nvPr>
        </p:nvSpPr>
        <p:spPr/>
        <p:txBody>
          <a:bodyPr/>
          <a:lstStyle/>
          <a:p>
            <a:r>
              <a:rPr lang="en-US" dirty="0"/>
              <a:t>Source of Funds</a:t>
            </a:r>
          </a:p>
        </p:txBody>
      </p:sp>
      <p:sp>
        <p:nvSpPr>
          <p:cNvPr id="3" name="Content Placeholder 2">
            <a:extLst>
              <a:ext uri="{FF2B5EF4-FFF2-40B4-BE49-F238E27FC236}">
                <a16:creationId xmlns:a16="http://schemas.microsoft.com/office/drawing/2014/main" id="{BB10BF0A-D4AA-44B2-B54D-3B720EA5608F}"/>
              </a:ext>
            </a:extLst>
          </p:cNvPr>
          <p:cNvSpPr>
            <a:spLocks noGrp="1"/>
          </p:cNvSpPr>
          <p:nvPr>
            <p:ph sz="half" idx="1"/>
          </p:nvPr>
        </p:nvSpPr>
        <p:spPr/>
        <p:txBody>
          <a:bodyPr/>
          <a:lstStyle/>
          <a:p>
            <a:pPr lvl="0" fontAlgn="auto">
              <a:spcAft>
                <a:spcPts val="0"/>
              </a:spcAft>
              <a:buClrTx/>
              <a:buFont typeface="Arial" pitchFamily="34" charset="0"/>
              <a:buChar char="•"/>
            </a:pPr>
            <a:r>
              <a:rPr lang="en-US" sz="2400" kern="1200" dirty="0">
                <a:solidFill>
                  <a:srgbClr val="FF0000"/>
                </a:solidFill>
                <a:latin typeface="Calibri"/>
              </a:rPr>
              <a:t>Private Sources</a:t>
            </a:r>
          </a:p>
          <a:p>
            <a:pPr lvl="0" fontAlgn="auto">
              <a:spcAft>
                <a:spcPts val="0"/>
              </a:spcAft>
              <a:buClrTx/>
              <a:buFont typeface="Arial" pitchFamily="34" charset="0"/>
              <a:buChar char="•"/>
            </a:pPr>
            <a:r>
              <a:rPr lang="en-US" sz="2400" kern="1200" dirty="0">
                <a:solidFill>
                  <a:srgbClr val="0000FF"/>
                </a:solidFill>
                <a:latin typeface="Calibri"/>
              </a:rPr>
              <a:t>Private Individuals </a:t>
            </a:r>
            <a:r>
              <a:rPr lang="en-US" sz="2400" kern="1200" dirty="0">
                <a:solidFill>
                  <a:prstClr val="black"/>
                </a:solidFill>
                <a:latin typeface="Calibri"/>
              </a:rPr>
              <a:t>contribute to the campaigns they support</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This was looked at as an unfair advantage – some people would give huge sums of money</a:t>
            </a:r>
          </a:p>
          <a:p>
            <a:pPr lvl="2" fontAlgn="auto">
              <a:spcAft>
                <a:spcPts val="0"/>
              </a:spcAft>
              <a:buClrTx/>
              <a:buFont typeface="Arial" pitchFamily="34" charset="0"/>
              <a:buChar char="•"/>
            </a:pPr>
            <a:r>
              <a:rPr lang="en-US" sz="1800" kern="1200" dirty="0">
                <a:solidFill>
                  <a:prstClr val="black"/>
                </a:solidFill>
                <a:latin typeface="Calibri"/>
                <a:ea typeface="+mn-ea"/>
                <a:cs typeface="+mn-cs"/>
              </a:rPr>
              <a:t>There is a limit set by the FEC for how much an individual can give</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Much funding come from average people donating $100 to $200 </a:t>
            </a:r>
          </a:p>
          <a:p>
            <a:endParaRPr lang="en-US" dirty="0"/>
          </a:p>
        </p:txBody>
      </p:sp>
      <p:sp>
        <p:nvSpPr>
          <p:cNvPr id="4" name="Content Placeholder 3">
            <a:extLst>
              <a:ext uri="{FF2B5EF4-FFF2-40B4-BE49-F238E27FC236}">
                <a16:creationId xmlns:a16="http://schemas.microsoft.com/office/drawing/2014/main" id="{4E9090A7-ADEE-4262-9860-B1B477FF595F}"/>
              </a:ext>
            </a:extLst>
          </p:cNvPr>
          <p:cNvSpPr>
            <a:spLocks noGrp="1"/>
          </p:cNvSpPr>
          <p:nvPr>
            <p:ph sz="half" idx="2"/>
          </p:nvPr>
        </p:nvSpPr>
        <p:spPr/>
        <p:txBody>
          <a:bodyPr/>
          <a:lstStyle/>
          <a:p>
            <a:pPr lvl="0" fontAlgn="auto">
              <a:spcAft>
                <a:spcPts val="0"/>
              </a:spcAft>
              <a:buClrTx/>
              <a:buFont typeface="Arial" pitchFamily="34" charset="0"/>
              <a:buChar char="•"/>
            </a:pPr>
            <a:r>
              <a:rPr lang="en-US" sz="2400" kern="1200" dirty="0">
                <a:solidFill>
                  <a:srgbClr val="FF0000"/>
                </a:solidFill>
                <a:latin typeface="Calibri"/>
              </a:rPr>
              <a:t>Political Action Committees</a:t>
            </a:r>
          </a:p>
          <a:p>
            <a:pPr lvl="0" fontAlgn="auto">
              <a:spcAft>
                <a:spcPts val="0"/>
              </a:spcAft>
              <a:buClrTx/>
              <a:buFont typeface="Arial" pitchFamily="34" charset="0"/>
              <a:buChar char="•"/>
            </a:pPr>
            <a:r>
              <a:rPr lang="en-US" sz="2400" kern="1200" dirty="0">
                <a:solidFill>
                  <a:srgbClr val="0000FF"/>
                </a:solidFill>
                <a:latin typeface="Calibri"/>
              </a:rPr>
              <a:t>PAC</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Created by any group that wants to influence government</a:t>
            </a:r>
          </a:p>
          <a:p>
            <a:pPr lvl="2" fontAlgn="auto">
              <a:spcAft>
                <a:spcPts val="0"/>
              </a:spcAft>
              <a:buClrTx/>
              <a:buFont typeface="Arial" pitchFamily="34" charset="0"/>
              <a:buChar char="•"/>
            </a:pPr>
            <a:r>
              <a:rPr lang="en-US" sz="1800" kern="1200" dirty="0">
                <a:solidFill>
                  <a:prstClr val="black"/>
                </a:solidFill>
                <a:latin typeface="Calibri"/>
                <a:ea typeface="+mn-ea"/>
                <a:cs typeface="+mn-cs"/>
              </a:rPr>
              <a:t>Groups like:</a:t>
            </a:r>
          </a:p>
          <a:p>
            <a:pPr lvl="3" fontAlgn="auto">
              <a:spcAft>
                <a:spcPts val="0"/>
              </a:spcAft>
              <a:buClrTx/>
              <a:buFont typeface="Arial" pitchFamily="34" charset="0"/>
              <a:buChar char="–"/>
            </a:pPr>
            <a:r>
              <a:rPr lang="en-US" sz="1600" kern="1200" dirty="0">
                <a:solidFill>
                  <a:prstClr val="black"/>
                </a:solidFill>
                <a:latin typeface="Calibri"/>
                <a:ea typeface="+mn-ea"/>
                <a:cs typeface="+mn-cs"/>
              </a:rPr>
              <a:t>Corporations</a:t>
            </a:r>
          </a:p>
          <a:p>
            <a:pPr lvl="3" fontAlgn="auto">
              <a:spcAft>
                <a:spcPts val="0"/>
              </a:spcAft>
              <a:buClrTx/>
              <a:buFont typeface="Arial" pitchFamily="34" charset="0"/>
              <a:buChar char="–"/>
            </a:pPr>
            <a:r>
              <a:rPr lang="en-US" sz="1600" kern="1200" dirty="0">
                <a:solidFill>
                  <a:prstClr val="black"/>
                </a:solidFill>
                <a:latin typeface="Calibri"/>
                <a:ea typeface="+mn-ea"/>
                <a:cs typeface="+mn-cs"/>
              </a:rPr>
              <a:t>Labor Unions</a:t>
            </a:r>
          </a:p>
          <a:p>
            <a:pPr lvl="3" fontAlgn="auto">
              <a:spcAft>
                <a:spcPts val="0"/>
              </a:spcAft>
              <a:buClrTx/>
              <a:buFont typeface="Arial" pitchFamily="34" charset="0"/>
              <a:buChar char="–"/>
            </a:pPr>
            <a:r>
              <a:rPr lang="en-US" sz="1600" kern="1200" dirty="0">
                <a:solidFill>
                  <a:prstClr val="black"/>
                </a:solidFill>
                <a:latin typeface="Calibri"/>
                <a:ea typeface="+mn-ea"/>
                <a:cs typeface="+mn-cs"/>
              </a:rPr>
              <a:t>Professional Organizations</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Pool voluntary contributions of their members into a single fund</a:t>
            </a:r>
          </a:p>
          <a:p>
            <a:pPr lvl="2" fontAlgn="auto">
              <a:spcAft>
                <a:spcPts val="0"/>
              </a:spcAft>
              <a:buClrTx/>
              <a:buFont typeface="Arial" pitchFamily="34" charset="0"/>
              <a:buChar char="•"/>
            </a:pPr>
            <a:r>
              <a:rPr lang="en-US" sz="1800" kern="1200" dirty="0">
                <a:solidFill>
                  <a:prstClr val="black"/>
                </a:solidFill>
                <a:latin typeface="Calibri"/>
                <a:ea typeface="+mn-ea"/>
                <a:cs typeface="+mn-cs"/>
              </a:rPr>
              <a:t>Give that money to their favored candidate</a:t>
            </a:r>
          </a:p>
          <a:p>
            <a:endParaRPr lang="en-US" dirty="0"/>
          </a:p>
          <a:p>
            <a:endParaRPr lang="en-US" dirty="0"/>
          </a:p>
        </p:txBody>
      </p:sp>
      <p:sp>
        <p:nvSpPr>
          <p:cNvPr id="6" name="Slide Number Placeholder 5">
            <a:extLst>
              <a:ext uri="{FF2B5EF4-FFF2-40B4-BE49-F238E27FC236}">
                <a16:creationId xmlns:a16="http://schemas.microsoft.com/office/drawing/2014/main" id="{A899395A-BACF-4B1F-ABC5-2F16CA21CF10}"/>
              </a:ext>
            </a:extLst>
          </p:cNvPr>
          <p:cNvSpPr>
            <a:spLocks noGrp="1"/>
          </p:cNvSpPr>
          <p:nvPr>
            <p:ph type="sldNum" sz="quarter" idx="11"/>
          </p:nvPr>
        </p:nvSpPr>
        <p:spPr/>
        <p:txBody>
          <a:bodyPr/>
          <a:lstStyle/>
          <a:p>
            <a:r>
              <a:rPr lang="en-US" dirty="0"/>
              <a:t>10 | </a:t>
            </a:r>
            <a:fld id="{A9713DD4-CB18-44DE-B5CF-AFA97822555C}" type="slidenum">
              <a:rPr lang="en-US" smtClean="0"/>
              <a:pPr/>
              <a:t>15</a:t>
            </a:fld>
            <a:endParaRPr lang="en-US" dirty="0"/>
          </a:p>
        </p:txBody>
      </p:sp>
    </p:spTree>
    <p:extLst>
      <p:ext uri="{BB962C8B-B14F-4D97-AF65-F5344CB8AC3E}">
        <p14:creationId xmlns:p14="http://schemas.microsoft.com/office/powerpoint/2010/main" val="1122738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B2EB-9041-4923-8316-0372EA535F67}"/>
              </a:ext>
            </a:extLst>
          </p:cNvPr>
          <p:cNvSpPr>
            <a:spLocks noGrp="1"/>
          </p:cNvSpPr>
          <p:nvPr>
            <p:ph type="title"/>
          </p:nvPr>
        </p:nvSpPr>
        <p:spPr/>
        <p:txBody>
          <a:bodyPr/>
          <a:lstStyle/>
          <a:p>
            <a:r>
              <a:rPr lang="en-US" dirty="0"/>
              <a:t>Review</a:t>
            </a:r>
          </a:p>
        </p:txBody>
      </p:sp>
      <p:sp>
        <p:nvSpPr>
          <p:cNvPr id="6" name="Slide Number Placeholder 5">
            <a:extLst>
              <a:ext uri="{FF2B5EF4-FFF2-40B4-BE49-F238E27FC236}">
                <a16:creationId xmlns:a16="http://schemas.microsoft.com/office/drawing/2014/main" id="{01034D2C-84FC-49E0-90F6-B25C4FC1205E}"/>
              </a:ext>
            </a:extLst>
          </p:cNvPr>
          <p:cNvSpPr>
            <a:spLocks noGrp="1"/>
          </p:cNvSpPr>
          <p:nvPr>
            <p:ph type="sldNum" sz="quarter" idx="11"/>
          </p:nvPr>
        </p:nvSpPr>
        <p:spPr/>
        <p:txBody>
          <a:bodyPr/>
          <a:lstStyle/>
          <a:p>
            <a:r>
              <a:rPr lang="en-US" dirty="0"/>
              <a:t>10 | </a:t>
            </a:r>
            <a:fld id="{A9713DD4-CB18-44DE-B5CF-AFA97822555C}" type="slidenum">
              <a:rPr lang="en-US" smtClean="0"/>
              <a:pPr/>
              <a:t>16</a:t>
            </a:fld>
            <a:endParaRPr lang="en-US" dirty="0"/>
          </a:p>
        </p:txBody>
      </p:sp>
      <p:sp>
        <p:nvSpPr>
          <p:cNvPr id="7" name="TextBox 6">
            <a:extLst>
              <a:ext uri="{FF2B5EF4-FFF2-40B4-BE49-F238E27FC236}">
                <a16:creationId xmlns:a16="http://schemas.microsoft.com/office/drawing/2014/main" id="{243C07B2-46DB-4AA4-8E05-C01B8A5BE566}"/>
              </a:ext>
            </a:extLst>
          </p:cNvPr>
          <p:cNvSpPr txBox="1"/>
          <p:nvPr/>
        </p:nvSpPr>
        <p:spPr>
          <a:xfrm>
            <a:off x="2496749" y="1636160"/>
            <a:ext cx="4514313" cy="461665"/>
          </a:xfrm>
          <a:prstGeom prst="rect">
            <a:avLst/>
          </a:prstGeom>
          <a:noFill/>
        </p:spPr>
        <p:txBody>
          <a:bodyPr wrap="none" rtlCol="0">
            <a:spAutoFit/>
          </a:bodyPr>
          <a:lstStyle/>
          <a:p>
            <a:r>
              <a:rPr lang="en-US" dirty="0">
                <a:latin typeface="Segoe UI Emoji" panose="020B0502040204020203" pitchFamily="34" charset="0"/>
                <a:ea typeface="Segoe UI Emoji" panose="020B0502040204020203" pitchFamily="34" charset="0"/>
              </a:rPr>
              <a:t>Illustrate the Campaign timeline</a:t>
            </a:r>
          </a:p>
        </p:txBody>
      </p:sp>
      <p:cxnSp>
        <p:nvCxnSpPr>
          <p:cNvPr id="9" name="Straight Connector 8">
            <a:extLst>
              <a:ext uri="{FF2B5EF4-FFF2-40B4-BE49-F238E27FC236}">
                <a16:creationId xmlns:a16="http://schemas.microsoft.com/office/drawing/2014/main" id="{F2590C3A-E640-435D-B3D8-91509326F11A}"/>
              </a:ext>
            </a:extLst>
          </p:cNvPr>
          <p:cNvCxnSpPr/>
          <p:nvPr/>
        </p:nvCxnSpPr>
        <p:spPr bwMode="auto">
          <a:xfrm>
            <a:off x="1181100" y="3632026"/>
            <a:ext cx="7010400" cy="0"/>
          </a:xfrm>
          <a:prstGeom prst="line">
            <a:avLst/>
          </a:prstGeom>
          <a:ln w="7620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539F2975-60AB-4FB1-A301-EA8A3576BFDA}"/>
              </a:ext>
            </a:extLst>
          </p:cNvPr>
          <p:cNvCxnSpPr/>
          <p:nvPr/>
        </p:nvCxnSpPr>
        <p:spPr bwMode="auto">
          <a:xfrm>
            <a:off x="4753908" y="3200400"/>
            <a:ext cx="0" cy="838200"/>
          </a:xfrm>
          <a:prstGeom prst="line">
            <a:avLst/>
          </a:prstGeom>
          <a:ln w="762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62E62D7-29F3-4FB0-A02C-F6E79E5CF91C}"/>
              </a:ext>
            </a:extLst>
          </p:cNvPr>
          <p:cNvSpPr txBox="1"/>
          <p:nvPr/>
        </p:nvSpPr>
        <p:spPr>
          <a:xfrm>
            <a:off x="3711795" y="2682079"/>
            <a:ext cx="2084225" cy="461665"/>
          </a:xfrm>
          <a:prstGeom prst="rect">
            <a:avLst/>
          </a:prstGeom>
          <a:noFill/>
        </p:spPr>
        <p:txBody>
          <a:bodyPr wrap="none" rtlCol="0">
            <a:spAutoFit/>
          </a:bodyPr>
          <a:lstStyle/>
          <a:p>
            <a:r>
              <a:rPr lang="en-US" dirty="0">
                <a:latin typeface="Showcard Gothic" panose="04020904020102020604" pitchFamily="82" charset="0"/>
              </a:rPr>
              <a:t>Two </a:t>
            </a:r>
            <a:r>
              <a:rPr lang="en-US" dirty="0">
                <a:solidFill>
                  <a:srgbClr val="FF0000"/>
                </a:solidFill>
                <a:latin typeface="Showcard Gothic" panose="04020904020102020604" pitchFamily="82" charset="0"/>
              </a:rPr>
              <a:t>Phases</a:t>
            </a:r>
          </a:p>
        </p:txBody>
      </p:sp>
      <p:sp>
        <p:nvSpPr>
          <p:cNvPr id="13" name="TextBox 12">
            <a:extLst>
              <a:ext uri="{FF2B5EF4-FFF2-40B4-BE49-F238E27FC236}">
                <a16:creationId xmlns:a16="http://schemas.microsoft.com/office/drawing/2014/main" id="{639EDEFE-99C8-4927-9D7B-6FAE95854E28}"/>
              </a:ext>
            </a:extLst>
          </p:cNvPr>
          <p:cNvSpPr txBox="1"/>
          <p:nvPr/>
        </p:nvSpPr>
        <p:spPr>
          <a:xfrm>
            <a:off x="1352551" y="3801232"/>
            <a:ext cx="3401355" cy="3231654"/>
          </a:xfrm>
          <a:prstGeom prst="rect">
            <a:avLst/>
          </a:prstGeom>
          <a:noFill/>
        </p:spPr>
        <p:txBody>
          <a:bodyPr wrap="square" rtlCol="0">
            <a:spAutoFit/>
          </a:bodyPr>
          <a:lstStyle/>
          <a:p>
            <a:pPr marL="342900" indent="-342900">
              <a:buFontTx/>
              <a:buChar char="-"/>
            </a:pPr>
            <a:r>
              <a:rPr lang="en-US" sz="2000" dirty="0">
                <a:latin typeface="Tahoma" panose="020B0604030504040204" pitchFamily="34" charset="0"/>
                <a:ea typeface="Tahoma" panose="020B0604030504040204" pitchFamily="34" charset="0"/>
                <a:cs typeface="Tahoma" panose="020B0604030504040204" pitchFamily="34" charset="0"/>
              </a:rPr>
              <a:t>Primaries and Caucus</a:t>
            </a:r>
          </a:p>
          <a:p>
            <a:pPr marL="342900" indent="-342900">
              <a:buFontTx/>
              <a:buChar char="-"/>
            </a:pPr>
            <a:r>
              <a:rPr lang="en-US" sz="2000" dirty="0">
                <a:latin typeface="Tahoma" panose="020B0604030504040204" pitchFamily="34" charset="0"/>
                <a:ea typeface="Tahoma" panose="020B0604030504040204" pitchFamily="34" charset="0"/>
                <a:cs typeface="Tahoma" panose="020B0604030504040204" pitchFamily="34" charset="0"/>
              </a:rPr>
              <a:t>Party Nomination</a:t>
            </a:r>
          </a:p>
          <a:p>
            <a:pPr marL="342900" indent="-342900">
              <a:buFontTx/>
              <a:buChar char="-"/>
            </a:pPr>
            <a:r>
              <a:rPr lang="en-US" sz="2000" dirty="0">
                <a:latin typeface="Tahoma" panose="020B0604030504040204" pitchFamily="34" charset="0"/>
                <a:ea typeface="Tahoma" panose="020B0604030504040204" pitchFamily="34" charset="0"/>
                <a:cs typeface="Tahoma" panose="020B0604030504040204" pitchFamily="34" charset="0"/>
              </a:rPr>
              <a:t>Democrat v Democrat -or- Republican v. Republican</a:t>
            </a:r>
          </a:p>
          <a:p>
            <a:pPr marL="342900" indent="-342900">
              <a:buFontTx/>
              <a:buChar char="-"/>
            </a:pPr>
            <a:r>
              <a:rPr lang="en-US" sz="2000" dirty="0">
                <a:latin typeface="Tahoma" panose="020B0604030504040204" pitchFamily="34" charset="0"/>
                <a:ea typeface="Tahoma" panose="020B0604030504040204" pitchFamily="34" charset="0"/>
                <a:cs typeface="Tahoma" panose="020B0604030504040204" pitchFamily="34" charset="0"/>
              </a:rPr>
              <a:t>National Convention</a:t>
            </a:r>
          </a:p>
          <a:p>
            <a:pPr marL="342900" indent="-342900">
              <a:buFontTx/>
              <a:buChar char="-"/>
            </a:pPr>
            <a:r>
              <a:rPr lang="en-US" sz="2000" dirty="0">
                <a:latin typeface="Tahoma" panose="020B0604030504040204" pitchFamily="34" charset="0"/>
                <a:ea typeface="Tahoma" panose="020B0604030504040204" pitchFamily="34" charset="0"/>
                <a:cs typeface="Tahoma" panose="020B0604030504040204" pitchFamily="34" charset="0"/>
              </a:rPr>
              <a:t>Candidates pay attention to the delegates</a:t>
            </a:r>
          </a:p>
          <a:p>
            <a:pPr marL="342900" indent="-342900">
              <a:buFontTx/>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4" name="TextBox 13">
            <a:extLst>
              <a:ext uri="{FF2B5EF4-FFF2-40B4-BE49-F238E27FC236}">
                <a16:creationId xmlns:a16="http://schemas.microsoft.com/office/drawing/2014/main" id="{767CE476-8A22-4AA3-A5C9-C4616A43C930}"/>
              </a:ext>
            </a:extLst>
          </p:cNvPr>
          <p:cNvSpPr txBox="1"/>
          <p:nvPr/>
        </p:nvSpPr>
        <p:spPr>
          <a:xfrm>
            <a:off x="4925359" y="3770904"/>
            <a:ext cx="3401355" cy="2000548"/>
          </a:xfrm>
          <a:prstGeom prst="rect">
            <a:avLst/>
          </a:prstGeom>
          <a:noFill/>
        </p:spPr>
        <p:txBody>
          <a:bodyPr wrap="square" rtlCol="0">
            <a:spAutoFit/>
          </a:bodyPr>
          <a:lstStyle/>
          <a:p>
            <a:pPr marL="342900" indent="-342900">
              <a:buFontTx/>
              <a:buChar char="-"/>
            </a:pPr>
            <a:r>
              <a:rPr lang="en-US" sz="2000" dirty="0">
                <a:latin typeface="Tahoma" panose="020B0604030504040204" pitchFamily="34" charset="0"/>
                <a:ea typeface="Tahoma" panose="020B0604030504040204" pitchFamily="34" charset="0"/>
                <a:cs typeface="Tahoma" panose="020B0604030504040204" pitchFamily="34" charset="0"/>
              </a:rPr>
              <a:t>General Election </a:t>
            </a:r>
          </a:p>
          <a:p>
            <a:pPr marL="342900" indent="-342900">
              <a:buFontTx/>
              <a:buChar char="-"/>
            </a:pPr>
            <a:r>
              <a:rPr lang="en-US" sz="2000" dirty="0">
                <a:latin typeface="Tahoma" panose="020B0604030504040204" pitchFamily="34" charset="0"/>
                <a:ea typeface="Tahoma" panose="020B0604030504040204" pitchFamily="34" charset="0"/>
                <a:cs typeface="Tahoma" panose="020B0604030504040204" pitchFamily="34" charset="0"/>
              </a:rPr>
              <a:t>Democrat v. Republican</a:t>
            </a:r>
          </a:p>
          <a:p>
            <a:pPr marL="342900" indent="-342900">
              <a:buFontTx/>
              <a:buChar char="-"/>
            </a:pPr>
            <a:r>
              <a:rPr lang="en-US" sz="2000" dirty="0">
                <a:latin typeface="Tahoma" panose="020B0604030504040204" pitchFamily="34" charset="0"/>
                <a:ea typeface="Tahoma" panose="020B0604030504040204" pitchFamily="34" charset="0"/>
                <a:cs typeface="Tahoma" panose="020B0604030504040204" pitchFamily="34" charset="0"/>
              </a:rPr>
              <a:t>Candidates pay attention to the American voter</a:t>
            </a:r>
          </a:p>
          <a:p>
            <a:pPr marL="342900" indent="-342900">
              <a:buFontTx/>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5980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D0B7-7A41-4A9A-B4EA-1EAEF70B47A4}"/>
              </a:ext>
            </a:extLst>
          </p:cNvPr>
          <p:cNvSpPr>
            <a:spLocks noGrp="1"/>
          </p:cNvSpPr>
          <p:nvPr>
            <p:ph type="title"/>
          </p:nvPr>
        </p:nvSpPr>
        <p:spPr/>
        <p:txBody>
          <a:bodyPr/>
          <a:lstStyle/>
          <a:p>
            <a:r>
              <a:rPr lang="en-US" dirty="0"/>
              <a:t>Review</a:t>
            </a:r>
          </a:p>
        </p:txBody>
      </p:sp>
      <p:sp>
        <p:nvSpPr>
          <p:cNvPr id="4" name="Slide Number Placeholder 3">
            <a:extLst>
              <a:ext uri="{FF2B5EF4-FFF2-40B4-BE49-F238E27FC236}">
                <a16:creationId xmlns:a16="http://schemas.microsoft.com/office/drawing/2014/main" id="{D8DF7A7F-E004-4FA5-9FE0-39D28585FBF8}"/>
              </a:ext>
            </a:extLst>
          </p:cNvPr>
          <p:cNvSpPr>
            <a:spLocks noGrp="1"/>
          </p:cNvSpPr>
          <p:nvPr>
            <p:ph type="sldNum" sz="quarter" idx="11"/>
          </p:nvPr>
        </p:nvSpPr>
        <p:spPr/>
        <p:txBody>
          <a:bodyPr/>
          <a:lstStyle/>
          <a:p>
            <a:r>
              <a:rPr lang="en-US"/>
              <a:t>10 | </a:t>
            </a:r>
            <a:fld id="{035933AA-FA14-40E7-934B-A945FB92E0F6}" type="slidenum">
              <a:rPr lang="en-US" smtClean="0"/>
              <a:pPr/>
              <a:t>17</a:t>
            </a:fld>
            <a:endParaRPr lang="en-US" dirty="0"/>
          </a:p>
        </p:txBody>
      </p:sp>
      <p:sp>
        <p:nvSpPr>
          <p:cNvPr id="6" name="TextBox 5">
            <a:extLst>
              <a:ext uri="{FF2B5EF4-FFF2-40B4-BE49-F238E27FC236}">
                <a16:creationId xmlns:a16="http://schemas.microsoft.com/office/drawing/2014/main" id="{D3C7237A-70C2-4FB6-B204-F4E1CA6269B7}"/>
              </a:ext>
            </a:extLst>
          </p:cNvPr>
          <p:cNvSpPr txBox="1"/>
          <p:nvPr/>
        </p:nvSpPr>
        <p:spPr>
          <a:xfrm>
            <a:off x="2936360" y="1331416"/>
            <a:ext cx="3271280" cy="461665"/>
          </a:xfrm>
          <a:prstGeom prst="rect">
            <a:avLst/>
          </a:prstGeom>
          <a:noFill/>
        </p:spPr>
        <p:txBody>
          <a:bodyPr wrap="none" rtlCol="0">
            <a:spAutoFit/>
          </a:bodyPr>
          <a:lstStyle/>
          <a:p>
            <a:r>
              <a:rPr lang="en-US" dirty="0">
                <a:latin typeface="Segoe UI Emoji" panose="020B0502040204020203" pitchFamily="34" charset="0"/>
                <a:ea typeface="Segoe UI Emoji" panose="020B0502040204020203" pitchFamily="34" charset="0"/>
              </a:rPr>
              <a:t>Running for President?</a:t>
            </a:r>
          </a:p>
        </p:txBody>
      </p:sp>
      <p:pic>
        <p:nvPicPr>
          <p:cNvPr id="1026" name="Picture 2" descr="Image result for Candidate running for president timeline">
            <a:extLst>
              <a:ext uri="{FF2B5EF4-FFF2-40B4-BE49-F238E27FC236}">
                <a16:creationId xmlns:a16="http://schemas.microsoft.com/office/drawing/2014/main" id="{CBD2C1E9-8F54-4258-84C9-1079342552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05297"/>
            <a:ext cx="8686800" cy="21224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ndidate running for president timeline">
            <a:extLst>
              <a:ext uri="{FF2B5EF4-FFF2-40B4-BE49-F238E27FC236}">
                <a16:creationId xmlns:a16="http://schemas.microsoft.com/office/drawing/2014/main" id="{EFEE2462-EA35-4B4E-9A37-0657E6618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 y="14614"/>
            <a:ext cx="9112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1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9724-676F-40FB-BEE6-653888B0D73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DA15024-6724-4735-BCAE-0DF0C37676DF}"/>
              </a:ext>
            </a:extLst>
          </p:cNvPr>
          <p:cNvSpPr>
            <a:spLocks noGrp="1"/>
          </p:cNvSpPr>
          <p:nvPr>
            <p:ph type="sldNum" sz="quarter" idx="11"/>
          </p:nvPr>
        </p:nvSpPr>
        <p:spPr/>
        <p:txBody>
          <a:bodyPr/>
          <a:lstStyle/>
          <a:p>
            <a:r>
              <a:rPr lang="en-US"/>
              <a:t>10 | </a:t>
            </a:r>
            <a:fld id="{035933AA-FA14-40E7-934B-A945FB92E0F6}" type="slidenum">
              <a:rPr lang="en-US" smtClean="0"/>
              <a:pPr/>
              <a:t>18</a:t>
            </a:fld>
            <a:endParaRPr lang="en-US" dirty="0"/>
          </a:p>
        </p:txBody>
      </p:sp>
      <p:pic>
        <p:nvPicPr>
          <p:cNvPr id="3074" name="Picture 2" descr="Image result for Off year elections">
            <a:extLst>
              <a:ext uri="{FF2B5EF4-FFF2-40B4-BE49-F238E27FC236}">
                <a16:creationId xmlns:a16="http://schemas.microsoft.com/office/drawing/2014/main" id="{0AAEEB4A-4B22-4EC7-A2D4-796D2F488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2"/>
            <a:ext cx="9144000" cy="681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64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a:t>10 | </a:t>
            </a:r>
            <a:fld id="{DB743A8D-AA2C-4B55-B25C-F1DB60B45F27}" type="slidenum">
              <a:rPr lang="en-US"/>
              <a:pPr/>
              <a:t>19</a:t>
            </a:fld>
            <a:endParaRPr lang="en-US" dirty="0"/>
          </a:p>
        </p:txBody>
      </p:sp>
      <p:sp>
        <p:nvSpPr>
          <p:cNvPr id="10242" name="Rectangle 2"/>
          <p:cNvSpPr>
            <a:spLocks noGrp="1" noChangeArrowheads="1"/>
          </p:cNvSpPr>
          <p:nvPr>
            <p:ph type="title"/>
          </p:nvPr>
        </p:nvSpPr>
        <p:spPr>
          <a:xfrm>
            <a:off x="228600" y="403225"/>
            <a:ext cx="8686800" cy="641350"/>
          </a:xfrm>
        </p:spPr>
        <p:txBody>
          <a:bodyPr>
            <a:spAutoFit/>
          </a:bodyPr>
          <a:lstStyle/>
          <a:p>
            <a:r>
              <a:rPr lang="en-US" dirty="0"/>
              <a:t>Funding for Congressional Elections</a:t>
            </a:r>
          </a:p>
        </p:txBody>
      </p:sp>
      <p:sp>
        <p:nvSpPr>
          <p:cNvPr id="10243" name="Rectangle 3"/>
          <p:cNvSpPr>
            <a:spLocks noGrp="1" noChangeArrowheads="1"/>
          </p:cNvSpPr>
          <p:nvPr>
            <p:ph type="body" idx="1"/>
          </p:nvPr>
        </p:nvSpPr>
        <p:spPr/>
        <p:txBody>
          <a:bodyPr/>
          <a:lstStyle/>
          <a:p>
            <a:r>
              <a:rPr lang="en-US" dirty="0"/>
              <a:t>Most money comes from individual small donors ($100–$200 a person)</a:t>
            </a:r>
          </a:p>
          <a:p>
            <a:r>
              <a:rPr lang="en-US" dirty="0"/>
              <a:t>$2,000 maximum for individual donors</a:t>
            </a:r>
          </a:p>
          <a:p>
            <a:r>
              <a:rPr lang="en-US" dirty="0"/>
              <a:t>$5,000 limit for PACs, but most give just a few hundred dollars</a:t>
            </a:r>
          </a:p>
          <a:p>
            <a:r>
              <a:rPr lang="en-US" dirty="0"/>
              <a:t>Challengers must supply much of their own money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left)">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left)">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wipe(left)">
                                      <p:cBhvr>
                                        <p:cTn id="2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AB55A2-DB30-4C55-9C7A-6CABA4AAFE0E}"/>
              </a:ext>
            </a:extLst>
          </p:cNvPr>
          <p:cNvSpPr>
            <a:spLocks noGrp="1"/>
          </p:cNvSpPr>
          <p:nvPr>
            <p:ph type="title"/>
          </p:nvPr>
        </p:nvSpPr>
        <p:spPr/>
        <p:txBody>
          <a:bodyPr/>
          <a:lstStyle/>
          <a:p>
            <a:r>
              <a:rPr lang="en-US" dirty="0"/>
              <a:t>Campaigns</a:t>
            </a:r>
          </a:p>
        </p:txBody>
      </p:sp>
      <p:sp>
        <p:nvSpPr>
          <p:cNvPr id="7" name="Content Placeholder 6">
            <a:extLst>
              <a:ext uri="{FF2B5EF4-FFF2-40B4-BE49-F238E27FC236}">
                <a16:creationId xmlns:a16="http://schemas.microsoft.com/office/drawing/2014/main" id="{C4B33188-989B-4680-BC25-8E64F8BF5BBC}"/>
              </a:ext>
            </a:extLst>
          </p:cNvPr>
          <p:cNvSpPr>
            <a:spLocks noGrp="1"/>
          </p:cNvSpPr>
          <p:nvPr>
            <p:ph sz="half" idx="1"/>
          </p:nvPr>
        </p:nvSpPr>
        <p:spPr/>
        <p:txBody>
          <a:bodyPr/>
          <a:lstStyle/>
          <a:p>
            <a:pPr lvl="0" fontAlgn="auto">
              <a:spcAft>
                <a:spcPts val="0"/>
              </a:spcAft>
              <a:buClrTx/>
              <a:buFont typeface="Arial" pitchFamily="34" charset="0"/>
              <a:buChar char="•"/>
            </a:pPr>
            <a:r>
              <a:rPr lang="en-US" sz="2400" kern="1200" dirty="0">
                <a:solidFill>
                  <a:srgbClr val="FF0000"/>
                </a:solidFill>
                <a:latin typeface="Calibri"/>
              </a:rPr>
              <a:t>General Information</a:t>
            </a:r>
          </a:p>
          <a:p>
            <a:pPr lvl="0" fontAlgn="auto">
              <a:spcAft>
                <a:spcPts val="0"/>
              </a:spcAft>
              <a:buClrTx/>
              <a:buFont typeface="Arial" pitchFamily="34" charset="0"/>
              <a:buChar char="•"/>
            </a:pPr>
            <a:r>
              <a:rPr lang="en-US" sz="2400" kern="1200" dirty="0">
                <a:solidFill>
                  <a:srgbClr val="0000FF"/>
                </a:solidFill>
                <a:latin typeface="Calibri"/>
              </a:rPr>
              <a:t>Consist of</a:t>
            </a:r>
            <a:r>
              <a:rPr lang="en-US" sz="2400" kern="1200" dirty="0">
                <a:solidFill>
                  <a:prstClr val="black"/>
                </a:solidFill>
                <a:latin typeface="Calibri"/>
              </a:rPr>
              <a:t>: (TASKS)</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Talking to voters</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Passing out campaign flyers</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Putting up yard signs</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Getting attention of local media</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Calling people on the phone</a:t>
            </a:r>
          </a:p>
          <a:p>
            <a:pPr lvl="1" fontAlgn="auto">
              <a:spcAft>
                <a:spcPts val="0"/>
              </a:spcAft>
              <a:buClrTx/>
              <a:buFont typeface="Arial" pitchFamily="34" charset="0"/>
              <a:buChar char="–"/>
            </a:pPr>
            <a:endParaRPr lang="en-US" sz="2000" kern="1200" dirty="0">
              <a:solidFill>
                <a:prstClr val="black"/>
              </a:solidFill>
              <a:latin typeface="Calibri"/>
              <a:ea typeface="+mn-ea"/>
              <a:cs typeface="+mn-cs"/>
            </a:endParaRPr>
          </a:p>
          <a:p>
            <a:endParaRPr lang="en-US" dirty="0"/>
          </a:p>
        </p:txBody>
      </p:sp>
      <p:sp>
        <p:nvSpPr>
          <p:cNvPr id="8" name="Content Placeholder 7">
            <a:extLst>
              <a:ext uri="{FF2B5EF4-FFF2-40B4-BE49-F238E27FC236}">
                <a16:creationId xmlns:a16="http://schemas.microsoft.com/office/drawing/2014/main" id="{437018BF-F833-4D4E-BBC4-AA031C3B9B95}"/>
              </a:ext>
            </a:extLst>
          </p:cNvPr>
          <p:cNvSpPr>
            <a:spLocks noGrp="1"/>
          </p:cNvSpPr>
          <p:nvPr>
            <p:ph sz="half" idx="2"/>
          </p:nvPr>
        </p:nvSpPr>
        <p:spPr/>
        <p:txBody>
          <a:bodyPr/>
          <a:lstStyle/>
          <a:p>
            <a:pPr lvl="0" fontAlgn="auto">
              <a:spcAft>
                <a:spcPts val="0"/>
              </a:spcAft>
              <a:buClrTx/>
              <a:buFont typeface="Arial" pitchFamily="34" charset="0"/>
              <a:buChar char="•"/>
            </a:pPr>
            <a:r>
              <a:rPr lang="en-US" sz="2400" kern="1200" dirty="0">
                <a:solidFill>
                  <a:srgbClr val="FF0000"/>
                </a:solidFill>
                <a:latin typeface="Calibri"/>
              </a:rPr>
              <a:t>National &amp; State Campaigns</a:t>
            </a:r>
          </a:p>
          <a:p>
            <a:pPr lvl="0" fontAlgn="auto">
              <a:spcAft>
                <a:spcPts val="0"/>
              </a:spcAft>
              <a:buClrTx/>
              <a:buFont typeface="Arial" pitchFamily="34" charset="0"/>
              <a:buChar char="•"/>
            </a:pPr>
            <a:r>
              <a:rPr lang="en-US" sz="2400" kern="1200" dirty="0">
                <a:solidFill>
                  <a:srgbClr val="0000FF"/>
                </a:solidFill>
                <a:latin typeface="Calibri"/>
              </a:rPr>
              <a:t>Two phases	</a:t>
            </a:r>
          </a:p>
          <a:p>
            <a:pPr lvl="1" fontAlgn="auto">
              <a:spcAft>
                <a:spcPts val="0"/>
              </a:spcAft>
              <a:buClrTx/>
              <a:buNone/>
            </a:pPr>
            <a:r>
              <a:rPr lang="en-US" sz="2000" kern="1200" dirty="0">
                <a:solidFill>
                  <a:prstClr val="black"/>
                </a:solidFill>
                <a:latin typeface="Calibri"/>
              </a:rPr>
              <a:t>1. Campaign before the party nomination</a:t>
            </a:r>
          </a:p>
          <a:p>
            <a:pPr lvl="1" fontAlgn="auto">
              <a:spcAft>
                <a:spcPts val="0"/>
              </a:spcAft>
              <a:buClrTx/>
              <a:buNone/>
            </a:pPr>
            <a:r>
              <a:rPr lang="en-US" sz="2000" kern="1200" dirty="0">
                <a:solidFill>
                  <a:prstClr val="black"/>
                </a:solidFill>
                <a:latin typeface="Calibri"/>
              </a:rPr>
              <a:t>2. Effort between the time of nomination and the general election</a:t>
            </a:r>
          </a:p>
          <a:p>
            <a:pPr lvl="0" fontAlgn="auto">
              <a:spcAft>
                <a:spcPts val="0"/>
              </a:spcAft>
              <a:buClrTx/>
              <a:buFont typeface="Arial" pitchFamily="34" charset="0"/>
              <a:buChar char="•"/>
            </a:pPr>
            <a:r>
              <a:rPr lang="en-US" sz="2400" kern="1200" dirty="0">
                <a:solidFill>
                  <a:srgbClr val="00B050"/>
                </a:solidFill>
                <a:latin typeface="Calibri"/>
              </a:rPr>
              <a:t>Different rules</a:t>
            </a:r>
            <a:r>
              <a:rPr lang="en-US" sz="2400" kern="1200" dirty="0">
                <a:solidFill>
                  <a:prstClr val="black"/>
                </a:solidFill>
                <a:latin typeface="Calibri"/>
              </a:rPr>
              <a:t> apply to each phase</a:t>
            </a:r>
          </a:p>
          <a:p>
            <a:pPr lvl="1" fontAlgn="auto">
              <a:spcAft>
                <a:spcPts val="0"/>
              </a:spcAft>
              <a:buClrTx/>
              <a:buFont typeface="Arial" pitchFamily="34" charset="0"/>
              <a:buChar char="–"/>
            </a:pPr>
            <a:r>
              <a:rPr lang="en-US" sz="2000" kern="1200" dirty="0">
                <a:solidFill>
                  <a:srgbClr val="00B050"/>
                </a:solidFill>
                <a:latin typeface="Calibri"/>
              </a:rPr>
              <a:t>Financing rules</a:t>
            </a:r>
          </a:p>
          <a:p>
            <a:endParaRPr lang="en-US" dirty="0"/>
          </a:p>
        </p:txBody>
      </p:sp>
      <p:sp>
        <p:nvSpPr>
          <p:cNvPr id="5" name="Slide Number Placeholder 4">
            <a:extLst>
              <a:ext uri="{FF2B5EF4-FFF2-40B4-BE49-F238E27FC236}">
                <a16:creationId xmlns:a16="http://schemas.microsoft.com/office/drawing/2014/main" id="{93CA63BB-C44A-4107-9180-2765E7115F1A}"/>
              </a:ext>
            </a:extLst>
          </p:cNvPr>
          <p:cNvSpPr>
            <a:spLocks noGrp="1"/>
          </p:cNvSpPr>
          <p:nvPr>
            <p:ph type="sldNum" sz="quarter" idx="11"/>
          </p:nvPr>
        </p:nvSpPr>
        <p:spPr/>
        <p:txBody>
          <a:bodyPr/>
          <a:lstStyle/>
          <a:p>
            <a:r>
              <a:rPr lang="en-US" dirty="0"/>
              <a:t>10 | </a:t>
            </a:r>
            <a:fld id="{FE31F722-9B7B-437B-9389-4DC5ED425E2A}" type="slidenum">
              <a:rPr lang="en-US" smtClean="0"/>
              <a:pPr/>
              <a:t>2</a:t>
            </a:fld>
            <a:endParaRPr lang="en-US" dirty="0"/>
          </a:p>
        </p:txBody>
      </p:sp>
    </p:spTree>
    <p:extLst>
      <p:ext uri="{BB962C8B-B14F-4D97-AF65-F5344CB8AC3E}">
        <p14:creationId xmlns:p14="http://schemas.microsoft.com/office/powerpoint/2010/main" val="1467173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a:t>Copyright © Houghton Mifflin Company. All rights reserved.</a:t>
            </a:r>
          </a:p>
        </p:txBody>
      </p:sp>
      <p:sp>
        <p:nvSpPr>
          <p:cNvPr id="6" name="Slide Number Placeholder 3"/>
          <p:cNvSpPr>
            <a:spLocks noGrp="1"/>
          </p:cNvSpPr>
          <p:nvPr>
            <p:ph type="sldNum" sz="quarter" idx="11"/>
          </p:nvPr>
        </p:nvSpPr>
        <p:spPr/>
        <p:txBody>
          <a:bodyPr/>
          <a:lstStyle/>
          <a:p>
            <a:r>
              <a:rPr lang="en-US" dirty="0"/>
              <a:t>10 | </a:t>
            </a:r>
            <a:fld id="{9F699C69-CEDF-40C6-A055-6A6B28426648}" type="slidenum">
              <a:rPr lang="en-US"/>
              <a:pPr/>
              <a:t>20</a:t>
            </a:fld>
            <a:endParaRPr lang="en-US" dirty="0"/>
          </a:p>
        </p:txBody>
      </p:sp>
      <p:sp>
        <p:nvSpPr>
          <p:cNvPr id="24578" name="Rectangle 2"/>
          <p:cNvSpPr>
            <a:spLocks noGrp="1" noChangeArrowheads="1"/>
          </p:cNvSpPr>
          <p:nvPr>
            <p:ph type="title"/>
          </p:nvPr>
        </p:nvSpPr>
        <p:spPr>
          <a:xfrm>
            <a:off x="228600" y="403225"/>
            <a:ext cx="8686800" cy="641350"/>
          </a:xfrm>
        </p:spPr>
        <p:txBody>
          <a:bodyPr>
            <a:spAutoFit/>
          </a:bodyPr>
          <a:lstStyle/>
          <a:p>
            <a:r>
              <a:rPr lang="en-US" dirty="0"/>
              <a:t>Figure 10.1: The Cost of Winning</a:t>
            </a:r>
          </a:p>
        </p:txBody>
      </p:sp>
      <p:pic>
        <p:nvPicPr>
          <p:cNvPr id="24580" name="Picture 4" descr="C:\Documents and Settings\smithja\Desktop\wilson\art\jpg\la_10_01.jpg"/>
          <p:cNvPicPr>
            <a:picLocks noChangeAspect="1" noChangeArrowheads="1"/>
          </p:cNvPicPr>
          <p:nvPr/>
        </p:nvPicPr>
        <p:blipFill>
          <a:blip r:embed="rId3" cstate="print"/>
          <a:srcRect/>
          <a:stretch>
            <a:fillRect/>
          </a:stretch>
        </p:blipFill>
        <p:spPr bwMode="auto">
          <a:xfrm>
            <a:off x="228600" y="1909763"/>
            <a:ext cx="8686800" cy="3778250"/>
          </a:xfrm>
          <a:prstGeom prst="rect">
            <a:avLst/>
          </a:prstGeom>
          <a:noFill/>
          <a:ln w="12699">
            <a:solidFill>
              <a:srgbClr val="000000"/>
            </a:solidFill>
            <a:miter lim="800000"/>
            <a:headEnd/>
            <a:tailEnd/>
          </a:ln>
        </p:spPr>
      </p:pic>
      <p:sp>
        <p:nvSpPr>
          <p:cNvPr id="24581" name="Text Box 5"/>
          <p:cNvSpPr txBox="1">
            <a:spLocks noChangeArrowheads="1"/>
          </p:cNvSpPr>
          <p:nvPr/>
        </p:nvSpPr>
        <p:spPr bwMode="auto">
          <a:xfrm>
            <a:off x="533400" y="5791200"/>
            <a:ext cx="8077200" cy="274638"/>
          </a:xfrm>
          <a:prstGeom prst="rect">
            <a:avLst/>
          </a:prstGeom>
          <a:noFill/>
          <a:ln w="9525">
            <a:noFill/>
            <a:miter lim="800000"/>
            <a:headEnd/>
            <a:tailEnd/>
          </a:ln>
          <a:effectLst/>
        </p:spPr>
        <p:txBody>
          <a:bodyPr>
            <a:spAutoFit/>
          </a:bodyPr>
          <a:lstStyle/>
          <a:p>
            <a:pPr algn="ctr">
              <a:spcBef>
                <a:spcPct val="50000"/>
              </a:spcBef>
            </a:pPr>
            <a:r>
              <a:rPr lang="en-US" sz="1200" dirty="0">
                <a:latin typeface="Arial" charset="0"/>
              </a:rPr>
              <a:t>Updated from Federal Election Commission report, May 15, 2001. </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a:t>Copyright © Houghton Mifflin Company. All rights reserved.</a:t>
            </a:r>
          </a:p>
        </p:txBody>
      </p:sp>
      <p:sp>
        <p:nvSpPr>
          <p:cNvPr id="6" name="Slide Number Placeholder 3"/>
          <p:cNvSpPr>
            <a:spLocks noGrp="1"/>
          </p:cNvSpPr>
          <p:nvPr>
            <p:ph type="sldNum" sz="quarter" idx="11"/>
          </p:nvPr>
        </p:nvSpPr>
        <p:spPr/>
        <p:txBody>
          <a:bodyPr/>
          <a:lstStyle/>
          <a:p>
            <a:r>
              <a:rPr lang="en-US" dirty="0"/>
              <a:t>10 | </a:t>
            </a:r>
            <a:fld id="{B0B00375-B65A-4BD5-B546-0596F46BD956}" type="slidenum">
              <a:rPr lang="en-US"/>
              <a:pPr/>
              <a:t>21</a:t>
            </a:fld>
            <a:endParaRPr lang="en-US" dirty="0"/>
          </a:p>
        </p:txBody>
      </p:sp>
      <p:sp>
        <p:nvSpPr>
          <p:cNvPr id="25602" name="Rectangle 1026"/>
          <p:cNvSpPr>
            <a:spLocks noGrp="1" noChangeArrowheads="1"/>
          </p:cNvSpPr>
          <p:nvPr>
            <p:ph type="title"/>
          </p:nvPr>
        </p:nvSpPr>
        <p:spPr>
          <a:xfrm>
            <a:off x="228600" y="403225"/>
            <a:ext cx="8686800" cy="641350"/>
          </a:xfrm>
        </p:spPr>
        <p:txBody>
          <a:bodyPr>
            <a:spAutoFit/>
          </a:bodyPr>
          <a:lstStyle/>
          <a:p>
            <a:r>
              <a:rPr lang="en-US" dirty="0"/>
              <a:t>Figure 10.2: Growth of PACs </a:t>
            </a:r>
          </a:p>
        </p:txBody>
      </p:sp>
      <p:pic>
        <p:nvPicPr>
          <p:cNvPr id="25604" name="Picture 1028" descr="C:\Documents and Settings\smithja\Desktop\wilson\art\jpg\la_10_02.jpg"/>
          <p:cNvPicPr>
            <a:picLocks noChangeAspect="1" noChangeArrowheads="1"/>
          </p:cNvPicPr>
          <p:nvPr/>
        </p:nvPicPr>
        <p:blipFill>
          <a:blip r:embed="rId3" cstate="print"/>
          <a:srcRect/>
          <a:stretch>
            <a:fillRect/>
          </a:stretch>
        </p:blipFill>
        <p:spPr bwMode="auto">
          <a:xfrm>
            <a:off x="304800" y="2001838"/>
            <a:ext cx="8534400" cy="3594100"/>
          </a:xfrm>
          <a:prstGeom prst="rect">
            <a:avLst/>
          </a:prstGeom>
          <a:noFill/>
          <a:ln w="12699">
            <a:solidFill>
              <a:srgbClr val="000000"/>
            </a:solidFill>
            <a:miter lim="800000"/>
            <a:headEnd/>
            <a:tailEnd/>
          </a:ln>
        </p:spPr>
      </p:pic>
      <p:sp>
        <p:nvSpPr>
          <p:cNvPr id="25605" name="Text Box 1029"/>
          <p:cNvSpPr txBox="1">
            <a:spLocks noChangeArrowheads="1"/>
          </p:cNvSpPr>
          <p:nvPr/>
        </p:nvSpPr>
        <p:spPr bwMode="auto">
          <a:xfrm>
            <a:off x="2438400" y="5715000"/>
            <a:ext cx="4267200" cy="274638"/>
          </a:xfrm>
          <a:prstGeom prst="rect">
            <a:avLst/>
          </a:prstGeom>
          <a:noFill/>
          <a:ln w="9525">
            <a:noFill/>
            <a:miter lim="800000"/>
            <a:headEnd/>
            <a:tailEnd/>
          </a:ln>
          <a:effectLst/>
        </p:spPr>
        <p:txBody>
          <a:bodyPr>
            <a:spAutoFit/>
          </a:bodyPr>
          <a:lstStyle/>
          <a:p>
            <a:pPr algn="ctr">
              <a:spcBef>
                <a:spcPct val="50000"/>
              </a:spcBef>
            </a:pPr>
            <a:r>
              <a:rPr lang="en-US" sz="1200" dirty="0">
                <a:latin typeface="Arial" charset="0"/>
              </a:rPr>
              <a:t>Federal Election Commission. </a:t>
            </a:r>
          </a:p>
        </p:txBody>
      </p:sp>
      <p:sp>
        <p:nvSpPr>
          <p:cNvPr id="2" name="TextBox 1">
            <a:extLst>
              <a:ext uri="{FF2B5EF4-FFF2-40B4-BE49-F238E27FC236}">
                <a16:creationId xmlns:a16="http://schemas.microsoft.com/office/drawing/2014/main" id="{68547DC1-E0F0-401A-8DC7-E0BB7B87AC32}"/>
              </a:ext>
            </a:extLst>
          </p:cNvPr>
          <p:cNvSpPr txBox="1"/>
          <p:nvPr/>
        </p:nvSpPr>
        <p:spPr>
          <a:xfrm>
            <a:off x="3590513" y="1421111"/>
            <a:ext cx="1551002" cy="461665"/>
          </a:xfrm>
          <a:prstGeom prst="rect">
            <a:avLst/>
          </a:prstGeom>
          <a:noFill/>
        </p:spPr>
        <p:txBody>
          <a:bodyPr wrap="none" rtlCol="0">
            <a:spAutoFit/>
          </a:bodyPr>
          <a:lstStyle/>
          <a:p>
            <a:r>
              <a:rPr lang="en-US">
                <a:hlinkClick r:id="rId4"/>
              </a:rPr>
              <a:t>Super PAC</a:t>
            </a:r>
            <a:endParaRPr lang="en-US" dirty="0"/>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r>
              <a:rPr lang="en-US" dirty="0"/>
              <a:t>10 | </a:t>
            </a:r>
            <a:fld id="{5FC426B0-B345-4EC9-9900-E8DAC7EFB5DA}" type="slidenum">
              <a:rPr lang="en-US"/>
              <a:pPr/>
              <a:t>22</a:t>
            </a:fld>
            <a:endParaRPr lang="en-US" dirty="0"/>
          </a:p>
        </p:txBody>
      </p:sp>
      <p:sp>
        <p:nvSpPr>
          <p:cNvPr id="23554" name="Rectangle 2"/>
          <p:cNvSpPr>
            <a:spLocks noGrp="1" noChangeArrowheads="1"/>
          </p:cNvSpPr>
          <p:nvPr>
            <p:ph type="title"/>
          </p:nvPr>
        </p:nvSpPr>
        <p:spPr>
          <a:xfrm>
            <a:off x="228600" y="77788"/>
            <a:ext cx="8686800" cy="1554162"/>
          </a:xfrm>
        </p:spPr>
        <p:txBody>
          <a:bodyPr>
            <a:spAutoFit/>
          </a:bodyPr>
          <a:lstStyle/>
          <a:p>
            <a:r>
              <a:rPr lang="en-US" sz="3200" dirty="0"/>
              <a:t>Table 10.2: Sources of Campaign Funds: All House and Senate Candidates in 2001-2002, by Party (in Millions)</a:t>
            </a:r>
          </a:p>
        </p:txBody>
      </p:sp>
      <p:pic>
        <p:nvPicPr>
          <p:cNvPr id="23556" name="Picture 4" descr="C:\Documents and Settings\smithja\Desktop\wilson\art\jpg\table_10_02.jpg"/>
          <p:cNvPicPr>
            <a:picLocks noChangeAspect="1" noChangeArrowheads="1"/>
          </p:cNvPicPr>
          <p:nvPr/>
        </p:nvPicPr>
        <p:blipFill>
          <a:blip r:embed="rId3" cstate="print"/>
          <a:srcRect/>
          <a:stretch>
            <a:fillRect/>
          </a:stretch>
        </p:blipFill>
        <p:spPr bwMode="auto">
          <a:xfrm>
            <a:off x="457200" y="1666875"/>
            <a:ext cx="8229600" cy="4781550"/>
          </a:xfrm>
          <a:prstGeom prst="rect">
            <a:avLst/>
          </a:prstGeom>
          <a:noFill/>
          <a:ln w="12699">
            <a:solidFill>
              <a:srgbClr val="000000"/>
            </a:solidFill>
            <a:miter lim="800000"/>
            <a:headEnd/>
            <a:tailEnd/>
          </a:ln>
        </p:spPr>
      </p:pic>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7E8E-64E5-4DBB-B2D7-73E6482BEFBE}"/>
              </a:ext>
            </a:extLst>
          </p:cNvPr>
          <p:cNvSpPr>
            <a:spLocks noGrp="1"/>
          </p:cNvSpPr>
          <p:nvPr>
            <p:ph type="title"/>
          </p:nvPr>
        </p:nvSpPr>
        <p:spPr/>
        <p:txBody>
          <a:bodyPr/>
          <a:lstStyle/>
          <a:p>
            <a:r>
              <a:rPr lang="en-US" dirty="0"/>
              <a:t>Loopholes and Concerns</a:t>
            </a:r>
          </a:p>
        </p:txBody>
      </p:sp>
      <p:sp>
        <p:nvSpPr>
          <p:cNvPr id="5" name="Content Placeholder 4">
            <a:extLst>
              <a:ext uri="{FF2B5EF4-FFF2-40B4-BE49-F238E27FC236}">
                <a16:creationId xmlns:a16="http://schemas.microsoft.com/office/drawing/2014/main" id="{F38A603D-B1E1-454B-B031-8C4C7294CC7E}"/>
              </a:ext>
            </a:extLst>
          </p:cNvPr>
          <p:cNvSpPr>
            <a:spLocks noGrp="1"/>
          </p:cNvSpPr>
          <p:nvPr>
            <p:ph sz="half" idx="1"/>
          </p:nvPr>
        </p:nvSpPr>
        <p:spPr/>
        <p:txBody>
          <a:bodyPr/>
          <a:lstStyle/>
          <a:p>
            <a:pPr lvl="0" fontAlgn="auto">
              <a:spcAft>
                <a:spcPts val="0"/>
              </a:spcAft>
              <a:buClrTx/>
              <a:buFont typeface="Arial" pitchFamily="34" charset="0"/>
              <a:buChar char="•"/>
            </a:pPr>
            <a:r>
              <a:rPr lang="en-US" sz="2400" kern="1200" dirty="0">
                <a:solidFill>
                  <a:srgbClr val="FF0000"/>
                </a:solidFill>
                <a:latin typeface="Calibri"/>
              </a:rPr>
              <a:t>1. Soft Money</a:t>
            </a:r>
          </a:p>
          <a:p>
            <a:pPr lvl="0" fontAlgn="auto">
              <a:spcAft>
                <a:spcPts val="0"/>
              </a:spcAft>
              <a:buClrTx/>
              <a:buFont typeface="Arial" pitchFamily="34" charset="0"/>
              <a:buChar char="•"/>
            </a:pPr>
            <a:r>
              <a:rPr lang="en-US" sz="2400" kern="1200" dirty="0">
                <a:solidFill>
                  <a:srgbClr val="0000FF"/>
                </a:solidFill>
                <a:latin typeface="Calibri"/>
              </a:rPr>
              <a:t>Money not regulated by federal law</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Used by political parties for general expense</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Party-building activities</a:t>
            </a:r>
          </a:p>
          <a:p>
            <a:pPr lvl="2" fontAlgn="auto">
              <a:spcAft>
                <a:spcPts val="0"/>
              </a:spcAft>
              <a:buClrTx/>
              <a:buFont typeface="Arial" pitchFamily="34" charset="0"/>
              <a:buChar char="•"/>
            </a:pPr>
            <a:r>
              <a:rPr lang="en-US" sz="1800" kern="1200" dirty="0">
                <a:solidFill>
                  <a:prstClr val="black"/>
                </a:solidFill>
                <a:latin typeface="Calibri"/>
                <a:ea typeface="+mn-ea"/>
                <a:cs typeface="+mn-cs"/>
              </a:rPr>
              <a:t>Issue ads</a:t>
            </a:r>
          </a:p>
          <a:p>
            <a:pPr lvl="2" fontAlgn="auto">
              <a:spcAft>
                <a:spcPts val="0"/>
              </a:spcAft>
              <a:buClrTx/>
              <a:buFont typeface="Arial" pitchFamily="34" charset="0"/>
              <a:buChar char="•"/>
            </a:pPr>
            <a:r>
              <a:rPr lang="en-US" sz="1800" kern="1200" dirty="0">
                <a:solidFill>
                  <a:prstClr val="black"/>
                </a:solidFill>
                <a:latin typeface="Calibri"/>
                <a:ea typeface="+mn-ea"/>
                <a:cs typeface="+mn-cs"/>
              </a:rPr>
              <a:t>Increase voting drives</a:t>
            </a:r>
          </a:p>
          <a:p>
            <a:pPr lvl="2" fontAlgn="auto">
              <a:spcAft>
                <a:spcPts val="0"/>
              </a:spcAft>
              <a:buClrTx/>
              <a:buFont typeface="Arial" pitchFamily="34" charset="0"/>
              <a:buChar char="•"/>
            </a:pPr>
            <a:r>
              <a:rPr lang="en-US" sz="1800" kern="1200" dirty="0">
                <a:solidFill>
                  <a:prstClr val="black"/>
                </a:solidFill>
                <a:latin typeface="Calibri"/>
                <a:ea typeface="+mn-ea"/>
                <a:cs typeface="+mn-cs"/>
              </a:rPr>
              <a:t>Voter registration campaigns</a:t>
            </a:r>
          </a:p>
          <a:p>
            <a:pPr lvl="0" fontAlgn="auto">
              <a:spcAft>
                <a:spcPts val="0"/>
              </a:spcAft>
              <a:buClrTx/>
              <a:buFont typeface="Arial" pitchFamily="34" charset="0"/>
              <a:buChar char="•"/>
            </a:pPr>
            <a:r>
              <a:rPr lang="en-US" sz="2400" kern="1200" dirty="0">
                <a:solidFill>
                  <a:srgbClr val="0000FF"/>
                </a:solidFill>
                <a:latin typeface="Calibri"/>
              </a:rPr>
              <a:t>No limit on soft money accounts</a:t>
            </a:r>
          </a:p>
          <a:p>
            <a:pPr lvl="1" fontAlgn="auto">
              <a:spcAft>
                <a:spcPts val="0"/>
              </a:spcAft>
              <a:buClrTx/>
              <a:buFont typeface="Arial" pitchFamily="34" charset="0"/>
              <a:buChar char="–"/>
            </a:pPr>
            <a:r>
              <a:rPr lang="en-US" sz="1600" kern="1200" dirty="0">
                <a:solidFill>
                  <a:prstClr val="black"/>
                </a:solidFill>
                <a:latin typeface="Calibri"/>
                <a:ea typeface="+mn-ea"/>
                <a:cs typeface="+mn-cs"/>
              </a:rPr>
              <a:t>Parties are getting very creative with this account and what they spend it on</a:t>
            </a:r>
          </a:p>
          <a:p>
            <a:pPr lvl="1" fontAlgn="auto">
              <a:spcAft>
                <a:spcPts val="0"/>
              </a:spcAft>
              <a:buClrTx/>
              <a:buFont typeface="Arial" pitchFamily="34" charset="0"/>
              <a:buChar char="–"/>
            </a:pPr>
            <a:endParaRPr lang="en-US" sz="2000" kern="1200" dirty="0">
              <a:solidFill>
                <a:prstClr val="black"/>
              </a:solidFill>
              <a:latin typeface="Calibri"/>
              <a:ea typeface="+mn-ea"/>
              <a:cs typeface="+mn-cs"/>
            </a:endParaRPr>
          </a:p>
          <a:p>
            <a:endParaRPr lang="en-US" dirty="0"/>
          </a:p>
        </p:txBody>
      </p:sp>
      <p:sp>
        <p:nvSpPr>
          <p:cNvPr id="6" name="Content Placeholder 5">
            <a:extLst>
              <a:ext uri="{FF2B5EF4-FFF2-40B4-BE49-F238E27FC236}">
                <a16:creationId xmlns:a16="http://schemas.microsoft.com/office/drawing/2014/main" id="{9B15EB53-732C-43D6-9470-08E6BFD8B889}"/>
              </a:ext>
            </a:extLst>
          </p:cNvPr>
          <p:cNvSpPr>
            <a:spLocks noGrp="1"/>
          </p:cNvSpPr>
          <p:nvPr>
            <p:ph sz="half" idx="2"/>
          </p:nvPr>
        </p:nvSpPr>
        <p:spPr/>
        <p:txBody>
          <a:bodyPr/>
          <a:lstStyle/>
          <a:p>
            <a:pPr lvl="0" fontAlgn="auto">
              <a:spcAft>
                <a:spcPts val="0"/>
              </a:spcAft>
              <a:buClrTx/>
              <a:buFont typeface="Arial" pitchFamily="34" charset="0"/>
              <a:buChar char="•"/>
            </a:pPr>
            <a:r>
              <a:rPr lang="en-US" sz="2400" kern="1200" dirty="0">
                <a:solidFill>
                  <a:srgbClr val="FF0000"/>
                </a:solidFill>
                <a:latin typeface="Calibri"/>
              </a:rPr>
              <a:t>2. Fund-Raising Tactics</a:t>
            </a:r>
          </a:p>
          <a:p>
            <a:pPr lvl="0" fontAlgn="auto">
              <a:spcAft>
                <a:spcPts val="0"/>
              </a:spcAft>
              <a:buClrTx/>
              <a:buFont typeface="Arial" pitchFamily="34" charset="0"/>
              <a:buChar char="•"/>
            </a:pPr>
            <a:r>
              <a:rPr lang="en-US" sz="2400" kern="1200" dirty="0">
                <a:solidFill>
                  <a:srgbClr val="0000FF"/>
                </a:solidFill>
                <a:latin typeface="Calibri"/>
              </a:rPr>
              <a:t>People using their power and perks </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Bill Clinton was accused of allowing people to spend the night in Lincoln’s bedroom in the White House in return for money</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Is this ethical?</a:t>
            </a:r>
          </a:p>
          <a:p>
            <a:endParaRPr lang="en-US" dirty="0"/>
          </a:p>
        </p:txBody>
      </p:sp>
      <p:sp>
        <p:nvSpPr>
          <p:cNvPr id="4" name="Slide Number Placeholder 3">
            <a:extLst>
              <a:ext uri="{FF2B5EF4-FFF2-40B4-BE49-F238E27FC236}">
                <a16:creationId xmlns:a16="http://schemas.microsoft.com/office/drawing/2014/main" id="{C81C7F60-5A2C-4E90-8AD6-2D9D416AC433}"/>
              </a:ext>
            </a:extLst>
          </p:cNvPr>
          <p:cNvSpPr>
            <a:spLocks noGrp="1"/>
          </p:cNvSpPr>
          <p:nvPr>
            <p:ph type="sldNum" sz="quarter" idx="11"/>
          </p:nvPr>
        </p:nvSpPr>
        <p:spPr/>
        <p:txBody>
          <a:bodyPr/>
          <a:lstStyle/>
          <a:p>
            <a:r>
              <a:rPr lang="en-US" dirty="0"/>
              <a:t>10 | </a:t>
            </a:r>
            <a:fld id="{035933AA-FA14-40E7-934B-A945FB92E0F6}" type="slidenum">
              <a:rPr lang="en-US" smtClean="0"/>
              <a:pPr/>
              <a:t>23</a:t>
            </a:fld>
            <a:endParaRPr lang="en-US" dirty="0"/>
          </a:p>
        </p:txBody>
      </p:sp>
    </p:spTree>
    <p:extLst>
      <p:ext uri="{BB962C8B-B14F-4D97-AF65-F5344CB8AC3E}">
        <p14:creationId xmlns:p14="http://schemas.microsoft.com/office/powerpoint/2010/main" val="767757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6A1D-7FC8-47B8-B620-E0427976966E}"/>
              </a:ext>
            </a:extLst>
          </p:cNvPr>
          <p:cNvSpPr>
            <a:spLocks noGrp="1"/>
          </p:cNvSpPr>
          <p:nvPr>
            <p:ph type="title"/>
          </p:nvPr>
        </p:nvSpPr>
        <p:spPr/>
        <p:txBody>
          <a:bodyPr/>
          <a:lstStyle/>
          <a:p>
            <a:r>
              <a:rPr lang="en-US" dirty="0"/>
              <a:t>Loopholes and Concerns</a:t>
            </a:r>
          </a:p>
        </p:txBody>
      </p:sp>
      <p:sp>
        <p:nvSpPr>
          <p:cNvPr id="3" name="Content Placeholder 2">
            <a:extLst>
              <a:ext uri="{FF2B5EF4-FFF2-40B4-BE49-F238E27FC236}">
                <a16:creationId xmlns:a16="http://schemas.microsoft.com/office/drawing/2014/main" id="{D71C3664-E994-4E3E-B6D2-767B80D76B08}"/>
              </a:ext>
            </a:extLst>
          </p:cNvPr>
          <p:cNvSpPr>
            <a:spLocks noGrp="1"/>
          </p:cNvSpPr>
          <p:nvPr>
            <p:ph sz="half" idx="1"/>
          </p:nvPr>
        </p:nvSpPr>
        <p:spPr/>
        <p:txBody>
          <a:bodyPr/>
          <a:lstStyle/>
          <a:p>
            <a:pPr lvl="0" fontAlgn="auto">
              <a:spcAft>
                <a:spcPts val="0"/>
              </a:spcAft>
              <a:buClrTx/>
              <a:buFont typeface="Arial" pitchFamily="34" charset="0"/>
              <a:buChar char="•"/>
            </a:pPr>
            <a:r>
              <a:rPr lang="en-US" sz="2400" kern="1200" dirty="0">
                <a:solidFill>
                  <a:srgbClr val="FF0000"/>
                </a:solidFill>
                <a:latin typeface="Calibri"/>
              </a:rPr>
              <a:t>3. The High Cost of Campaigns</a:t>
            </a:r>
          </a:p>
          <a:p>
            <a:pPr lvl="0" fontAlgn="auto">
              <a:spcAft>
                <a:spcPts val="0"/>
              </a:spcAft>
              <a:buClrTx/>
              <a:buFont typeface="Arial" pitchFamily="34" charset="0"/>
              <a:buChar char="•"/>
            </a:pPr>
            <a:r>
              <a:rPr lang="en-US" sz="2400" kern="1200" dirty="0">
                <a:solidFill>
                  <a:prstClr val="black"/>
                </a:solidFill>
                <a:latin typeface="Calibri"/>
              </a:rPr>
              <a:t>Do you think spending over 2.7 billion on campaigns is necessary?</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Should we have regulations that keep it fair?</a:t>
            </a:r>
          </a:p>
          <a:p>
            <a:pPr lvl="1" fontAlgn="auto">
              <a:spcAft>
                <a:spcPts val="0"/>
              </a:spcAft>
              <a:buClrTx/>
              <a:buFont typeface="Arial" pitchFamily="34" charset="0"/>
              <a:buChar char="–"/>
            </a:pPr>
            <a:r>
              <a:rPr lang="en-US" sz="2000" kern="1200" dirty="0">
                <a:solidFill>
                  <a:prstClr val="black"/>
                </a:solidFill>
                <a:latin typeface="Calibri"/>
                <a:ea typeface="+mn-ea"/>
                <a:cs typeface="+mn-cs"/>
              </a:rPr>
              <a:t>If not, will the person with the most money always win?</a:t>
            </a:r>
          </a:p>
          <a:p>
            <a:endParaRPr lang="en-US" dirty="0"/>
          </a:p>
        </p:txBody>
      </p:sp>
      <p:sp>
        <p:nvSpPr>
          <p:cNvPr id="6" name="Slide Number Placeholder 5">
            <a:extLst>
              <a:ext uri="{FF2B5EF4-FFF2-40B4-BE49-F238E27FC236}">
                <a16:creationId xmlns:a16="http://schemas.microsoft.com/office/drawing/2014/main" id="{D4669C23-B96A-42D5-A418-B14107527DE9}"/>
              </a:ext>
            </a:extLst>
          </p:cNvPr>
          <p:cNvSpPr>
            <a:spLocks noGrp="1"/>
          </p:cNvSpPr>
          <p:nvPr>
            <p:ph type="sldNum" sz="quarter" idx="11"/>
          </p:nvPr>
        </p:nvSpPr>
        <p:spPr/>
        <p:txBody>
          <a:bodyPr/>
          <a:lstStyle/>
          <a:p>
            <a:r>
              <a:rPr lang="en-US" dirty="0"/>
              <a:t>10 | </a:t>
            </a:r>
            <a:fld id="{A9713DD4-CB18-44DE-B5CF-AFA97822555C}" type="slidenum">
              <a:rPr lang="en-US" smtClean="0"/>
              <a:pPr/>
              <a:t>24</a:t>
            </a:fld>
            <a:endParaRPr lang="en-US" dirty="0"/>
          </a:p>
        </p:txBody>
      </p:sp>
      <p:pic>
        <p:nvPicPr>
          <p:cNvPr id="7" name="Picture 2" descr="http://english.aljazeera.net/mritems/Images/2011/8/23/201182374455891734_20.jpg">
            <a:extLst>
              <a:ext uri="{FF2B5EF4-FFF2-40B4-BE49-F238E27FC236}">
                <a16:creationId xmlns:a16="http://schemas.microsoft.com/office/drawing/2014/main" id="{72CDC40E-A9C2-4641-B14D-9F74ED19D9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524000"/>
            <a:ext cx="3962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311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B40380-A3F1-4664-AD88-49D0ABA64CDF}"/>
              </a:ext>
            </a:extLst>
          </p:cNvPr>
          <p:cNvSpPr>
            <a:spLocks noGrp="1"/>
          </p:cNvSpPr>
          <p:nvPr>
            <p:ph type="title"/>
          </p:nvPr>
        </p:nvSpPr>
        <p:spPr/>
        <p:txBody>
          <a:bodyPr/>
          <a:lstStyle/>
          <a:p>
            <a:r>
              <a:rPr lang="en-US" dirty="0"/>
              <a:t>Money -- $$$</a:t>
            </a:r>
          </a:p>
        </p:txBody>
      </p:sp>
      <p:sp>
        <p:nvSpPr>
          <p:cNvPr id="7" name="Text Placeholder 6">
            <a:extLst>
              <a:ext uri="{FF2B5EF4-FFF2-40B4-BE49-F238E27FC236}">
                <a16:creationId xmlns:a16="http://schemas.microsoft.com/office/drawing/2014/main" id="{C783B202-4855-478D-B2F9-AE795758BC58}"/>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A3B464C-0005-4851-967B-1ABECEADCA1B}"/>
              </a:ext>
            </a:extLst>
          </p:cNvPr>
          <p:cNvSpPr>
            <a:spLocks noGrp="1"/>
          </p:cNvSpPr>
          <p:nvPr>
            <p:ph type="sldNum" sz="quarter" idx="11"/>
          </p:nvPr>
        </p:nvSpPr>
        <p:spPr/>
        <p:txBody>
          <a:bodyPr/>
          <a:lstStyle/>
          <a:p>
            <a:r>
              <a:rPr lang="en-US" dirty="0"/>
              <a:t>10 | </a:t>
            </a:r>
            <a:fld id="{FE31F722-9B7B-437B-9389-4DC5ED425E2A}" type="slidenum">
              <a:rPr lang="en-US" smtClean="0"/>
              <a:pPr/>
              <a:t>25</a:t>
            </a:fld>
            <a:endParaRPr lang="en-US" dirty="0"/>
          </a:p>
        </p:txBody>
      </p:sp>
      <p:pic>
        <p:nvPicPr>
          <p:cNvPr id="8" name="Picture 7">
            <a:extLst>
              <a:ext uri="{FF2B5EF4-FFF2-40B4-BE49-F238E27FC236}">
                <a16:creationId xmlns:a16="http://schemas.microsoft.com/office/drawing/2014/main" id="{1B0A6112-E968-4487-83CC-758DFB45562C}"/>
              </a:ext>
            </a:extLst>
          </p:cNvPr>
          <p:cNvPicPr>
            <a:picLocks noChangeAspect="1"/>
          </p:cNvPicPr>
          <p:nvPr/>
        </p:nvPicPr>
        <p:blipFill>
          <a:blip r:embed="rId2"/>
          <a:stretch>
            <a:fillRect/>
          </a:stretch>
        </p:blipFill>
        <p:spPr>
          <a:xfrm>
            <a:off x="249955" y="168156"/>
            <a:ext cx="4154487" cy="3489325"/>
          </a:xfrm>
          <a:prstGeom prst="rect">
            <a:avLst/>
          </a:prstGeom>
        </p:spPr>
      </p:pic>
      <p:pic>
        <p:nvPicPr>
          <p:cNvPr id="1026" name="Picture 2" descr="Image result for campaign fundraising">
            <a:extLst>
              <a:ext uri="{FF2B5EF4-FFF2-40B4-BE49-F238E27FC236}">
                <a16:creationId xmlns:a16="http://schemas.microsoft.com/office/drawing/2014/main" id="{2AE06A84-56D3-48CB-B070-F7CD05616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505" y="168156"/>
            <a:ext cx="438150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8B0B58A-0D23-4101-AE20-45F573BBF251}"/>
              </a:ext>
            </a:extLst>
          </p:cNvPr>
          <p:cNvPicPr>
            <a:picLocks noChangeAspect="1"/>
          </p:cNvPicPr>
          <p:nvPr/>
        </p:nvPicPr>
        <p:blipFill>
          <a:blip r:embed="rId4"/>
          <a:stretch>
            <a:fillRect/>
          </a:stretch>
        </p:blipFill>
        <p:spPr>
          <a:xfrm>
            <a:off x="4600162" y="2814529"/>
            <a:ext cx="4381501" cy="3184741"/>
          </a:xfrm>
          <a:prstGeom prst="rect">
            <a:avLst/>
          </a:prstGeom>
        </p:spPr>
      </p:pic>
      <p:pic>
        <p:nvPicPr>
          <p:cNvPr id="10" name="Picture 9">
            <a:extLst>
              <a:ext uri="{FF2B5EF4-FFF2-40B4-BE49-F238E27FC236}">
                <a16:creationId xmlns:a16="http://schemas.microsoft.com/office/drawing/2014/main" id="{863EE471-A746-4222-8ADD-A7782A29D6B3}"/>
              </a:ext>
            </a:extLst>
          </p:cNvPr>
          <p:cNvPicPr>
            <a:picLocks noChangeAspect="1"/>
          </p:cNvPicPr>
          <p:nvPr/>
        </p:nvPicPr>
        <p:blipFill>
          <a:blip r:embed="rId5"/>
          <a:stretch>
            <a:fillRect/>
          </a:stretch>
        </p:blipFill>
        <p:spPr>
          <a:xfrm>
            <a:off x="234298" y="168156"/>
            <a:ext cx="8716050" cy="5831114"/>
          </a:xfrm>
          <a:prstGeom prst="rect">
            <a:avLst/>
          </a:prstGeom>
        </p:spPr>
      </p:pic>
    </p:spTree>
    <p:extLst>
      <p:ext uri="{BB962C8B-B14F-4D97-AF65-F5344CB8AC3E}">
        <p14:creationId xmlns:p14="http://schemas.microsoft.com/office/powerpoint/2010/main" val="45468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a:t>10 | </a:t>
            </a:r>
            <a:fld id="{2C4984A7-479F-4C7D-9DDF-DC6E9C003CC4}" type="slidenum">
              <a:rPr lang="en-US"/>
              <a:pPr/>
              <a:t>26</a:t>
            </a:fld>
            <a:endParaRPr lang="en-US" dirty="0"/>
          </a:p>
        </p:txBody>
      </p:sp>
      <p:sp>
        <p:nvSpPr>
          <p:cNvPr id="12290" name="Rectangle 2"/>
          <p:cNvSpPr>
            <a:spLocks noGrp="1" noChangeArrowheads="1"/>
          </p:cNvSpPr>
          <p:nvPr>
            <p:ph type="title"/>
          </p:nvPr>
        </p:nvSpPr>
        <p:spPr>
          <a:xfrm>
            <a:off x="228600" y="403225"/>
            <a:ext cx="8686800" cy="641350"/>
          </a:xfrm>
        </p:spPr>
        <p:txBody>
          <a:bodyPr>
            <a:spAutoFit/>
          </a:bodyPr>
          <a:lstStyle/>
          <a:p>
            <a:r>
              <a:rPr lang="en-US" dirty="0"/>
              <a:t>1974 Campaign Finance Reform</a:t>
            </a:r>
          </a:p>
        </p:txBody>
      </p:sp>
      <p:sp>
        <p:nvSpPr>
          <p:cNvPr id="12291" name="Rectangle 3"/>
          <p:cNvSpPr>
            <a:spLocks noGrp="1" noChangeArrowheads="1"/>
          </p:cNvSpPr>
          <p:nvPr>
            <p:ph type="body" idx="1"/>
          </p:nvPr>
        </p:nvSpPr>
        <p:spPr/>
        <p:txBody>
          <a:bodyPr/>
          <a:lstStyle/>
          <a:p>
            <a:r>
              <a:rPr lang="en-US" dirty="0"/>
              <a:t>1972: Watergate and illegal donations from corporation, unions, and individuals catalyzed change</a:t>
            </a:r>
          </a:p>
          <a:p>
            <a:r>
              <a:rPr lang="en-US" dirty="0"/>
              <a:t>Brought about the 1974 federal campaign reform law and Federal Election Commission (FEC)</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left)">
                                      <p:cBhvr>
                                        <p:cTn id="12"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5"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spAutoFit/>
          </a:bodyPr>
          <a:lstStyle/>
          <a:p>
            <a:r>
              <a:rPr lang="en-US" dirty="0"/>
              <a:t>Raising Money</a:t>
            </a:r>
          </a:p>
        </p:txBody>
      </p:sp>
      <p:sp>
        <p:nvSpPr>
          <p:cNvPr id="11267" name="Rectangle 3"/>
          <p:cNvSpPr>
            <a:spLocks noGrp="1" noChangeArrowheads="1"/>
          </p:cNvSpPr>
          <p:nvPr>
            <p:ph sz="half" idx="1"/>
          </p:nvPr>
        </p:nvSpPr>
        <p:spPr/>
        <p:txBody>
          <a:bodyPr/>
          <a:lstStyle/>
          <a:p>
            <a:r>
              <a:rPr lang="en-US" sz="2400" dirty="0"/>
              <a:t>Individuals can give $2,000</a:t>
            </a:r>
          </a:p>
          <a:p>
            <a:r>
              <a:rPr lang="en-US" sz="2400" dirty="0"/>
              <a:t>PACs can give $5,000 in each election to each candidate</a:t>
            </a:r>
          </a:p>
          <a:p>
            <a:r>
              <a:rPr lang="en-US" sz="2400" dirty="0"/>
              <a:t>Want more $$, then do..</a:t>
            </a:r>
          </a:p>
          <a:p>
            <a:pPr lvl="1"/>
            <a:r>
              <a:rPr lang="en-US" sz="2000" dirty="0"/>
              <a:t>Candidates must raise $5,000 in twenty states in individual contributions of $250 or less to qualify for federal matching grants to pay for primary campaigns</a:t>
            </a:r>
          </a:p>
        </p:txBody>
      </p:sp>
      <p:sp>
        <p:nvSpPr>
          <p:cNvPr id="2" name="Content Placeholder 1">
            <a:extLst>
              <a:ext uri="{FF2B5EF4-FFF2-40B4-BE49-F238E27FC236}">
                <a16:creationId xmlns:a16="http://schemas.microsoft.com/office/drawing/2014/main" id="{C8A6C25B-E704-496C-9146-9088BCAA122F}"/>
              </a:ext>
            </a:extLst>
          </p:cNvPr>
          <p:cNvSpPr>
            <a:spLocks noGrp="1"/>
          </p:cNvSpPr>
          <p:nvPr>
            <p:ph sz="half" idx="2"/>
          </p:nvPr>
        </p:nvSpPr>
        <p:spPr/>
        <p:txBody>
          <a:bodyPr/>
          <a:lstStyle/>
          <a:p>
            <a:endParaRPr lang="en-US" dirty="0"/>
          </a:p>
        </p:txBody>
      </p:sp>
      <p:sp>
        <p:nvSpPr>
          <p:cNvPr id="5" name="Slide Number Placeholder 4"/>
          <p:cNvSpPr>
            <a:spLocks noGrp="1"/>
          </p:cNvSpPr>
          <p:nvPr>
            <p:ph type="sldNum" sz="quarter" idx="11"/>
          </p:nvPr>
        </p:nvSpPr>
        <p:spPr/>
        <p:txBody>
          <a:bodyPr/>
          <a:lstStyle/>
          <a:p>
            <a:r>
              <a:rPr lang="en-US" dirty="0"/>
              <a:t>10 | </a:t>
            </a:r>
            <a:fld id="{9E080047-C4E6-4F5A-B69B-0C4B1D13F26C}" type="slidenum">
              <a:rPr lang="en-US"/>
              <a:pPr/>
              <a:t>27</a:t>
            </a:fld>
            <a:endParaRPr lang="en-US" dirty="0"/>
          </a:p>
        </p:txBody>
      </p:sp>
      <p:pic>
        <p:nvPicPr>
          <p:cNvPr id="3" name="Picture 2">
            <a:extLst>
              <a:ext uri="{FF2B5EF4-FFF2-40B4-BE49-F238E27FC236}">
                <a16:creationId xmlns:a16="http://schemas.microsoft.com/office/drawing/2014/main" id="{79E99AA6-36B1-4963-822D-D0D8445D3C54}"/>
              </a:ext>
            </a:extLst>
          </p:cNvPr>
          <p:cNvPicPr>
            <a:picLocks noChangeAspect="1"/>
          </p:cNvPicPr>
          <p:nvPr/>
        </p:nvPicPr>
        <p:blipFill>
          <a:blip r:embed="rId2"/>
          <a:stretch>
            <a:fillRect/>
          </a:stretch>
        </p:blipFill>
        <p:spPr>
          <a:xfrm>
            <a:off x="4648200" y="1709738"/>
            <a:ext cx="4114800" cy="4614862"/>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left)">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ipe(left)">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wipe(left)">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5"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a:t>10 | </a:t>
            </a:r>
            <a:fld id="{E8DA28B2-87BF-4976-A15B-E07EA3C048D1}" type="slidenum">
              <a:rPr lang="en-US"/>
              <a:pPr/>
              <a:t>28</a:t>
            </a:fld>
            <a:endParaRPr lang="en-US" dirty="0"/>
          </a:p>
        </p:txBody>
      </p:sp>
      <p:sp>
        <p:nvSpPr>
          <p:cNvPr id="13314" name="Rectangle 2"/>
          <p:cNvSpPr>
            <a:spLocks noGrp="1" noChangeArrowheads="1"/>
          </p:cNvSpPr>
          <p:nvPr>
            <p:ph type="title"/>
          </p:nvPr>
        </p:nvSpPr>
        <p:spPr>
          <a:xfrm>
            <a:off x="228600" y="403225"/>
            <a:ext cx="8686800" cy="641350"/>
          </a:xfrm>
        </p:spPr>
        <p:txBody>
          <a:bodyPr>
            <a:spAutoFit/>
          </a:bodyPr>
          <a:lstStyle/>
          <a:p>
            <a:r>
              <a:rPr lang="en-US" dirty="0"/>
              <a:t>Problems with Campaign Financing</a:t>
            </a:r>
          </a:p>
        </p:txBody>
      </p:sp>
      <p:sp>
        <p:nvSpPr>
          <p:cNvPr id="13315" name="Rectangle 3"/>
          <p:cNvSpPr>
            <a:spLocks noGrp="1" noChangeArrowheads="1"/>
          </p:cNvSpPr>
          <p:nvPr>
            <p:ph type="body" idx="1"/>
          </p:nvPr>
        </p:nvSpPr>
        <p:spPr/>
        <p:txBody>
          <a:bodyPr/>
          <a:lstStyle/>
          <a:p>
            <a:r>
              <a:rPr lang="en-US" b="1" dirty="0"/>
              <a:t>Independent expenditures</a:t>
            </a:r>
            <a:r>
              <a:rPr lang="en-US" dirty="0"/>
              <a:t>:  an organization or PAC can spend as much as it wishes on advertising, so long as it is not coordinated with a candidate’s campaign</a:t>
            </a:r>
          </a:p>
          <a:p>
            <a:r>
              <a:rPr lang="en-US" b="1" dirty="0"/>
              <a:t>Soft money</a:t>
            </a:r>
            <a:r>
              <a:rPr lang="en-US" dirty="0"/>
              <a:t>:  unlimited amounts of money may be given to a political party, so long as a candidate is not named</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5"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a:t>10 | </a:t>
            </a:r>
            <a:fld id="{753AE50D-D5F9-45FF-8C52-3327C6AFB4AC}" type="slidenum">
              <a:rPr lang="en-US"/>
              <a:pPr/>
              <a:t>29</a:t>
            </a:fld>
            <a:endParaRPr lang="en-US" dirty="0"/>
          </a:p>
        </p:txBody>
      </p:sp>
      <p:sp>
        <p:nvSpPr>
          <p:cNvPr id="14338" name="Rectangle 2"/>
          <p:cNvSpPr>
            <a:spLocks noGrp="1" noChangeArrowheads="1"/>
          </p:cNvSpPr>
          <p:nvPr>
            <p:ph type="title"/>
          </p:nvPr>
        </p:nvSpPr>
        <p:spPr>
          <a:xfrm>
            <a:off x="228600" y="403225"/>
            <a:ext cx="8686800" cy="641350"/>
          </a:xfrm>
        </p:spPr>
        <p:txBody>
          <a:bodyPr>
            <a:spAutoFit/>
          </a:bodyPr>
          <a:lstStyle/>
          <a:p>
            <a:r>
              <a:rPr lang="en-US" dirty="0"/>
              <a:t>Bipartisan Campaign Finance Reform Act</a:t>
            </a:r>
          </a:p>
        </p:txBody>
      </p:sp>
      <p:sp>
        <p:nvSpPr>
          <p:cNvPr id="14339" name="Rectangle 3"/>
          <p:cNvSpPr>
            <a:spLocks noGrp="1" noChangeArrowheads="1"/>
          </p:cNvSpPr>
          <p:nvPr>
            <p:ph type="body" idx="1"/>
          </p:nvPr>
        </p:nvSpPr>
        <p:spPr/>
        <p:txBody>
          <a:bodyPr/>
          <a:lstStyle/>
          <a:p>
            <a:r>
              <a:rPr lang="en-US" dirty="0"/>
              <a:t>Banned soft money contributions to national parties from corporations and unions after the 2002 election</a:t>
            </a:r>
          </a:p>
          <a:p>
            <a:r>
              <a:rPr lang="en-US" dirty="0"/>
              <a:t>Raised the limit on individual donations to $2,000 per candidate per election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left)">
                                      <p:cBhvr>
                                        <p:cTn id="12"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a:t>10 | </a:t>
            </a:r>
            <a:fld id="{9F085643-8440-4181-AEFC-2F0CE625A0C4}" type="slidenum">
              <a:rPr lang="en-US"/>
              <a:pPr/>
              <a:t>3</a:t>
            </a:fld>
            <a:endParaRPr lang="en-US" dirty="0"/>
          </a:p>
        </p:txBody>
      </p:sp>
      <p:sp>
        <p:nvSpPr>
          <p:cNvPr id="3074" name="Rectangle 2"/>
          <p:cNvSpPr>
            <a:spLocks noGrp="1" noChangeArrowheads="1"/>
          </p:cNvSpPr>
          <p:nvPr>
            <p:ph type="title"/>
          </p:nvPr>
        </p:nvSpPr>
        <p:spPr>
          <a:xfrm>
            <a:off x="228600" y="403225"/>
            <a:ext cx="8686800" cy="641350"/>
          </a:xfrm>
        </p:spPr>
        <p:txBody>
          <a:bodyPr>
            <a:spAutoFit/>
          </a:bodyPr>
          <a:lstStyle/>
          <a:p>
            <a:r>
              <a:rPr lang="en-US" dirty="0"/>
              <a:t>Presidential v. Congressional Campaigns</a:t>
            </a:r>
          </a:p>
        </p:txBody>
      </p:sp>
      <p:sp>
        <p:nvSpPr>
          <p:cNvPr id="3075" name="Rectangle 3"/>
          <p:cNvSpPr>
            <a:spLocks noGrp="1" noChangeArrowheads="1"/>
          </p:cNvSpPr>
          <p:nvPr>
            <p:ph type="body" idx="1"/>
          </p:nvPr>
        </p:nvSpPr>
        <p:spPr/>
        <p:txBody>
          <a:bodyPr/>
          <a:lstStyle/>
          <a:p>
            <a:r>
              <a:rPr lang="en-US" dirty="0"/>
              <a:t>There is </a:t>
            </a:r>
            <a:r>
              <a:rPr lang="en-US" i="1" dirty="0"/>
              <a:t>more </a:t>
            </a:r>
            <a:r>
              <a:rPr lang="en-US" i="1" dirty="0">
                <a:solidFill>
                  <a:srgbClr val="FF0000"/>
                </a:solidFill>
              </a:rPr>
              <a:t>voter participation in presidential campaigns</a:t>
            </a:r>
          </a:p>
          <a:p>
            <a:r>
              <a:rPr lang="en-US" dirty="0"/>
              <a:t>Presidential races </a:t>
            </a:r>
            <a:r>
              <a:rPr lang="en-US" i="1" dirty="0"/>
              <a:t>are </a:t>
            </a:r>
            <a:r>
              <a:rPr lang="en-US" i="1" dirty="0">
                <a:solidFill>
                  <a:srgbClr val="FF0000"/>
                </a:solidFill>
              </a:rPr>
              <a:t>more competitive </a:t>
            </a:r>
            <a:r>
              <a:rPr lang="en-US" dirty="0"/>
              <a:t>than House races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5"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a:t>10 | </a:t>
            </a:r>
            <a:fld id="{CC35DE88-D0F6-4D2C-8FE9-2F91A007909B}" type="slidenum">
              <a:rPr lang="en-US"/>
              <a:pPr/>
              <a:t>30</a:t>
            </a:fld>
            <a:endParaRPr lang="en-US" dirty="0"/>
          </a:p>
        </p:txBody>
      </p:sp>
      <p:sp>
        <p:nvSpPr>
          <p:cNvPr id="15362" name="Rectangle 2"/>
          <p:cNvSpPr>
            <a:spLocks noGrp="1" noChangeArrowheads="1"/>
          </p:cNvSpPr>
          <p:nvPr>
            <p:ph type="title"/>
          </p:nvPr>
        </p:nvSpPr>
        <p:spPr>
          <a:xfrm>
            <a:off x="228600" y="403225"/>
            <a:ext cx="8686800" cy="641350"/>
          </a:xfrm>
        </p:spPr>
        <p:txBody>
          <a:bodyPr>
            <a:spAutoFit/>
          </a:bodyPr>
          <a:lstStyle/>
          <a:p>
            <a:r>
              <a:rPr lang="en-US" dirty="0"/>
              <a:t>Bipartisan Campaign Finance Reform Act</a:t>
            </a:r>
          </a:p>
        </p:txBody>
      </p:sp>
      <p:sp>
        <p:nvSpPr>
          <p:cNvPr id="15363" name="Rectangle 3"/>
          <p:cNvSpPr>
            <a:spLocks noGrp="1" noChangeArrowheads="1"/>
          </p:cNvSpPr>
          <p:nvPr>
            <p:ph type="body" idx="1"/>
          </p:nvPr>
        </p:nvSpPr>
        <p:spPr/>
        <p:txBody>
          <a:bodyPr/>
          <a:lstStyle/>
          <a:p>
            <a:r>
              <a:rPr lang="en-US" dirty="0"/>
              <a:t>Sharply restricted </a:t>
            </a:r>
            <a:r>
              <a:rPr lang="en-US" b="1" u="sng" dirty="0"/>
              <a:t>independent expenditures </a:t>
            </a:r>
          </a:p>
          <a:p>
            <a:pPr lvl="1"/>
            <a:r>
              <a:rPr lang="en-US" dirty="0"/>
              <a:t>Corporations, unions, trade associations, nonprofit organizations cannot use their own money for an advertisement referring to a candidate by name 30 days before a primary and 60 days before a general election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78F0D-B1B1-4CE2-B6FF-44D06071E17C}"/>
              </a:ext>
            </a:extLst>
          </p:cNvPr>
          <p:cNvSpPr>
            <a:spLocks noGrp="1"/>
          </p:cNvSpPr>
          <p:nvPr>
            <p:ph type="title"/>
          </p:nvPr>
        </p:nvSpPr>
        <p:spPr/>
        <p:txBody>
          <a:bodyPr/>
          <a:lstStyle/>
          <a:p>
            <a:r>
              <a:rPr lang="en-US" dirty="0"/>
              <a:t>F.E.C Regulations on Independent Exp.</a:t>
            </a:r>
          </a:p>
        </p:txBody>
      </p:sp>
      <p:sp>
        <p:nvSpPr>
          <p:cNvPr id="3" name="Content Placeholder 2">
            <a:extLst>
              <a:ext uri="{FF2B5EF4-FFF2-40B4-BE49-F238E27FC236}">
                <a16:creationId xmlns:a16="http://schemas.microsoft.com/office/drawing/2014/main" id="{0FE8EA2F-B616-4CC8-B74D-2637EE53F808}"/>
              </a:ext>
            </a:extLst>
          </p:cNvPr>
          <p:cNvSpPr>
            <a:spLocks noGrp="1"/>
          </p:cNvSpPr>
          <p:nvPr>
            <p:ph idx="1"/>
          </p:nvPr>
        </p:nvSpPr>
        <p:spPr>
          <a:xfrm>
            <a:off x="381000" y="1524000"/>
            <a:ext cx="8382000" cy="4343400"/>
          </a:xfrm>
        </p:spPr>
        <p:txBody>
          <a:bodyPr/>
          <a:lstStyle/>
          <a:p>
            <a:r>
              <a:rPr lang="en-US" sz="1800" dirty="0"/>
              <a:t>The Code of Federal Regulations defined independent expenditure as an expenditure for a communication "expressly advocating the election or defeat of a clearly identified candidate that is not made in cooperation, consultation, or concert with, or at the request or suggestion of, a candidate, a candidate’s authorized committee, or their agents, or a political party or its agents." 11 CFR 100.16(a).The term was first introduced in the Code of Federal Regulations in 2003</a:t>
            </a:r>
          </a:p>
          <a:p>
            <a:r>
              <a:rPr lang="en-US" sz="1800" dirty="0"/>
              <a:t>The Federal Election Commission defines an agent as someone who has "actual authority, either express or implied" to perform one or more of a list of actions on behalf of a campaign. It stipulates that an otherwise independent expenditure could be invalidated if an "agent" does something as simple as suggesting an advertisement be made. To prevent this, some groups claim that they sequester staff months before an election.</a:t>
            </a:r>
          </a:p>
          <a:p>
            <a:r>
              <a:rPr lang="en-US" sz="1800" dirty="0"/>
              <a:t>An organization making an independent expenditure must include a federally mandated disclaimer identifying the person or organization paying for the communication and stating that the communication was not authorized by a candidate or candidate’s committee.</a:t>
            </a:r>
          </a:p>
        </p:txBody>
      </p:sp>
      <p:sp>
        <p:nvSpPr>
          <p:cNvPr id="5" name="Slide Number Placeholder 4">
            <a:extLst>
              <a:ext uri="{FF2B5EF4-FFF2-40B4-BE49-F238E27FC236}">
                <a16:creationId xmlns:a16="http://schemas.microsoft.com/office/drawing/2014/main" id="{B0EA418A-3B0C-4882-A6B2-FA7574FBD783}"/>
              </a:ext>
            </a:extLst>
          </p:cNvPr>
          <p:cNvSpPr>
            <a:spLocks noGrp="1"/>
          </p:cNvSpPr>
          <p:nvPr>
            <p:ph type="sldNum" sz="quarter" idx="11"/>
          </p:nvPr>
        </p:nvSpPr>
        <p:spPr/>
        <p:txBody>
          <a:bodyPr/>
          <a:lstStyle/>
          <a:p>
            <a:r>
              <a:rPr lang="en-US" dirty="0"/>
              <a:t>10 | </a:t>
            </a:r>
            <a:fld id="{FE31F722-9B7B-437B-9389-4DC5ED425E2A}" type="slidenum">
              <a:rPr lang="en-US" smtClean="0"/>
              <a:pPr/>
              <a:t>31</a:t>
            </a:fld>
            <a:endParaRPr lang="en-US" dirty="0"/>
          </a:p>
        </p:txBody>
      </p:sp>
    </p:spTree>
    <p:extLst>
      <p:ext uri="{BB962C8B-B14F-4D97-AF65-F5344CB8AC3E}">
        <p14:creationId xmlns:p14="http://schemas.microsoft.com/office/powerpoint/2010/main" val="1513529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a:t>10 | </a:t>
            </a:r>
            <a:fld id="{94D169DB-44B9-42D6-A296-51AF7197F59E}" type="slidenum">
              <a:rPr lang="en-US"/>
              <a:pPr/>
              <a:t>32</a:t>
            </a:fld>
            <a:endParaRPr lang="en-US" dirty="0"/>
          </a:p>
        </p:txBody>
      </p:sp>
      <p:sp>
        <p:nvSpPr>
          <p:cNvPr id="16386" name="Rectangle 2"/>
          <p:cNvSpPr>
            <a:spLocks noGrp="1" noChangeArrowheads="1"/>
          </p:cNvSpPr>
          <p:nvPr>
            <p:ph type="title"/>
          </p:nvPr>
        </p:nvSpPr>
        <p:spPr>
          <a:xfrm>
            <a:off x="228600" y="403225"/>
            <a:ext cx="8686800" cy="641350"/>
          </a:xfrm>
        </p:spPr>
        <p:txBody>
          <a:bodyPr>
            <a:spAutoFit/>
          </a:bodyPr>
          <a:lstStyle/>
          <a:p>
            <a:r>
              <a:rPr lang="en-US" dirty="0"/>
              <a:t>527 Organizations</a:t>
            </a:r>
          </a:p>
        </p:txBody>
      </p:sp>
      <p:sp>
        <p:nvSpPr>
          <p:cNvPr id="16387" name="Rectangle 3"/>
          <p:cNvSpPr>
            <a:spLocks noGrp="1" noChangeArrowheads="1"/>
          </p:cNvSpPr>
          <p:nvPr>
            <p:ph type="body" idx="1"/>
          </p:nvPr>
        </p:nvSpPr>
        <p:spPr>
          <a:xfrm>
            <a:off x="381000" y="1752600"/>
            <a:ext cx="8382000" cy="3697288"/>
          </a:xfrm>
        </p:spPr>
        <p:txBody>
          <a:bodyPr>
            <a:spAutoFit/>
          </a:bodyPr>
          <a:lstStyle/>
          <a:p>
            <a:r>
              <a:rPr lang="en-US" dirty="0"/>
              <a:t>A new source of money under the Bipartisan Campaign Reform Act</a:t>
            </a:r>
          </a:p>
          <a:p>
            <a:pPr lvl="1"/>
            <a:r>
              <a:rPr lang="en-US" dirty="0"/>
              <a:t>Designed to permit the kind of soft money expenditures once made by political parties</a:t>
            </a:r>
          </a:p>
          <a:p>
            <a:r>
              <a:rPr lang="en-US" dirty="0"/>
              <a:t>They can spend their money on politics so long as they do not coordinate with a candidate or lobby directly for that person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left)">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5"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a:t>10 | </a:t>
            </a:r>
            <a:fld id="{10EA675D-568A-44C9-9EA8-54E7C3523D50}" type="slidenum">
              <a:rPr lang="en-US"/>
              <a:pPr/>
              <a:t>33</a:t>
            </a:fld>
            <a:endParaRPr lang="en-US" dirty="0"/>
          </a:p>
        </p:txBody>
      </p:sp>
      <p:sp>
        <p:nvSpPr>
          <p:cNvPr id="17410" name="Rectangle 2"/>
          <p:cNvSpPr>
            <a:spLocks noGrp="1" noChangeArrowheads="1"/>
          </p:cNvSpPr>
          <p:nvPr>
            <p:ph type="title"/>
          </p:nvPr>
        </p:nvSpPr>
        <p:spPr>
          <a:xfrm>
            <a:off x="228600" y="403225"/>
            <a:ext cx="8686800" cy="641350"/>
          </a:xfrm>
        </p:spPr>
        <p:txBody>
          <a:bodyPr>
            <a:spAutoFit/>
          </a:bodyPr>
          <a:lstStyle/>
          <a:p>
            <a:r>
              <a:rPr lang="en-US" dirty="0"/>
              <a:t>Money and Winning</a:t>
            </a:r>
          </a:p>
        </p:txBody>
      </p:sp>
      <p:sp>
        <p:nvSpPr>
          <p:cNvPr id="17411" name="Rectangle 3"/>
          <p:cNvSpPr>
            <a:spLocks noGrp="1" noChangeArrowheads="1"/>
          </p:cNvSpPr>
          <p:nvPr>
            <p:ph type="body" idx="1"/>
          </p:nvPr>
        </p:nvSpPr>
        <p:spPr/>
        <p:txBody>
          <a:bodyPr/>
          <a:lstStyle/>
          <a:p>
            <a:pPr>
              <a:lnSpc>
                <a:spcPct val="90000"/>
              </a:lnSpc>
            </a:pPr>
            <a:r>
              <a:rPr lang="en-US" dirty="0"/>
              <a:t>Presidential candidates have similar funds because of federal funding</a:t>
            </a:r>
          </a:p>
          <a:p>
            <a:pPr>
              <a:lnSpc>
                <a:spcPct val="90000"/>
              </a:lnSpc>
            </a:pPr>
            <a:r>
              <a:rPr lang="en-US" dirty="0"/>
              <a:t>During peacetime, presidential elections are usually decided on the basis of three factors:</a:t>
            </a:r>
          </a:p>
          <a:p>
            <a:pPr lvl="1">
              <a:lnSpc>
                <a:spcPct val="90000"/>
              </a:lnSpc>
            </a:pPr>
            <a:r>
              <a:rPr lang="en-US" dirty="0"/>
              <a:t>Political party affiliation</a:t>
            </a:r>
          </a:p>
          <a:p>
            <a:pPr lvl="1">
              <a:lnSpc>
                <a:spcPct val="90000"/>
              </a:lnSpc>
            </a:pPr>
            <a:r>
              <a:rPr lang="en-US" dirty="0"/>
              <a:t>The economy</a:t>
            </a:r>
          </a:p>
          <a:p>
            <a:pPr lvl="1">
              <a:lnSpc>
                <a:spcPct val="90000"/>
              </a:lnSpc>
            </a:pPr>
            <a:r>
              <a:rPr lang="en-US" dirty="0"/>
              <a:t>Character</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bldLvl="5"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r>
              <a:rPr lang="en-US" dirty="0"/>
              <a:t>10 | </a:t>
            </a:r>
            <a:fld id="{E27D09C5-C35B-4028-9C5C-90C432FE6766}" type="slidenum">
              <a:rPr lang="en-US"/>
              <a:pPr/>
              <a:t>34</a:t>
            </a:fld>
            <a:endParaRPr lang="en-US" dirty="0"/>
          </a:p>
        </p:txBody>
      </p:sp>
      <p:sp>
        <p:nvSpPr>
          <p:cNvPr id="26626" name="Rectangle 2"/>
          <p:cNvSpPr>
            <a:spLocks noGrp="1" noChangeArrowheads="1"/>
          </p:cNvSpPr>
          <p:nvPr>
            <p:ph type="title"/>
          </p:nvPr>
        </p:nvSpPr>
        <p:spPr>
          <a:xfrm>
            <a:off x="228600" y="128588"/>
            <a:ext cx="8686800" cy="1190625"/>
          </a:xfrm>
        </p:spPr>
        <p:txBody>
          <a:bodyPr>
            <a:spAutoFit/>
          </a:bodyPr>
          <a:lstStyle/>
          <a:p>
            <a:r>
              <a:rPr lang="en-US" dirty="0"/>
              <a:t>Figure 10.3: The Economy and Vote for President, 1948-2004</a:t>
            </a:r>
          </a:p>
        </p:txBody>
      </p:sp>
      <p:pic>
        <p:nvPicPr>
          <p:cNvPr id="26628" name="Picture 4" descr="C:\Documents and Settings\smithja\Desktop\wilson\art\jpg\la_10_03.jpg"/>
          <p:cNvPicPr>
            <a:picLocks noChangeAspect="1" noChangeArrowheads="1"/>
          </p:cNvPicPr>
          <p:nvPr/>
        </p:nvPicPr>
        <p:blipFill>
          <a:blip r:embed="rId3" cstate="print"/>
          <a:srcRect/>
          <a:stretch>
            <a:fillRect/>
          </a:stretch>
        </p:blipFill>
        <p:spPr bwMode="auto">
          <a:xfrm>
            <a:off x="2487613" y="1447800"/>
            <a:ext cx="4168775" cy="4518025"/>
          </a:xfrm>
          <a:prstGeom prst="rect">
            <a:avLst/>
          </a:prstGeom>
          <a:noFill/>
          <a:ln w="12699">
            <a:solidFill>
              <a:srgbClr val="000000"/>
            </a:solidFill>
            <a:miter lim="800000"/>
            <a:headEnd/>
            <a:tailEnd/>
          </a:ln>
        </p:spPr>
      </p:pic>
      <p:sp>
        <p:nvSpPr>
          <p:cNvPr id="26629" name="Text Box 5"/>
          <p:cNvSpPr txBox="1">
            <a:spLocks noChangeArrowheads="1"/>
          </p:cNvSpPr>
          <p:nvPr/>
        </p:nvSpPr>
        <p:spPr bwMode="auto">
          <a:xfrm>
            <a:off x="1143000" y="6019800"/>
            <a:ext cx="6858000" cy="457200"/>
          </a:xfrm>
          <a:prstGeom prst="rect">
            <a:avLst/>
          </a:prstGeom>
          <a:noFill/>
          <a:ln w="9525">
            <a:noFill/>
            <a:miter lim="800000"/>
            <a:headEnd/>
            <a:tailEnd/>
          </a:ln>
          <a:effectLst/>
        </p:spPr>
        <p:txBody>
          <a:bodyPr>
            <a:spAutoFit/>
          </a:bodyPr>
          <a:lstStyle/>
          <a:p>
            <a:pPr algn="ctr">
              <a:spcBef>
                <a:spcPct val="50000"/>
              </a:spcBef>
            </a:pPr>
            <a:r>
              <a:rPr lang="en-US" sz="1200" dirty="0">
                <a:latin typeface="Arial" charset="0"/>
              </a:rPr>
              <a:t>Updated from Robert S. Erikson and Kent L. Tedin, </a:t>
            </a:r>
            <a:r>
              <a:rPr lang="en-US" sz="1200" i="1" dirty="0">
                <a:latin typeface="Arial" charset="0"/>
              </a:rPr>
              <a:t>American Public Opinion,</a:t>
            </a:r>
            <a:r>
              <a:rPr lang="en-US" sz="1200" dirty="0">
                <a:latin typeface="Arial" charset="0"/>
              </a:rPr>
              <a:t> 5th ed., p. 271. Copyright © 1995 by Allyn &amp; Bacon/Longman. Reprinted by permission of Pearson Education, Inc. </a:t>
            </a: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a:t>10 | </a:t>
            </a:r>
            <a:fld id="{778826E8-8726-4131-9ADB-E28366351419}" type="slidenum">
              <a:rPr lang="en-US"/>
              <a:pPr/>
              <a:t>35</a:t>
            </a:fld>
            <a:endParaRPr lang="en-US" dirty="0"/>
          </a:p>
        </p:txBody>
      </p:sp>
      <p:sp>
        <p:nvSpPr>
          <p:cNvPr id="20482" name="Rectangle 2"/>
          <p:cNvSpPr>
            <a:spLocks noGrp="1" noChangeArrowheads="1"/>
          </p:cNvSpPr>
          <p:nvPr>
            <p:ph type="title"/>
          </p:nvPr>
        </p:nvSpPr>
        <p:spPr>
          <a:xfrm>
            <a:off x="228600" y="403225"/>
            <a:ext cx="8686800" cy="641350"/>
          </a:xfrm>
        </p:spPr>
        <p:txBody>
          <a:bodyPr>
            <a:spAutoFit/>
          </a:bodyPr>
          <a:lstStyle/>
          <a:p>
            <a:r>
              <a:rPr lang="en-US" dirty="0"/>
              <a:t>Coalitions</a:t>
            </a:r>
          </a:p>
        </p:txBody>
      </p:sp>
      <p:sp>
        <p:nvSpPr>
          <p:cNvPr id="20483" name="Rectangle 3"/>
          <p:cNvSpPr>
            <a:spLocks noGrp="1" noChangeArrowheads="1"/>
          </p:cNvSpPr>
          <p:nvPr>
            <p:ph type="body" idx="1"/>
          </p:nvPr>
        </p:nvSpPr>
        <p:spPr/>
        <p:txBody>
          <a:bodyPr/>
          <a:lstStyle/>
          <a:p>
            <a:r>
              <a:rPr lang="en-US" dirty="0"/>
              <a:t>Democratic coalition: African Americans, Jews, Hispanics (not Cuban)</a:t>
            </a:r>
          </a:p>
          <a:p>
            <a:r>
              <a:rPr lang="en-US" dirty="0"/>
              <a:t>Catholics, southerners and union members are leaving the Democrats</a:t>
            </a:r>
          </a:p>
          <a:p>
            <a:r>
              <a:rPr lang="en-US" dirty="0"/>
              <a:t>Republican coalition: business and professional people who are very loyal, farmers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5"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a:t>10 | </a:t>
            </a:r>
            <a:fld id="{D8FD8BCE-F14A-4380-8731-E1A3C14E06F5}" type="slidenum">
              <a:rPr lang="en-US"/>
              <a:pPr/>
              <a:t>36</a:t>
            </a:fld>
            <a:endParaRPr lang="en-US" dirty="0"/>
          </a:p>
        </p:txBody>
      </p:sp>
      <p:sp>
        <p:nvSpPr>
          <p:cNvPr id="22530" name="Rectangle 2"/>
          <p:cNvSpPr>
            <a:spLocks noGrp="1" noChangeArrowheads="1"/>
          </p:cNvSpPr>
          <p:nvPr>
            <p:ph type="title"/>
          </p:nvPr>
        </p:nvSpPr>
        <p:spPr>
          <a:xfrm>
            <a:off x="228600" y="403225"/>
            <a:ext cx="8686800" cy="641350"/>
          </a:xfrm>
        </p:spPr>
        <p:txBody>
          <a:bodyPr>
            <a:spAutoFit/>
          </a:bodyPr>
          <a:lstStyle/>
          <a:p>
            <a:r>
              <a:rPr lang="en-US" dirty="0"/>
              <a:t>Do Elections Make a Difference in Policy?</a:t>
            </a:r>
          </a:p>
        </p:txBody>
      </p:sp>
      <p:sp>
        <p:nvSpPr>
          <p:cNvPr id="22531" name="Rectangle 3"/>
          <p:cNvSpPr>
            <a:spLocks noGrp="1" noChangeArrowheads="1"/>
          </p:cNvSpPr>
          <p:nvPr>
            <p:ph type="body" idx="1"/>
          </p:nvPr>
        </p:nvSpPr>
        <p:spPr/>
        <p:txBody>
          <a:bodyPr/>
          <a:lstStyle/>
          <a:p>
            <a:r>
              <a:rPr lang="en-US" dirty="0"/>
              <a:t>Many American elections do make differences in policy</a:t>
            </a:r>
          </a:p>
          <a:p>
            <a:pPr lvl="1"/>
            <a:r>
              <a:rPr lang="en-US" dirty="0"/>
              <a:t>Democrats agenda</a:t>
            </a:r>
          </a:p>
          <a:p>
            <a:pPr lvl="1"/>
            <a:r>
              <a:rPr lang="en-US" dirty="0"/>
              <a:t>Republican agenda</a:t>
            </a:r>
          </a:p>
          <a:p>
            <a:r>
              <a:rPr lang="en-US" dirty="0"/>
              <a:t>But the constitutional system generally moderates the pace of change</a:t>
            </a:r>
          </a:p>
          <a:p>
            <a:pPr lvl="1"/>
            <a:r>
              <a:rPr lang="en-US" dirty="0"/>
              <a:t>What political party controls congress? </a:t>
            </a:r>
          </a:p>
          <a:p>
            <a:pPr lvl="1"/>
            <a:r>
              <a:rPr lang="en-US" dirty="0"/>
              <a:t>Who is the president?</a:t>
            </a:r>
          </a:p>
          <a:p>
            <a:pPr lvl="2"/>
            <a:r>
              <a:rPr lang="en-US" dirty="0"/>
              <a:t>Key questions in changing policy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3" end="3"/>
                                            </p:txEl>
                                          </p:spTgt>
                                        </p:tgtEl>
                                        <p:attrNameLst>
                                          <p:attrName>style.visibility</p:attrName>
                                        </p:attrNameLst>
                                      </p:cBhvr>
                                      <p:to>
                                        <p:strVal val="visible"/>
                                      </p:to>
                                    </p:set>
                                    <p:animEffect transition="in" filter="wipe(left)">
                                      <p:cBhvr>
                                        <p:cTn id="1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bldLvl="5"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67ABBEA-EA9D-4621-826E-DC7674ECFF64}"/>
              </a:ext>
            </a:extLst>
          </p:cNvPr>
          <p:cNvSpPr>
            <a:spLocks noGrp="1"/>
          </p:cNvSpPr>
          <p:nvPr>
            <p:ph type="sldNum" sz="quarter" idx="11"/>
          </p:nvPr>
        </p:nvSpPr>
        <p:spPr/>
        <p:txBody>
          <a:bodyPr/>
          <a:lstStyle/>
          <a:p>
            <a:r>
              <a:rPr lang="en-US" dirty="0"/>
              <a:t>10 | </a:t>
            </a:r>
            <a:fld id="{FE31F722-9B7B-437B-9389-4DC5ED425E2A}" type="slidenum">
              <a:rPr lang="en-US" smtClean="0"/>
              <a:pPr/>
              <a:t>37</a:t>
            </a:fld>
            <a:endParaRPr lang="en-US" dirty="0"/>
          </a:p>
        </p:txBody>
      </p:sp>
    </p:spTree>
    <p:extLst>
      <p:ext uri="{BB962C8B-B14F-4D97-AF65-F5344CB8AC3E}">
        <p14:creationId xmlns:p14="http://schemas.microsoft.com/office/powerpoint/2010/main" val="4230983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E7D4242-D148-4A6C-9090-D78C5114D752}"/>
              </a:ext>
            </a:extLst>
          </p:cNvPr>
          <p:cNvSpPr>
            <a:spLocks noGrp="1" noChangeArrowheads="1"/>
          </p:cNvSpPr>
          <p:nvPr>
            <p:ph type="ctrTitle"/>
          </p:nvPr>
        </p:nvSpPr>
        <p:spPr/>
        <p:txBody>
          <a:bodyPr/>
          <a:lstStyle/>
          <a:p>
            <a:pPr eaLnBrk="1" hangingPunct="1"/>
            <a:r>
              <a:rPr lang="en-US" altLang="en-US" dirty="0"/>
              <a:t>Information about Elections</a:t>
            </a:r>
          </a:p>
        </p:txBody>
      </p:sp>
      <p:sp>
        <p:nvSpPr>
          <p:cNvPr id="3075" name="Rectangle 3">
            <a:extLst>
              <a:ext uri="{FF2B5EF4-FFF2-40B4-BE49-F238E27FC236}">
                <a16:creationId xmlns:a16="http://schemas.microsoft.com/office/drawing/2014/main" id="{B3B3C6D6-F9EB-4B82-8847-EC8102C79047}"/>
              </a:ext>
            </a:extLst>
          </p:cNvPr>
          <p:cNvSpPr>
            <a:spLocks noGrp="1" noChangeArrowheads="1"/>
          </p:cNvSpPr>
          <p:nvPr>
            <p:ph type="subTitle" idx="1"/>
          </p:nvPr>
        </p:nvSpPr>
        <p:spPr/>
        <p:txBody>
          <a:bodyPr/>
          <a:lstStyle/>
          <a:p>
            <a:pPr eaLnBrk="1" hangingPunct="1"/>
            <a:endParaRPr lang="en-US" altLang="en-US" dirty="0"/>
          </a:p>
        </p:txBody>
      </p:sp>
    </p:spTree>
    <p:extLst>
      <p:ext uri="{BB962C8B-B14F-4D97-AF65-F5344CB8AC3E}">
        <p14:creationId xmlns:p14="http://schemas.microsoft.com/office/powerpoint/2010/main" val="2757160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881321A-648A-409F-A40F-72EE8CD40266}"/>
              </a:ext>
            </a:extLst>
          </p:cNvPr>
          <p:cNvSpPr>
            <a:spLocks noGrp="1" noChangeArrowheads="1"/>
          </p:cNvSpPr>
          <p:nvPr>
            <p:ph type="title"/>
          </p:nvPr>
        </p:nvSpPr>
        <p:spPr/>
        <p:txBody>
          <a:bodyPr/>
          <a:lstStyle/>
          <a:p>
            <a:pPr eaLnBrk="1" hangingPunct="1"/>
            <a:r>
              <a:rPr lang="en-US" altLang="en-US" dirty="0"/>
              <a:t>Laws and The Electoral Process</a:t>
            </a:r>
          </a:p>
        </p:txBody>
      </p:sp>
      <p:sp>
        <p:nvSpPr>
          <p:cNvPr id="4099" name="Rectangle 3">
            <a:extLst>
              <a:ext uri="{FF2B5EF4-FFF2-40B4-BE49-F238E27FC236}">
                <a16:creationId xmlns:a16="http://schemas.microsoft.com/office/drawing/2014/main" id="{3991F9B7-DD5A-4BF4-9E42-7EA7256D9950}"/>
              </a:ext>
            </a:extLst>
          </p:cNvPr>
          <p:cNvSpPr>
            <a:spLocks noGrp="1" noChangeArrowheads="1"/>
          </p:cNvSpPr>
          <p:nvPr>
            <p:ph type="body" sz="half" idx="2"/>
          </p:nvPr>
        </p:nvSpPr>
        <p:spPr>
          <a:xfrm>
            <a:off x="4724400" y="1600200"/>
            <a:ext cx="4038600" cy="4525963"/>
          </a:xfrm>
        </p:spPr>
        <p:txBody>
          <a:bodyPr/>
          <a:lstStyle/>
          <a:p>
            <a:pPr eaLnBrk="1" hangingPunct="1">
              <a:lnSpc>
                <a:spcPct val="80000"/>
              </a:lnSpc>
            </a:pPr>
            <a:r>
              <a:rPr lang="en-US" altLang="en-US" sz="2400" b="1" u="sng" dirty="0">
                <a:solidFill>
                  <a:srgbClr val="00B050"/>
                </a:solidFill>
              </a:rPr>
              <a:t>Scheduling Elections</a:t>
            </a:r>
          </a:p>
          <a:p>
            <a:pPr lvl="1" eaLnBrk="1" hangingPunct="1">
              <a:lnSpc>
                <a:spcPct val="80000"/>
              </a:lnSpc>
            </a:pPr>
            <a:r>
              <a:rPr lang="en-US" altLang="en-US" sz="2000" dirty="0"/>
              <a:t>Elections are always held at a scheduled time</a:t>
            </a:r>
          </a:p>
          <a:p>
            <a:pPr lvl="2" eaLnBrk="1" hangingPunct="1">
              <a:lnSpc>
                <a:spcPct val="80000"/>
              </a:lnSpc>
            </a:pPr>
            <a:r>
              <a:rPr lang="en-US" altLang="en-US" sz="1800" dirty="0"/>
              <a:t>These times are usually </a:t>
            </a:r>
            <a:r>
              <a:rPr lang="en-US" altLang="en-US" sz="1800" dirty="0">
                <a:solidFill>
                  <a:srgbClr val="FF0000"/>
                </a:solidFill>
              </a:rPr>
              <a:t>set by our state and national rules</a:t>
            </a:r>
          </a:p>
          <a:p>
            <a:pPr lvl="2" eaLnBrk="1" hangingPunct="1">
              <a:lnSpc>
                <a:spcPct val="80000"/>
              </a:lnSpc>
            </a:pPr>
            <a:r>
              <a:rPr lang="en-US" altLang="en-US" sz="1800" dirty="0"/>
              <a:t>Elections always held at a specific time </a:t>
            </a:r>
          </a:p>
          <a:p>
            <a:pPr lvl="3" eaLnBrk="1" hangingPunct="1">
              <a:lnSpc>
                <a:spcPct val="80000"/>
              </a:lnSpc>
            </a:pPr>
            <a:r>
              <a:rPr lang="en-US" altLang="en-US" sz="1600" dirty="0"/>
              <a:t>Even if at war or national crisis</a:t>
            </a:r>
          </a:p>
          <a:p>
            <a:pPr lvl="2" eaLnBrk="1" hangingPunct="1">
              <a:lnSpc>
                <a:spcPct val="80000"/>
              </a:lnSpc>
            </a:pPr>
            <a:r>
              <a:rPr lang="en-US" altLang="en-US" sz="1800" dirty="0"/>
              <a:t>All elected officials are serving on fixed terms</a:t>
            </a:r>
          </a:p>
          <a:p>
            <a:pPr lvl="3" eaLnBrk="1" hangingPunct="1">
              <a:lnSpc>
                <a:spcPct val="80000"/>
              </a:lnSpc>
            </a:pPr>
            <a:r>
              <a:rPr lang="en-US" altLang="en-US" sz="1600" dirty="0">
                <a:solidFill>
                  <a:srgbClr val="FF0000"/>
                </a:solidFill>
              </a:rPr>
              <a:t>A set amount of years</a:t>
            </a:r>
          </a:p>
          <a:p>
            <a:pPr lvl="4" eaLnBrk="1" hangingPunct="1">
              <a:lnSpc>
                <a:spcPct val="80000"/>
              </a:lnSpc>
            </a:pPr>
            <a:r>
              <a:rPr lang="en-US" altLang="en-US" sz="1600" dirty="0"/>
              <a:t>Representatives: </a:t>
            </a:r>
            <a:r>
              <a:rPr lang="en-US" altLang="en-US" sz="1600" dirty="0">
                <a:solidFill>
                  <a:srgbClr val="FF0000"/>
                </a:solidFill>
              </a:rPr>
              <a:t>2 years</a:t>
            </a:r>
          </a:p>
          <a:p>
            <a:pPr lvl="4" eaLnBrk="1" hangingPunct="1">
              <a:lnSpc>
                <a:spcPct val="80000"/>
              </a:lnSpc>
            </a:pPr>
            <a:r>
              <a:rPr lang="en-US" altLang="en-US" sz="1600" dirty="0"/>
              <a:t>Senators: </a:t>
            </a:r>
            <a:r>
              <a:rPr lang="en-US" altLang="en-US" sz="1600" dirty="0">
                <a:solidFill>
                  <a:srgbClr val="FF0000"/>
                </a:solidFill>
              </a:rPr>
              <a:t>6 years</a:t>
            </a:r>
          </a:p>
          <a:p>
            <a:pPr lvl="4" eaLnBrk="1" hangingPunct="1">
              <a:lnSpc>
                <a:spcPct val="80000"/>
              </a:lnSpc>
            </a:pPr>
            <a:r>
              <a:rPr lang="en-US" altLang="en-US" sz="1600" dirty="0"/>
              <a:t>President: </a:t>
            </a:r>
            <a:r>
              <a:rPr lang="en-US" altLang="en-US" sz="1600" dirty="0">
                <a:solidFill>
                  <a:srgbClr val="FF0000"/>
                </a:solidFill>
              </a:rPr>
              <a:t>4 years</a:t>
            </a:r>
          </a:p>
          <a:p>
            <a:pPr lvl="2" eaLnBrk="1" hangingPunct="1">
              <a:lnSpc>
                <a:spcPct val="80000"/>
              </a:lnSpc>
            </a:pPr>
            <a:endParaRPr lang="en-US" altLang="en-US" sz="1600" dirty="0"/>
          </a:p>
        </p:txBody>
      </p:sp>
      <p:pic>
        <p:nvPicPr>
          <p:cNvPr id="4100" name="Picture 6" descr="ridiculous_ballot">
            <a:extLst>
              <a:ext uri="{FF2B5EF4-FFF2-40B4-BE49-F238E27FC236}">
                <a16:creationId xmlns:a16="http://schemas.microsoft.com/office/drawing/2014/main" id="{BDA61B77-015B-4C62-A68D-A67EDE3691B0}"/>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1600200"/>
            <a:ext cx="3657600" cy="4525963"/>
          </a:xfrm>
          <a:noFill/>
        </p:spPr>
      </p:pic>
    </p:spTree>
    <p:extLst>
      <p:ext uri="{BB962C8B-B14F-4D97-AF65-F5344CB8AC3E}">
        <p14:creationId xmlns:p14="http://schemas.microsoft.com/office/powerpoint/2010/main" val="155022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a:t>10 | </a:t>
            </a:r>
            <a:fld id="{02B83689-3DB6-4138-95F8-68ABC2C79553}" type="slidenum">
              <a:rPr lang="en-US"/>
              <a:pPr/>
              <a:t>4</a:t>
            </a:fld>
            <a:endParaRPr lang="en-US" dirty="0"/>
          </a:p>
        </p:txBody>
      </p:sp>
      <p:sp>
        <p:nvSpPr>
          <p:cNvPr id="4098" name="Rectangle 2"/>
          <p:cNvSpPr>
            <a:spLocks noGrp="1" noChangeArrowheads="1"/>
          </p:cNvSpPr>
          <p:nvPr>
            <p:ph type="title"/>
          </p:nvPr>
        </p:nvSpPr>
        <p:spPr>
          <a:xfrm>
            <a:off x="228600" y="403225"/>
            <a:ext cx="8686800" cy="641350"/>
          </a:xfrm>
        </p:spPr>
        <p:txBody>
          <a:bodyPr>
            <a:spAutoFit/>
          </a:bodyPr>
          <a:lstStyle/>
          <a:p>
            <a:r>
              <a:rPr lang="en-US" dirty="0"/>
              <a:t>Presidential v. Congressional Campaigns</a:t>
            </a:r>
          </a:p>
        </p:txBody>
      </p:sp>
      <p:sp>
        <p:nvSpPr>
          <p:cNvPr id="4099" name="Rectangle 3"/>
          <p:cNvSpPr>
            <a:spLocks noGrp="1" noChangeArrowheads="1"/>
          </p:cNvSpPr>
          <p:nvPr>
            <p:ph type="body" idx="1"/>
          </p:nvPr>
        </p:nvSpPr>
        <p:spPr/>
        <p:txBody>
          <a:bodyPr/>
          <a:lstStyle/>
          <a:p>
            <a:pPr>
              <a:lnSpc>
                <a:spcPct val="90000"/>
              </a:lnSpc>
            </a:pPr>
            <a:r>
              <a:rPr lang="en-US" dirty="0"/>
              <a:t>Lower turnout in off years means that candidates </a:t>
            </a:r>
            <a:r>
              <a:rPr lang="en-US" dirty="0">
                <a:solidFill>
                  <a:srgbClr val="FF0000"/>
                </a:solidFill>
              </a:rPr>
              <a:t>must appeal to more motivated and partisan voters</a:t>
            </a:r>
          </a:p>
          <a:p>
            <a:pPr>
              <a:lnSpc>
                <a:spcPct val="90000"/>
              </a:lnSpc>
            </a:pPr>
            <a:r>
              <a:rPr lang="en-US" dirty="0"/>
              <a:t>Members of Congress can do things for their constituents that </a:t>
            </a:r>
            <a:r>
              <a:rPr lang="en-US" dirty="0">
                <a:solidFill>
                  <a:schemeClr val="accent2">
                    <a:lumMod val="60000"/>
                    <a:lumOff val="40000"/>
                  </a:schemeClr>
                </a:solidFill>
              </a:rPr>
              <a:t>the president cannot</a:t>
            </a:r>
          </a:p>
          <a:p>
            <a:pPr>
              <a:lnSpc>
                <a:spcPct val="90000"/>
              </a:lnSpc>
            </a:pPr>
            <a:r>
              <a:rPr lang="en-US" dirty="0"/>
              <a:t>Members of Congress </a:t>
            </a:r>
            <a:r>
              <a:rPr lang="en-US" dirty="0">
                <a:solidFill>
                  <a:srgbClr val="00B050"/>
                </a:solidFill>
              </a:rPr>
              <a:t>can distance themselves from the “mess in Washington”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left)">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left)">
                                      <p:cBhvr>
                                        <p:cTn id="17"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5"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984FFD5-BB23-47C8-8D7C-142881DDCFDA}"/>
              </a:ext>
            </a:extLst>
          </p:cNvPr>
          <p:cNvSpPr>
            <a:spLocks noGrp="1" noChangeArrowheads="1"/>
          </p:cNvSpPr>
          <p:nvPr>
            <p:ph type="title"/>
          </p:nvPr>
        </p:nvSpPr>
        <p:spPr/>
        <p:txBody>
          <a:bodyPr/>
          <a:lstStyle/>
          <a:p>
            <a:r>
              <a:rPr lang="en-US" altLang="en-US" dirty="0"/>
              <a:t>Laws and The Electoral Process</a:t>
            </a:r>
          </a:p>
        </p:txBody>
      </p:sp>
      <p:sp>
        <p:nvSpPr>
          <p:cNvPr id="5123" name="Text Placeholder 3">
            <a:extLst>
              <a:ext uri="{FF2B5EF4-FFF2-40B4-BE49-F238E27FC236}">
                <a16:creationId xmlns:a16="http://schemas.microsoft.com/office/drawing/2014/main" id="{8A21E164-CC77-4794-9899-5E5C5C5C5446}"/>
              </a:ext>
            </a:extLst>
          </p:cNvPr>
          <p:cNvSpPr>
            <a:spLocks noGrp="1" noChangeArrowheads="1"/>
          </p:cNvSpPr>
          <p:nvPr>
            <p:ph type="body" sz="half" idx="2"/>
          </p:nvPr>
        </p:nvSpPr>
        <p:spPr>
          <a:xfrm>
            <a:off x="533400" y="1600200"/>
            <a:ext cx="4038600" cy="4525963"/>
          </a:xfrm>
        </p:spPr>
        <p:txBody>
          <a:bodyPr/>
          <a:lstStyle/>
          <a:p>
            <a:pPr eaLnBrk="1" hangingPunct="1">
              <a:lnSpc>
                <a:spcPct val="80000"/>
              </a:lnSpc>
            </a:pPr>
            <a:r>
              <a:rPr lang="en-US" altLang="en-US" sz="2800" b="1" u="sng" dirty="0">
                <a:solidFill>
                  <a:srgbClr val="00B050"/>
                </a:solidFill>
              </a:rPr>
              <a:t>Polling Places and Ballots</a:t>
            </a:r>
          </a:p>
          <a:p>
            <a:pPr lvl="1" eaLnBrk="1" hangingPunct="1">
              <a:lnSpc>
                <a:spcPct val="80000"/>
              </a:lnSpc>
            </a:pPr>
            <a:r>
              <a:rPr lang="en-US" altLang="en-US" sz="2000" dirty="0"/>
              <a:t>Precincts responsibilities:</a:t>
            </a:r>
          </a:p>
          <a:p>
            <a:pPr lvl="2" eaLnBrk="1" hangingPunct="1">
              <a:lnSpc>
                <a:spcPct val="80000"/>
              </a:lnSpc>
            </a:pPr>
            <a:r>
              <a:rPr lang="en-US" altLang="en-US" sz="2000" dirty="0">
                <a:solidFill>
                  <a:srgbClr val="0000FF"/>
                </a:solidFill>
              </a:rPr>
              <a:t>Count the votes casted</a:t>
            </a:r>
          </a:p>
          <a:p>
            <a:pPr lvl="1" eaLnBrk="1" hangingPunct="1">
              <a:lnSpc>
                <a:spcPct val="80000"/>
              </a:lnSpc>
            </a:pPr>
            <a:r>
              <a:rPr lang="en-US" altLang="en-US" sz="2000" dirty="0"/>
              <a:t>Voting place</a:t>
            </a:r>
          </a:p>
          <a:p>
            <a:pPr lvl="2" eaLnBrk="1" hangingPunct="1">
              <a:lnSpc>
                <a:spcPct val="80000"/>
              </a:lnSpc>
            </a:pPr>
            <a:r>
              <a:rPr lang="en-US" altLang="en-US" sz="2000" dirty="0">
                <a:solidFill>
                  <a:srgbClr val="FF0000"/>
                </a:solidFill>
              </a:rPr>
              <a:t>Local precincts </a:t>
            </a:r>
            <a:r>
              <a:rPr lang="en-US" altLang="en-US" sz="2000" dirty="0"/>
              <a:t>– </a:t>
            </a:r>
            <a:r>
              <a:rPr lang="en-US" altLang="en-US" sz="2000" dirty="0">
                <a:solidFill>
                  <a:srgbClr val="FF0000"/>
                </a:solidFill>
              </a:rPr>
              <a:t>Libraries</a:t>
            </a:r>
            <a:r>
              <a:rPr lang="en-US" altLang="en-US" sz="2000" dirty="0"/>
              <a:t>, </a:t>
            </a:r>
            <a:r>
              <a:rPr lang="en-US" altLang="en-US" sz="2000" dirty="0">
                <a:solidFill>
                  <a:srgbClr val="FF0000"/>
                </a:solidFill>
              </a:rPr>
              <a:t>firehouses</a:t>
            </a:r>
            <a:r>
              <a:rPr lang="en-US" altLang="en-US" sz="2000" dirty="0"/>
              <a:t>, </a:t>
            </a:r>
            <a:r>
              <a:rPr lang="en-US" altLang="en-US" sz="2000" dirty="0">
                <a:solidFill>
                  <a:srgbClr val="FF0000"/>
                </a:solidFill>
              </a:rPr>
              <a:t>schools</a:t>
            </a:r>
          </a:p>
          <a:p>
            <a:pPr lvl="1" eaLnBrk="1" hangingPunct="1">
              <a:lnSpc>
                <a:spcPct val="80000"/>
              </a:lnSpc>
            </a:pPr>
            <a:r>
              <a:rPr lang="en-US" altLang="en-US" sz="2000" dirty="0"/>
              <a:t>Voting </a:t>
            </a:r>
          </a:p>
          <a:p>
            <a:pPr lvl="2" eaLnBrk="1" hangingPunct="1">
              <a:lnSpc>
                <a:spcPct val="80000"/>
              </a:lnSpc>
            </a:pPr>
            <a:r>
              <a:rPr lang="en-US" altLang="en-US" sz="2000" dirty="0">
                <a:solidFill>
                  <a:srgbClr val="0000FF"/>
                </a:solidFill>
              </a:rPr>
              <a:t>Secret ballots</a:t>
            </a:r>
            <a:r>
              <a:rPr lang="en-US" altLang="en-US" sz="1600" dirty="0">
                <a:solidFill>
                  <a:srgbClr val="0000FF"/>
                </a:solidFill>
              </a:rPr>
              <a:t>: </a:t>
            </a:r>
            <a:r>
              <a:rPr lang="en-US" altLang="en-US" sz="1600" dirty="0"/>
              <a:t>person's </a:t>
            </a:r>
            <a:r>
              <a:rPr lang="en-US" altLang="en-US" sz="1600" i="1" dirty="0"/>
              <a:t>vote</a:t>
            </a:r>
            <a:r>
              <a:rPr lang="en-US" altLang="en-US" sz="1600" dirty="0"/>
              <a:t> is kept </a:t>
            </a:r>
            <a:r>
              <a:rPr lang="en-US" altLang="en-US" sz="1600" i="1" dirty="0"/>
              <a:t>secret</a:t>
            </a:r>
            <a:r>
              <a:rPr lang="en-US" altLang="en-US" sz="1600" dirty="0"/>
              <a:t>, but the amassed votes of various groups are revealed publicly</a:t>
            </a:r>
          </a:p>
          <a:p>
            <a:pPr lvl="2" eaLnBrk="1" hangingPunct="1">
              <a:lnSpc>
                <a:spcPct val="80000"/>
              </a:lnSpc>
            </a:pPr>
            <a:r>
              <a:rPr lang="en-US" altLang="en-US" sz="2000" dirty="0">
                <a:solidFill>
                  <a:srgbClr val="0000FF"/>
                </a:solidFill>
              </a:rPr>
              <a:t>Absentee ballots: </a:t>
            </a:r>
            <a:r>
              <a:rPr lang="en-US" altLang="en-US" sz="1600" dirty="0"/>
              <a:t>vote cast by someone who is unable or unwilling to attend the official polling station</a:t>
            </a:r>
            <a:endParaRPr lang="en-US" altLang="en-US" sz="1600" dirty="0">
              <a:solidFill>
                <a:srgbClr val="0000FF"/>
              </a:solidFill>
            </a:endParaRPr>
          </a:p>
          <a:p>
            <a:endParaRPr lang="en-US" altLang="en-US" dirty="0"/>
          </a:p>
        </p:txBody>
      </p:sp>
      <p:pic>
        <p:nvPicPr>
          <p:cNvPr id="5124" name="Picture 6" descr="ridiculous_ballot">
            <a:extLst>
              <a:ext uri="{FF2B5EF4-FFF2-40B4-BE49-F238E27FC236}">
                <a16:creationId xmlns:a16="http://schemas.microsoft.com/office/drawing/2014/main" id="{F60FF00D-954B-484E-8037-20685C67B18F}"/>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724400" y="1600200"/>
            <a:ext cx="3657600" cy="4525963"/>
          </a:xfrm>
          <a:noFill/>
        </p:spPr>
      </p:pic>
    </p:spTree>
    <p:extLst>
      <p:ext uri="{BB962C8B-B14F-4D97-AF65-F5344CB8AC3E}">
        <p14:creationId xmlns:p14="http://schemas.microsoft.com/office/powerpoint/2010/main" val="2470804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74F1BB2-BBA0-4420-9C55-2BBA5C422C26}"/>
              </a:ext>
            </a:extLst>
          </p:cNvPr>
          <p:cNvSpPr>
            <a:spLocks noGrp="1" noChangeArrowheads="1"/>
          </p:cNvSpPr>
          <p:nvPr>
            <p:ph type="title"/>
          </p:nvPr>
        </p:nvSpPr>
        <p:spPr/>
        <p:txBody>
          <a:bodyPr/>
          <a:lstStyle/>
          <a:p>
            <a:pPr eaLnBrk="1" hangingPunct="1"/>
            <a:r>
              <a:rPr lang="en-US" altLang="en-US" dirty="0"/>
              <a:t>Elections</a:t>
            </a:r>
          </a:p>
        </p:txBody>
      </p:sp>
      <p:sp>
        <p:nvSpPr>
          <p:cNvPr id="6147" name="Rectangle 3">
            <a:extLst>
              <a:ext uri="{FF2B5EF4-FFF2-40B4-BE49-F238E27FC236}">
                <a16:creationId xmlns:a16="http://schemas.microsoft.com/office/drawing/2014/main" id="{96F43FAB-0E5A-4EC2-9CCA-C38C4DDEB12D}"/>
              </a:ext>
            </a:extLst>
          </p:cNvPr>
          <p:cNvSpPr>
            <a:spLocks noGrp="1" noChangeArrowheads="1"/>
          </p:cNvSpPr>
          <p:nvPr>
            <p:ph type="body" sz="half" idx="1"/>
          </p:nvPr>
        </p:nvSpPr>
        <p:spPr/>
        <p:txBody>
          <a:bodyPr/>
          <a:lstStyle/>
          <a:p>
            <a:pPr eaLnBrk="1" hangingPunct="1">
              <a:lnSpc>
                <a:spcPct val="90000"/>
              </a:lnSpc>
            </a:pPr>
            <a:r>
              <a:rPr lang="en-US" altLang="en-US" sz="2400" b="1" u="sng" dirty="0">
                <a:solidFill>
                  <a:srgbClr val="00B050"/>
                </a:solidFill>
              </a:rPr>
              <a:t>Nomination Process</a:t>
            </a:r>
          </a:p>
          <a:p>
            <a:pPr lvl="1" eaLnBrk="1" hangingPunct="1">
              <a:lnSpc>
                <a:spcPct val="90000"/>
              </a:lnSpc>
            </a:pPr>
            <a:r>
              <a:rPr lang="en-US" altLang="en-US" sz="2000" b="1" dirty="0">
                <a:solidFill>
                  <a:srgbClr val="FF0000"/>
                </a:solidFill>
              </a:rPr>
              <a:t>Primaries</a:t>
            </a:r>
          </a:p>
          <a:p>
            <a:pPr lvl="2" eaLnBrk="1" hangingPunct="1">
              <a:lnSpc>
                <a:spcPct val="90000"/>
              </a:lnSpc>
            </a:pPr>
            <a:r>
              <a:rPr lang="en-US" altLang="en-US" sz="1800" dirty="0"/>
              <a:t>Direct primaries held in the spring before the general elections in the fall</a:t>
            </a:r>
          </a:p>
          <a:p>
            <a:pPr lvl="3" eaLnBrk="1" hangingPunct="1">
              <a:lnSpc>
                <a:spcPct val="90000"/>
              </a:lnSpc>
            </a:pPr>
            <a:r>
              <a:rPr lang="en-US" altLang="en-US" sz="1600" u="sng" dirty="0">
                <a:solidFill>
                  <a:srgbClr val="0066FF"/>
                </a:solidFill>
              </a:rPr>
              <a:t>Direct primaries</a:t>
            </a:r>
            <a:r>
              <a:rPr lang="en-US" altLang="en-US" sz="1600" dirty="0"/>
              <a:t>: Choosing the party’s main candidate for the general election</a:t>
            </a:r>
          </a:p>
          <a:p>
            <a:pPr lvl="3" eaLnBrk="1" hangingPunct="1">
              <a:lnSpc>
                <a:spcPct val="90000"/>
              </a:lnSpc>
            </a:pPr>
            <a:r>
              <a:rPr lang="en-US" altLang="en-US" sz="1600" u="sng" dirty="0">
                <a:solidFill>
                  <a:srgbClr val="0066FF"/>
                </a:solidFill>
              </a:rPr>
              <a:t>General elections</a:t>
            </a:r>
            <a:r>
              <a:rPr lang="en-US" altLang="en-US" sz="1600" dirty="0"/>
              <a:t>: select the winners of the government positions</a:t>
            </a:r>
          </a:p>
          <a:p>
            <a:pPr lvl="2" eaLnBrk="1" hangingPunct="1">
              <a:lnSpc>
                <a:spcPct val="90000"/>
              </a:lnSpc>
            </a:pPr>
            <a:r>
              <a:rPr lang="en-US" altLang="en-US" sz="1800" dirty="0"/>
              <a:t>All primaries fall under state rule, so the rules could be different for each state</a:t>
            </a:r>
          </a:p>
          <a:p>
            <a:pPr lvl="3" eaLnBrk="1" hangingPunct="1">
              <a:lnSpc>
                <a:spcPct val="90000"/>
              </a:lnSpc>
            </a:pPr>
            <a:endParaRPr lang="en-US" altLang="en-US" sz="1600" dirty="0"/>
          </a:p>
        </p:txBody>
      </p:sp>
      <p:pic>
        <p:nvPicPr>
          <p:cNvPr id="6148" name="Picture 6" descr="ballot33">
            <a:extLst>
              <a:ext uri="{FF2B5EF4-FFF2-40B4-BE49-F238E27FC236}">
                <a16:creationId xmlns:a16="http://schemas.microsoft.com/office/drawing/2014/main" id="{EE85CF78-DA8C-4247-9E6E-563A2F4C098B}"/>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00600" y="1600200"/>
            <a:ext cx="3886200" cy="4525963"/>
          </a:xfrm>
          <a:noFill/>
        </p:spPr>
      </p:pic>
    </p:spTree>
    <p:extLst>
      <p:ext uri="{BB962C8B-B14F-4D97-AF65-F5344CB8AC3E}">
        <p14:creationId xmlns:p14="http://schemas.microsoft.com/office/powerpoint/2010/main" val="615356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6FA586F-BE4B-4D2C-8033-3265F51997AF}"/>
              </a:ext>
            </a:extLst>
          </p:cNvPr>
          <p:cNvSpPr>
            <a:spLocks noGrp="1" noChangeArrowheads="1"/>
          </p:cNvSpPr>
          <p:nvPr>
            <p:ph type="title"/>
          </p:nvPr>
        </p:nvSpPr>
        <p:spPr/>
        <p:txBody>
          <a:bodyPr/>
          <a:lstStyle/>
          <a:p>
            <a:pPr eaLnBrk="1" hangingPunct="1"/>
            <a:r>
              <a:rPr lang="en-US" altLang="en-US" dirty="0"/>
              <a:t>Types of Elections</a:t>
            </a:r>
          </a:p>
        </p:txBody>
      </p:sp>
      <p:sp>
        <p:nvSpPr>
          <p:cNvPr id="7171" name="Rectangle 3">
            <a:extLst>
              <a:ext uri="{FF2B5EF4-FFF2-40B4-BE49-F238E27FC236}">
                <a16:creationId xmlns:a16="http://schemas.microsoft.com/office/drawing/2014/main" id="{0A3B13C2-EF35-450B-B393-3E9D02DC7076}"/>
              </a:ext>
            </a:extLst>
          </p:cNvPr>
          <p:cNvSpPr>
            <a:spLocks noGrp="1" noChangeArrowheads="1"/>
          </p:cNvSpPr>
          <p:nvPr>
            <p:ph type="body" sz="half" idx="2"/>
          </p:nvPr>
        </p:nvSpPr>
        <p:spPr/>
        <p:txBody>
          <a:bodyPr/>
          <a:lstStyle/>
          <a:p>
            <a:pPr eaLnBrk="1" hangingPunct="1">
              <a:lnSpc>
                <a:spcPct val="90000"/>
              </a:lnSpc>
            </a:pPr>
            <a:r>
              <a:rPr lang="en-US" altLang="en-US" sz="2400" b="1" u="sng" dirty="0">
                <a:solidFill>
                  <a:srgbClr val="00B050"/>
                </a:solidFill>
              </a:rPr>
              <a:t>Primaries</a:t>
            </a:r>
          </a:p>
          <a:p>
            <a:pPr lvl="1" eaLnBrk="1" hangingPunct="1">
              <a:lnSpc>
                <a:spcPct val="90000"/>
              </a:lnSpc>
            </a:pPr>
            <a:r>
              <a:rPr lang="en-US" altLang="en-US" sz="2000" dirty="0"/>
              <a:t>Type of Primaries</a:t>
            </a:r>
          </a:p>
          <a:p>
            <a:pPr lvl="2" eaLnBrk="1" hangingPunct="1">
              <a:lnSpc>
                <a:spcPct val="90000"/>
              </a:lnSpc>
            </a:pPr>
            <a:r>
              <a:rPr lang="en-US" altLang="en-US" sz="1800" u="sng" dirty="0">
                <a:solidFill>
                  <a:srgbClr val="FF0000"/>
                </a:solidFill>
              </a:rPr>
              <a:t>Closed Primaries</a:t>
            </a:r>
          </a:p>
          <a:p>
            <a:pPr lvl="3" eaLnBrk="1" hangingPunct="1">
              <a:lnSpc>
                <a:spcPct val="90000"/>
              </a:lnSpc>
            </a:pPr>
            <a:r>
              <a:rPr lang="en-US" altLang="en-US" sz="1600" dirty="0"/>
              <a:t>Only registered party members can vote</a:t>
            </a:r>
          </a:p>
          <a:p>
            <a:pPr lvl="4" eaLnBrk="1" hangingPunct="1">
              <a:lnSpc>
                <a:spcPct val="90000"/>
              </a:lnSpc>
            </a:pPr>
            <a:r>
              <a:rPr lang="en-US" altLang="en-US" sz="1600" dirty="0"/>
              <a:t>Most states use this type of primary</a:t>
            </a:r>
          </a:p>
          <a:p>
            <a:pPr lvl="3" eaLnBrk="1" hangingPunct="1">
              <a:lnSpc>
                <a:spcPct val="90000"/>
              </a:lnSpc>
            </a:pPr>
            <a:r>
              <a:rPr lang="en-US" altLang="en-US" sz="1600" dirty="0"/>
              <a:t>Restricts switching party affiliation</a:t>
            </a:r>
          </a:p>
          <a:p>
            <a:pPr lvl="2" eaLnBrk="1" hangingPunct="1">
              <a:lnSpc>
                <a:spcPct val="90000"/>
              </a:lnSpc>
            </a:pPr>
            <a:r>
              <a:rPr lang="en-US" altLang="en-US" sz="1800" u="sng" dirty="0">
                <a:solidFill>
                  <a:srgbClr val="FF0000"/>
                </a:solidFill>
              </a:rPr>
              <a:t>Open Primary</a:t>
            </a:r>
          </a:p>
          <a:p>
            <a:pPr lvl="3" eaLnBrk="1" hangingPunct="1">
              <a:lnSpc>
                <a:spcPct val="90000"/>
              </a:lnSpc>
            </a:pPr>
            <a:r>
              <a:rPr lang="en-US" altLang="en-US" sz="1600" dirty="0"/>
              <a:t>Any qualified voter can participate</a:t>
            </a:r>
          </a:p>
          <a:p>
            <a:pPr lvl="4" eaLnBrk="1" hangingPunct="1">
              <a:lnSpc>
                <a:spcPct val="90000"/>
              </a:lnSpc>
            </a:pPr>
            <a:r>
              <a:rPr lang="en-US" altLang="en-US" sz="1600" dirty="0"/>
              <a:t>Only in a few states use this primary</a:t>
            </a:r>
          </a:p>
          <a:p>
            <a:pPr lvl="3" eaLnBrk="1" hangingPunct="1">
              <a:lnSpc>
                <a:spcPct val="90000"/>
              </a:lnSpc>
            </a:pPr>
            <a:r>
              <a:rPr lang="en-US" altLang="en-US" sz="1600" dirty="0"/>
              <a:t>This allows voters to switch party affiliation</a:t>
            </a:r>
          </a:p>
        </p:txBody>
      </p:sp>
      <p:pic>
        <p:nvPicPr>
          <p:cNvPr id="7172" name="Picture 6" descr="park-slope-primaries">
            <a:extLst>
              <a:ext uri="{FF2B5EF4-FFF2-40B4-BE49-F238E27FC236}">
                <a16:creationId xmlns:a16="http://schemas.microsoft.com/office/drawing/2014/main" id="{5572F80B-DF7B-42BB-BFE8-C2BFCF3FD141}"/>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04800" y="1752600"/>
            <a:ext cx="4191000" cy="4495800"/>
          </a:xfrm>
          <a:noFill/>
        </p:spPr>
      </p:pic>
    </p:spTree>
    <p:extLst>
      <p:ext uri="{BB962C8B-B14F-4D97-AF65-F5344CB8AC3E}">
        <p14:creationId xmlns:p14="http://schemas.microsoft.com/office/powerpoint/2010/main" val="1131244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94E8DA8-F38F-4211-917E-3DB562C0F717}"/>
              </a:ext>
            </a:extLst>
          </p:cNvPr>
          <p:cNvSpPr>
            <a:spLocks noGrp="1" noChangeArrowheads="1"/>
          </p:cNvSpPr>
          <p:nvPr>
            <p:ph type="title"/>
          </p:nvPr>
        </p:nvSpPr>
        <p:spPr/>
        <p:txBody>
          <a:bodyPr/>
          <a:lstStyle/>
          <a:p>
            <a:pPr eaLnBrk="1" hangingPunct="1"/>
            <a:r>
              <a:rPr lang="en-US" altLang="en-US" dirty="0"/>
              <a:t>Types of Elections</a:t>
            </a:r>
          </a:p>
        </p:txBody>
      </p:sp>
      <p:sp>
        <p:nvSpPr>
          <p:cNvPr id="8195" name="Rectangle 3">
            <a:extLst>
              <a:ext uri="{FF2B5EF4-FFF2-40B4-BE49-F238E27FC236}">
                <a16:creationId xmlns:a16="http://schemas.microsoft.com/office/drawing/2014/main" id="{DA0F7616-60D1-4F9A-939E-D513874FAA92}"/>
              </a:ext>
            </a:extLst>
          </p:cNvPr>
          <p:cNvSpPr>
            <a:spLocks noGrp="1" noChangeArrowheads="1"/>
          </p:cNvSpPr>
          <p:nvPr>
            <p:ph type="body" sz="half" idx="1"/>
          </p:nvPr>
        </p:nvSpPr>
        <p:spPr/>
        <p:txBody>
          <a:bodyPr/>
          <a:lstStyle/>
          <a:p>
            <a:pPr eaLnBrk="1" hangingPunct="1">
              <a:lnSpc>
                <a:spcPct val="90000"/>
              </a:lnSpc>
            </a:pPr>
            <a:r>
              <a:rPr lang="en-US" altLang="en-US" sz="2800" b="1" u="sng" dirty="0">
                <a:solidFill>
                  <a:srgbClr val="00B050"/>
                </a:solidFill>
              </a:rPr>
              <a:t>Nomination Process</a:t>
            </a:r>
          </a:p>
          <a:p>
            <a:pPr lvl="1" eaLnBrk="1" hangingPunct="1">
              <a:lnSpc>
                <a:spcPct val="90000"/>
              </a:lnSpc>
            </a:pPr>
            <a:r>
              <a:rPr lang="en-US" altLang="en-US" sz="2400" dirty="0">
                <a:solidFill>
                  <a:srgbClr val="FF0000"/>
                </a:solidFill>
              </a:rPr>
              <a:t>Caucuses</a:t>
            </a:r>
          </a:p>
          <a:p>
            <a:pPr lvl="2" eaLnBrk="1" hangingPunct="1">
              <a:lnSpc>
                <a:spcPct val="90000"/>
              </a:lnSpc>
            </a:pPr>
            <a:r>
              <a:rPr lang="en-US" altLang="en-US" sz="2000" dirty="0"/>
              <a:t>Meeting of leaders of a political party to select candidates</a:t>
            </a:r>
          </a:p>
          <a:p>
            <a:pPr lvl="4" eaLnBrk="1" hangingPunct="1">
              <a:lnSpc>
                <a:spcPct val="90000"/>
              </a:lnSpc>
            </a:pPr>
            <a:r>
              <a:rPr lang="en-US" altLang="en-US" sz="1800" dirty="0"/>
              <a:t>Most commonly used in state and local governments, but used infrequently</a:t>
            </a:r>
          </a:p>
          <a:p>
            <a:pPr lvl="2" eaLnBrk="1" hangingPunct="1">
              <a:lnSpc>
                <a:spcPct val="90000"/>
              </a:lnSpc>
            </a:pPr>
            <a:r>
              <a:rPr lang="en-US" altLang="en-US" sz="2000" dirty="0"/>
              <a:t>At these local meetings, party leaders meet to decide </a:t>
            </a:r>
          </a:p>
          <a:p>
            <a:pPr lvl="3" eaLnBrk="1" hangingPunct="1">
              <a:lnSpc>
                <a:spcPct val="90000"/>
              </a:lnSpc>
            </a:pPr>
            <a:r>
              <a:rPr lang="en-US" altLang="en-US" sz="1600" dirty="0"/>
              <a:t>Party support</a:t>
            </a:r>
          </a:p>
          <a:p>
            <a:pPr lvl="3" eaLnBrk="1" hangingPunct="1">
              <a:lnSpc>
                <a:spcPct val="90000"/>
              </a:lnSpc>
            </a:pPr>
            <a:r>
              <a:rPr lang="en-US" altLang="en-US" sz="1600" dirty="0"/>
              <a:t>Strategy</a:t>
            </a:r>
          </a:p>
          <a:p>
            <a:pPr lvl="3" eaLnBrk="1" hangingPunct="1">
              <a:lnSpc>
                <a:spcPct val="90000"/>
              </a:lnSpc>
            </a:pPr>
            <a:r>
              <a:rPr lang="en-US" altLang="en-US" sz="1600" dirty="0"/>
              <a:t>Conduct party business</a:t>
            </a:r>
          </a:p>
        </p:txBody>
      </p:sp>
      <p:pic>
        <p:nvPicPr>
          <p:cNvPr id="8196" name="Picture 6" descr="2007-01-17-iowa">
            <a:extLst>
              <a:ext uri="{FF2B5EF4-FFF2-40B4-BE49-F238E27FC236}">
                <a16:creationId xmlns:a16="http://schemas.microsoft.com/office/drawing/2014/main" id="{778894F9-371A-4F8F-BFF0-3AC1A34A6244}"/>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00600" y="1447800"/>
            <a:ext cx="3810000" cy="4953000"/>
          </a:xfrm>
          <a:noFill/>
        </p:spPr>
      </p:pic>
    </p:spTree>
    <p:extLst>
      <p:ext uri="{BB962C8B-B14F-4D97-AF65-F5344CB8AC3E}">
        <p14:creationId xmlns:p14="http://schemas.microsoft.com/office/powerpoint/2010/main" val="3501260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27E2977-A014-4880-BE75-F7764A8B3F44}"/>
              </a:ext>
            </a:extLst>
          </p:cNvPr>
          <p:cNvSpPr>
            <a:spLocks noGrp="1" noChangeArrowheads="1"/>
          </p:cNvSpPr>
          <p:nvPr>
            <p:ph type="title"/>
          </p:nvPr>
        </p:nvSpPr>
        <p:spPr/>
        <p:txBody>
          <a:bodyPr/>
          <a:lstStyle/>
          <a:p>
            <a:r>
              <a:rPr lang="en-US" altLang="en-US" dirty="0"/>
              <a:t>Differences</a:t>
            </a:r>
          </a:p>
        </p:txBody>
      </p:sp>
      <p:sp>
        <p:nvSpPr>
          <p:cNvPr id="9219" name="Text Placeholder 4">
            <a:extLst>
              <a:ext uri="{FF2B5EF4-FFF2-40B4-BE49-F238E27FC236}">
                <a16:creationId xmlns:a16="http://schemas.microsoft.com/office/drawing/2014/main" id="{D99DFFE6-1F98-49CF-857A-567419080446}"/>
              </a:ext>
            </a:extLst>
          </p:cNvPr>
          <p:cNvSpPr>
            <a:spLocks noGrp="1" noChangeArrowheads="1"/>
          </p:cNvSpPr>
          <p:nvPr>
            <p:ph type="body" idx="1"/>
          </p:nvPr>
        </p:nvSpPr>
        <p:spPr/>
        <p:txBody>
          <a:bodyPr/>
          <a:lstStyle/>
          <a:p>
            <a:r>
              <a:rPr lang="en-US" altLang="en-US" dirty="0">
                <a:solidFill>
                  <a:srgbClr val="FF0000"/>
                </a:solidFill>
              </a:rPr>
              <a:t>Primaries</a:t>
            </a:r>
          </a:p>
        </p:txBody>
      </p:sp>
      <p:sp>
        <p:nvSpPr>
          <p:cNvPr id="9220" name="Content Placeholder 5">
            <a:extLst>
              <a:ext uri="{FF2B5EF4-FFF2-40B4-BE49-F238E27FC236}">
                <a16:creationId xmlns:a16="http://schemas.microsoft.com/office/drawing/2014/main" id="{DCCF694B-217A-4051-BD4C-ABE0E7A230B8}"/>
              </a:ext>
            </a:extLst>
          </p:cNvPr>
          <p:cNvSpPr>
            <a:spLocks noGrp="1" noChangeArrowheads="1"/>
          </p:cNvSpPr>
          <p:nvPr>
            <p:ph sz="half" idx="2"/>
          </p:nvPr>
        </p:nvSpPr>
        <p:spPr/>
        <p:txBody>
          <a:bodyPr/>
          <a:lstStyle/>
          <a:p>
            <a:r>
              <a:rPr lang="en-US" altLang="en-US" dirty="0"/>
              <a:t>Same as General Election</a:t>
            </a:r>
          </a:p>
          <a:p>
            <a:pPr lvl="1"/>
            <a:r>
              <a:rPr lang="en-US" altLang="en-US" dirty="0"/>
              <a:t>Turn in your vote and leave</a:t>
            </a:r>
          </a:p>
          <a:p>
            <a:r>
              <a:rPr lang="en-US" altLang="en-US" dirty="0"/>
              <a:t>Secret ballot in polling</a:t>
            </a:r>
          </a:p>
          <a:p>
            <a:r>
              <a:rPr lang="en-US" altLang="en-US" dirty="0"/>
              <a:t>Cast vote and leave</a:t>
            </a:r>
          </a:p>
          <a:p>
            <a:r>
              <a:rPr lang="en-US" altLang="en-US" dirty="0"/>
              <a:t>Higher turn out</a:t>
            </a:r>
          </a:p>
          <a:p>
            <a:pPr lvl="1"/>
            <a:r>
              <a:rPr lang="en-US" altLang="en-US" dirty="0"/>
              <a:t>Less time commitment</a:t>
            </a:r>
          </a:p>
        </p:txBody>
      </p:sp>
      <p:sp>
        <p:nvSpPr>
          <p:cNvPr id="9221" name="Text Placeholder 6">
            <a:extLst>
              <a:ext uri="{FF2B5EF4-FFF2-40B4-BE49-F238E27FC236}">
                <a16:creationId xmlns:a16="http://schemas.microsoft.com/office/drawing/2014/main" id="{D73DEC42-7F7C-4355-A63F-30417218DEA2}"/>
              </a:ext>
            </a:extLst>
          </p:cNvPr>
          <p:cNvSpPr>
            <a:spLocks noGrp="1" noChangeArrowheads="1"/>
          </p:cNvSpPr>
          <p:nvPr>
            <p:ph type="body" sz="quarter" idx="3"/>
          </p:nvPr>
        </p:nvSpPr>
        <p:spPr/>
        <p:txBody>
          <a:bodyPr/>
          <a:lstStyle/>
          <a:p>
            <a:r>
              <a:rPr lang="en-US" altLang="en-US" dirty="0">
                <a:solidFill>
                  <a:srgbClr val="FF0000"/>
                </a:solidFill>
              </a:rPr>
              <a:t>Caucus</a:t>
            </a:r>
          </a:p>
        </p:txBody>
      </p:sp>
      <p:sp>
        <p:nvSpPr>
          <p:cNvPr id="9222" name="Content Placeholder 7">
            <a:extLst>
              <a:ext uri="{FF2B5EF4-FFF2-40B4-BE49-F238E27FC236}">
                <a16:creationId xmlns:a16="http://schemas.microsoft.com/office/drawing/2014/main" id="{4B8C3084-ADB2-4E89-8DC3-F9B0D31EFB26}"/>
              </a:ext>
            </a:extLst>
          </p:cNvPr>
          <p:cNvSpPr>
            <a:spLocks noGrp="1" noChangeArrowheads="1"/>
          </p:cNvSpPr>
          <p:nvPr>
            <p:ph sz="quarter" idx="4"/>
          </p:nvPr>
        </p:nvSpPr>
        <p:spPr/>
        <p:txBody>
          <a:bodyPr/>
          <a:lstStyle/>
          <a:p>
            <a:r>
              <a:rPr lang="en-US" altLang="en-US" dirty="0"/>
              <a:t>Voters stay for duration</a:t>
            </a:r>
          </a:p>
          <a:p>
            <a:pPr lvl="1"/>
            <a:r>
              <a:rPr lang="en-US" altLang="en-US" dirty="0"/>
              <a:t>Can be 15 minutes or 7 hours, etc…</a:t>
            </a:r>
          </a:p>
          <a:p>
            <a:r>
              <a:rPr lang="en-US" altLang="en-US" dirty="0"/>
              <a:t>Face to face votes</a:t>
            </a:r>
          </a:p>
          <a:p>
            <a:pPr lvl="1"/>
            <a:r>
              <a:rPr lang="en-US" altLang="en-US" dirty="0"/>
              <a:t>Show of hands</a:t>
            </a:r>
          </a:p>
          <a:p>
            <a:r>
              <a:rPr lang="en-US" altLang="en-US" dirty="0"/>
              <a:t>Discussion and debate</a:t>
            </a:r>
          </a:p>
          <a:p>
            <a:pPr lvl="1"/>
            <a:r>
              <a:rPr lang="en-US" altLang="en-US" dirty="0"/>
              <a:t>Try to gain votes, and may loss votes</a:t>
            </a:r>
          </a:p>
          <a:p>
            <a:r>
              <a:rPr lang="en-US" altLang="en-US" dirty="0"/>
              <a:t>Elimination of Candidates</a:t>
            </a:r>
          </a:p>
          <a:p>
            <a:pPr lvl="1"/>
            <a:r>
              <a:rPr lang="en-US" altLang="en-US" dirty="0"/>
              <a:t>Based on state rules</a:t>
            </a:r>
          </a:p>
          <a:p>
            <a:pPr lvl="2"/>
            <a:r>
              <a:rPr lang="en-US" altLang="en-US" dirty="0"/>
              <a:t>Ex.) Iowa: if you receive less than 15% of the vote, your eliminated</a:t>
            </a:r>
          </a:p>
        </p:txBody>
      </p:sp>
    </p:spTree>
    <p:extLst>
      <p:ext uri="{BB962C8B-B14F-4D97-AF65-F5344CB8AC3E}">
        <p14:creationId xmlns:p14="http://schemas.microsoft.com/office/powerpoint/2010/main" val="911481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E6B55EB-6D64-46D3-A72D-E3D773ECC9DC}"/>
              </a:ext>
            </a:extLst>
          </p:cNvPr>
          <p:cNvSpPr>
            <a:spLocks noGrp="1" noChangeArrowheads="1"/>
          </p:cNvSpPr>
          <p:nvPr>
            <p:ph type="title"/>
          </p:nvPr>
        </p:nvSpPr>
        <p:spPr/>
        <p:txBody>
          <a:bodyPr/>
          <a:lstStyle/>
          <a:p>
            <a:pPr eaLnBrk="1" hangingPunct="1"/>
            <a:r>
              <a:rPr lang="en-US" altLang="en-US" dirty="0"/>
              <a:t>Types of Elections</a:t>
            </a:r>
          </a:p>
        </p:txBody>
      </p:sp>
      <p:sp>
        <p:nvSpPr>
          <p:cNvPr id="10243" name="Rectangle 3">
            <a:extLst>
              <a:ext uri="{FF2B5EF4-FFF2-40B4-BE49-F238E27FC236}">
                <a16:creationId xmlns:a16="http://schemas.microsoft.com/office/drawing/2014/main" id="{6603953C-FF05-4EA4-8C59-5D8B8CD77613}"/>
              </a:ext>
            </a:extLst>
          </p:cNvPr>
          <p:cNvSpPr>
            <a:spLocks noGrp="1" noChangeArrowheads="1"/>
          </p:cNvSpPr>
          <p:nvPr>
            <p:ph type="body" idx="1"/>
          </p:nvPr>
        </p:nvSpPr>
        <p:spPr/>
        <p:txBody>
          <a:bodyPr/>
          <a:lstStyle/>
          <a:p>
            <a:pPr eaLnBrk="1" hangingPunct="1"/>
            <a:r>
              <a:rPr lang="en-US" altLang="en-US" sz="2800" b="1" u="sng" dirty="0">
                <a:solidFill>
                  <a:srgbClr val="FF0000"/>
                </a:solidFill>
              </a:rPr>
              <a:t>General Election</a:t>
            </a:r>
          </a:p>
          <a:p>
            <a:pPr lvl="1" eaLnBrk="1" hangingPunct="1"/>
            <a:r>
              <a:rPr lang="en-US" altLang="en-US" sz="2400" dirty="0">
                <a:solidFill>
                  <a:srgbClr val="0000FF"/>
                </a:solidFill>
              </a:rPr>
              <a:t>Voting for Congress</a:t>
            </a:r>
          </a:p>
          <a:p>
            <a:pPr lvl="2" eaLnBrk="1" hangingPunct="1"/>
            <a:r>
              <a:rPr lang="en-US" altLang="en-US" sz="2000" dirty="0"/>
              <a:t>By law, must be selected on the Tuesday after the first Monday in November</a:t>
            </a:r>
          </a:p>
          <a:p>
            <a:pPr lvl="1" eaLnBrk="1" hangingPunct="1"/>
            <a:r>
              <a:rPr lang="en-US" altLang="en-US" sz="2400" dirty="0">
                <a:solidFill>
                  <a:srgbClr val="0000FF"/>
                </a:solidFill>
              </a:rPr>
              <a:t>Voting for President and Vice President</a:t>
            </a:r>
          </a:p>
          <a:p>
            <a:pPr lvl="2" eaLnBrk="1" hangingPunct="1"/>
            <a:r>
              <a:rPr lang="en-US" altLang="en-US" sz="2000" dirty="0"/>
              <a:t>Voted every other year of the Congressional election</a:t>
            </a:r>
          </a:p>
          <a:p>
            <a:pPr lvl="1" eaLnBrk="1" hangingPunct="1"/>
            <a:r>
              <a:rPr lang="en-US" altLang="en-US" sz="2400" dirty="0">
                <a:solidFill>
                  <a:srgbClr val="0000FF"/>
                </a:solidFill>
              </a:rPr>
              <a:t>State and local elections</a:t>
            </a:r>
          </a:p>
          <a:p>
            <a:pPr lvl="2" eaLnBrk="1" hangingPunct="1"/>
            <a:r>
              <a:rPr lang="en-US" altLang="en-US" sz="2000" dirty="0"/>
              <a:t>May occur in odd-numbered years and not necessarily in November</a:t>
            </a:r>
          </a:p>
          <a:p>
            <a:pPr lvl="3" eaLnBrk="1" hangingPunct="1"/>
            <a:r>
              <a:rPr lang="en-US" altLang="en-US" sz="1800" dirty="0"/>
              <a:t>Have to follow the Primaries, so voting occurs late spring, summer, and fall</a:t>
            </a:r>
          </a:p>
        </p:txBody>
      </p:sp>
    </p:spTree>
    <p:extLst>
      <p:ext uri="{BB962C8B-B14F-4D97-AF65-F5344CB8AC3E}">
        <p14:creationId xmlns:p14="http://schemas.microsoft.com/office/powerpoint/2010/main" val="455170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253164E-DE29-4156-A4FF-243DDC211204}"/>
              </a:ext>
            </a:extLst>
          </p:cNvPr>
          <p:cNvSpPr>
            <a:spLocks noGrp="1" noChangeArrowheads="1"/>
          </p:cNvSpPr>
          <p:nvPr>
            <p:ph type="title"/>
          </p:nvPr>
        </p:nvSpPr>
        <p:spPr/>
        <p:txBody>
          <a:bodyPr/>
          <a:lstStyle/>
          <a:p>
            <a:pPr eaLnBrk="1" hangingPunct="1"/>
            <a:r>
              <a:rPr lang="en-US" altLang="en-US" dirty="0"/>
              <a:t>Type of Elections</a:t>
            </a:r>
          </a:p>
        </p:txBody>
      </p:sp>
      <p:sp>
        <p:nvSpPr>
          <p:cNvPr id="11267" name="Rectangle 3">
            <a:extLst>
              <a:ext uri="{FF2B5EF4-FFF2-40B4-BE49-F238E27FC236}">
                <a16:creationId xmlns:a16="http://schemas.microsoft.com/office/drawing/2014/main" id="{00C227C1-7397-43B7-A0D2-B2FE6F62D17A}"/>
              </a:ext>
            </a:extLst>
          </p:cNvPr>
          <p:cNvSpPr>
            <a:spLocks noGrp="1" noChangeArrowheads="1"/>
          </p:cNvSpPr>
          <p:nvPr>
            <p:ph type="body" idx="1"/>
          </p:nvPr>
        </p:nvSpPr>
        <p:spPr/>
        <p:txBody>
          <a:bodyPr/>
          <a:lstStyle/>
          <a:p>
            <a:pPr eaLnBrk="1" hangingPunct="1">
              <a:lnSpc>
                <a:spcPct val="80000"/>
              </a:lnSpc>
            </a:pPr>
            <a:r>
              <a:rPr lang="en-US" altLang="en-US" sz="2800" b="1" u="sng" dirty="0">
                <a:solidFill>
                  <a:srgbClr val="FF0000"/>
                </a:solidFill>
              </a:rPr>
              <a:t>Mid Term Elections</a:t>
            </a:r>
          </a:p>
          <a:p>
            <a:pPr lvl="1" eaLnBrk="1" hangingPunct="1">
              <a:lnSpc>
                <a:spcPct val="80000"/>
              </a:lnSpc>
            </a:pPr>
            <a:r>
              <a:rPr lang="en-US" altLang="en-US" sz="2400" dirty="0"/>
              <a:t>Mid-term elections </a:t>
            </a:r>
            <a:r>
              <a:rPr lang="en-US" altLang="en-US" sz="2400" dirty="0">
                <a:solidFill>
                  <a:srgbClr val="0000FF"/>
                </a:solidFill>
              </a:rPr>
              <a:t>occur in the middle of a president's term in office</a:t>
            </a:r>
          </a:p>
          <a:p>
            <a:pPr lvl="2" eaLnBrk="1" hangingPunct="1">
              <a:lnSpc>
                <a:spcPct val="80000"/>
              </a:lnSpc>
            </a:pPr>
            <a:r>
              <a:rPr lang="en-US" altLang="en-US" sz="2000" dirty="0"/>
              <a:t>Hence the name </a:t>
            </a:r>
            <a:r>
              <a:rPr lang="en-US" altLang="en-US" sz="2000" i="1" dirty="0"/>
              <a:t>mid-term</a:t>
            </a:r>
            <a:endParaRPr lang="en-US" altLang="en-US" sz="2000" dirty="0"/>
          </a:p>
          <a:p>
            <a:pPr lvl="1" eaLnBrk="1" hangingPunct="1">
              <a:lnSpc>
                <a:spcPct val="80000"/>
              </a:lnSpc>
            </a:pPr>
            <a:r>
              <a:rPr lang="en-US" altLang="en-US" sz="2400" dirty="0"/>
              <a:t>Mid-term elections usually involve </a:t>
            </a:r>
          </a:p>
          <a:p>
            <a:pPr lvl="2" eaLnBrk="1" hangingPunct="1">
              <a:lnSpc>
                <a:spcPct val="80000"/>
              </a:lnSpc>
            </a:pPr>
            <a:r>
              <a:rPr lang="en-US" altLang="en-US" sz="2000" dirty="0">
                <a:solidFill>
                  <a:srgbClr val="FF0000"/>
                </a:solidFill>
              </a:rPr>
              <a:t>State governors </a:t>
            </a:r>
          </a:p>
          <a:p>
            <a:pPr lvl="2" eaLnBrk="1" hangingPunct="1">
              <a:lnSpc>
                <a:spcPct val="80000"/>
              </a:lnSpc>
            </a:pPr>
            <a:r>
              <a:rPr lang="en-US" altLang="en-US" sz="2000" dirty="0">
                <a:solidFill>
                  <a:srgbClr val="FF0000"/>
                </a:solidFill>
              </a:rPr>
              <a:t>State and federal congressmen</a:t>
            </a:r>
          </a:p>
          <a:p>
            <a:pPr lvl="2" eaLnBrk="1" hangingPunct="1">
              <a:lnSpc>
                <a:spcPct val="80000"/>
              </a:lnSpc>
            </a:pPr>
            <a:r>
              <a:rPr lang="en-US" altLang="en-US" sz="2000" dirty="0">
                <a:solidFill>
                  <a:srgbClr val="FF0000"/>
                </a:solidFill>
              </a:rPr>
              <a:t>Local elected positions</a:t>
            </a:r>
            <a:r>
              <a:rPr lang="en-US" altLang="en-US" sz="2000" dirty="0"/>
              <a:t>: </a:t>
            </a:r>
          </a:p>
          <a:p>
            <a:pPr lvl="3" eaLnBrk="1" hangingPunct="1">
              <a:lnSpc>
                <a:spcPct val="80000"/>
              </a:lnSpc>
            </a:pPr>
            <a:r>
              <a:rPr lang="en-US" altLang="en-US" sz="1800" dirty="0"/>
              <a:t>County commissioners </a:t>
            </a:r>
          </a:p>
          <a:p>
            <a:pPr lvl="3" eaLnBrk="1" hangingPunct="1">
              <a:lnSpc>
                <a:spcPct val="80000"/>
              </a:lnSpc>
            </a:pPr>
            <a:r>
              <a:rPr lang="en-US" altLang="en-US" sz="1800" dirty="0"/>
              <a:t>City councilmen </a:t>
            </a:r>
          </a:p>
          <a:p>
            <a:pPr lvl="3" eaLnBrk="1" hangingPunct="1">
              <a:lnSpc>
                <a:spcPct val="80000"/>
              </a:lnSpc>
            </a:pPr>
            <a:r>
              <a:rPr lang="en-US" altLang="en-US" sz="1800" dirty="0"/>
              <a:t>Judges </a:t>
            </a:r>
          </a:p>
          <a:p>
            <a:pPr lvl="1" eaLnBrk="1" hangingPunct="1">
              <a:lnSpc>
                <a:spcPct val="80000"/>
              </a:lnSpc>
            </a:pPr>
            <a:r>
              <a:rPr lang="en-US" altLang="en-US" sz="2400" dirty="0"/>
              <a:t>Since US senators serve 6 year terms: </a:t>
            </a:r>
          </a:p>
          <a:p>
            <a:pPr lvl="2" eaLnBrk="1" hangingPunct="1">
              <a:lnSpc>
                <a:spcPct val="80000"/>
              </a:lnSpc>
            </a:pPr>
            <a:r>
              <a:rPr lang="en-US" altLang="en-US" sz="2000" dirty="0"/>
              <a:t>Their re-election campaigns are usually held during mid-term elections</a:t>
            </a:r>
          </a:p>
        </p:txBody>
      </p:sp>
    </p:spTree>
    <p:extLst>
      <p:ext uri="{BB962C8B-B14F-4D97-AF65-F5344CB8AC3E}">
        <p14:creationId xmlns:p14="http://schemas.microsoft.com/office/powerpoint/2010/main" val="1360886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B488AD-9DBC-477A-B38C-8B2A719E4A94}"/>
              </a:ext>
            </a:extLst>
          </p:cNvPr>
          <p:cNvSpPr>
            <a:spLocks noGrp="1"/>
          </p:cNvSpPr>
          <p:nvPr>
            <p:ph type="title"/>
          </p:nvPr>
        </p:nvSpPr>
        <p:spPr/>
        <p:txBody>
          <a:bodyPr/>
          <a:lstStyle/>
          <a:p>
            <a:endParaRPr lang="en-US" dirty="0"/>
          </a:p>
        </p:txBody>
      </p:sp>
      <p:sp>
        <p:nvSpPr>
          <p:cNvPr id="7" name="Text Placeholder 6">
            <a:extLst>
              <a:ext uri="{FF2B5EF4-FFF2-40B4-BE49-F238E27FC236}">
                <a16:creationId xmlns:a16="http://schemas.microsoft.com/office/drawing/2014/main" id="{53D1FBCA-5E41-44FE-B6A4-28AA39779934}"/>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C1ECC3C7-B874-46EB-9EAE-F23F7C41E89B}"/>
              </a:ext>
            </a:extLst>
          </p:cNvPr>
          <p:cNvSpPr>
            <a:spLocks noGrp="1"/>
          </p:cNvSpPr>
          <p:nvPr>
            <p:ph type="sldNum" sz="quarter" idx="11"/>
          </p:nvPr>
        </p:nvSpPr>
        <p:spPr/>
        <p:txBody>
          <a:bodyPr/>
          <a:lstStyle/>
          <a:p>
            <a:r>
              <a:rPr lang="en-US" dirty="0"/>
              <a:t>10 | </a:t>
            </a:r>
            <a:fld id="{FE31F722-9B7B-437B-9389-4DC5ED425E2A}" type="slidenum">
              <a:rPr lang="en-US" smtClean="0"/>
              <a:pPr/>
              <a:t>47</a:t>
            </a:fld>
            <a:endParaRPr lang="en-US" dirty="0"/>
          </a:p>
        </p:txBody>
      </p:sp>
    </p:spTree>
    <p:extLst>
      <p:ext uri="{BB962C8B-B14F-4D97-AF65-F5344CB8AC3E}">
        <p14:creationId xmlns:p14="http://schemas.microsoft.com/office/powerpoint/2010/main" val="4154604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2E320C-62D2-4352-8C3E-45785941404A}"/>
              </a:ext>
            </a:extLst>
          </p:cNvPr>
          <p:cNvSpPr>
            <a:spLocks noGrp="1" noChangeArrowheads="1"/>
          </p:cNvSpPr>
          <p:nvPr>
            <p:ph type="ctrTitle"/>
          </p:nvPr>
        </p:nvSpPr>
        <p:spPr/>
        <p:txBody>
          <a:bodyPr/>
          <a:lstStyle/>
          <a:p>
            <a:pPr eaLnBrk="1" hangingPunct="1"/>
            <a:r>
              <a:rPr lang="en-US" altLang="en-US" dirty="0"/>
              <a:t>Districts – Electoral Votes</a:t>
            </a:r>
          </a:p>
        </p:txBody>
      </p:sp>
      <p:sp>
        <p:nvSpPr>
          <p:cNvPr id="3075" name="Rectangle 3">
            <a:extLst>
              <a:ext uri="{FF2B5EF4-FFF2-40B4-BE49-F238E27FC236}">
                <a16:creationId xmlns:a16="http://schemas.microsoft.com/office/drawing/2014/main" id="{843AC9B4-874F-480F-B6EA-FD70124D2BC6}"/>
              </a:ext>
            </a:extLst>
          </p:cNvPr>
          <p:cNvSpPr>
            <a:spLocks noGrp="1" noChangeArrowheads="1"/>
          </p:cNvSpPr>
          <p:nvPr>
            <p:ph type="subTitle" idx="1"/>
          </p:nvPr>
        </p:nvSpPr>
        <p:spPr/>
        <p:txBody>
          <a:bodyPr/>
          <a:lstStyle/>
          <a:p>
            <a:pPr eaLnBrk="1" hangingPunct="1"/>
            <a:endParaRPr lang="en-US" altLang="en-US" dirty="0"/>
          </a:p>
        </p:txBody>
      </p:sp>
    </p:spTree>
    <p:extLst>
      <p:ext uri="{BB962C8B-B14F-4D97-AF65-F5344CB8AC3E}">
        <p14:creationId xmlns:p14="http://schemas.microsoft.com/office/powerpoint/2010/main" val="750072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048A051-4CB7-4FDA-B4D8-1A54555B5515}"/>
              </a:ext>
            </a:extLst>
          </p:cNvPr>
          <p:cNvSpPr>
            <a:spLocks noGrp="1" noChangeArrowheads="1"/>
          </p:cNvSpPr>
          <p:nvPr>
            <p:ph type="title"/>
          </p:nvPr>
        </p:nvSpPr>
        <p:spPr/>
        <p:txBody>
          <a:bodyPr/>
          <a:lstStyle/>
          <a:p>
            <a:pPr eaLnBrk="1" hangingPunct="1"/>
            <a:r>
              <a:rPr lang="en-US" altLang="en-US" dirty="0"/>
              <a:t>Districts</a:t>
            </a:r>
          </a:p>
        </p:txBody>
      </p:sp>
      <p:pic>
        <p:nvPicPr>
          <p:cNvPr id="4099" name="Picture 7" descr="5281979259_2a278e1d40_z">
            <a:extLst>
              <a:ext uri="{FF2B5EF4-FFF2-40B4-BE49-F238E27FC236}">
                <a16:creationId xmlns:a16="http://schemas.microsoft.com/office/drawing/2014/main" id="{75383201-D040-4078-8D59-ADB3ACF079A1}"/>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00600" y="1676400"/>
            <a:ext cx="3886200" cy="4495800"/>
          </a:xfrm>
        </p:spPr>
      </p:pic>
      <p:pic>
        <p:nvPicPr>
          <p:cNvPr id="4100" name="Picture 11" descr="mi">
            <a:extLst>
              <a:ext uri="{FF2B5EF4-FFF2-40B4-BE49-F238E27FC236}">
                <a16:creationId xmlns:a16="http://schemas.microsoft.com/office/drawing/2014/main" id="{E3B78400-25FB-4DA4-9EBA-9C5A5509B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403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2">
            <a:extLst>
              <a:ext uri="{FF2B5EF4-FFF2-40B4-BE49-F238E27FC236}">
                <a16:creationId xmlns:a16="http://schemas.microsoft.com/office/drawing/2014/main" id="{551F4C94-B4EF-4F18-A0B0-B9109E59246B}"/>
              </a:ext>
            </a:extLst>
          </p:cNvPr>
          <p:cNvSpPr txBox="1">
            <a:spLocks noChangeArrowheads="1"/>
          </p:cNvSpPr>
          <p:nvPr/>
        </p:nvSpPr>
        <p:spPr bwMode="auto">
          <a:xfrm>
            <a:off x="1066800" y="6248400"/>
            <a:ext cx="254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2000 Michigan Districts</a:t>
            </a:r>
          </a:p>
        </p:txBody>
      </p:sp>
      <p:sp>
        <p:nvSpPr>
          <p:cNvPr id="4102" name="Text Box 13">
            <a:extLst>
              <a:ext uri="{FF2B5EF4-FFF2-40B4-BE49-F238E27FC236}">
                <a16:creationId xmlns:a16="http://schemas.microsoft.com/office/drawing/2014/main" id="{C7B74BBD-D3A6-4172-A59C-AB320ADA5482}"/>
              </a:ext>
            </a:extLst>
          </p:cNvPr>
          <p:cNvSpPr txBox="1">
            <a:spLocks noChangeArrowheads="1"/>
          </p:cNvSpPr>
          <p:nvPr/>
        </p:nvSpPr>
        <p:spPr bwMode="auto">
          <a:xfrm>
            <a:off x="5470525" y="6246312"/>
            <a:ext cx="254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2010 Michigan Districts</a:t>
            </a:r>
          </a:p>
        </p:txBody>
      </p:sp>
    </p:spTree>
    <p:extLst>
      <p:ext uri="{BB962C8B-B14F-4D97-AF65-F5344CB8AC3E}">
        <p14:creationId xmlns:p14="http://schemas.microsoft.com/office/powerpoint/2010/main" val="86977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2BE2-BF0A-4215-B041-3DD5D8983A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C37F0C-7583-411B-B9FE-E9F1E8191061}"/>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B961DF24-0660-4F0D-B9D9-F99DD5D26968}"/>
              </a:ext>
            </a:extLst>
          </p:cNvPr>
          <p:cNvSpPr>
            <a:spLocks noGrp="1"/>
          </p:cNvSpPr>
          <p:nvPr>
            <p:ph type="sldNum" sz="quarter" idx="11"/>
          </p:nvPr>
        </p:nvSpPr>
        <p:spPr/>
        <p:txBody>
          <a:bodyPr/>
          <a:lstStyle/>
          <a:p>
            <a:r>
              <a:rPr lang="en-US"/>
              <a:t>10 | </a:t>
            </a:r>
            <a:fld id="{FE31F722-9B7B-437B-9389-4DC5ED425E2A}" type="slidenum">
              <a:rPr lang="en-US" smtClean="0"/>
              <a:pPr/>
              <a:t>5</a:t>
            </a:fld>
            <a:endParaRPr lang="en-US" dirty="0"/>
          </a:p>
        </p:txBody>
      </p:sp>
      <p:pic>
        <p:nvPicPr>
          <p:cNvPr id="4098" name="Picture 2" descr="Image result for Off year elections">
            <a:extLst>
              <a:ext uri="{FF2B5EF4-FFF2-40B4-BE49-F238E27FC236}">
                <a16:creationId xmlns:a16="http://schemas.microsoft.com/office/drawing/2014/main" id="{7BA058FE-6A47-4806-9794-50D84DA23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234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a:extLst>
              <a:ext uri="{FF2B5EF4-FFF2-40B4-BE49-F238E27FC236}">
                <a16:creationId xmlns:a16="http://schemas.microsoft.com/office/drawing/2014/main" id="{B2960AD3-5755-45D1-85D4-7B862152F981}"/>
              </a:ext>
            </a:extLst>
          </p:cNvPr>
          <p:cNvSpPr>
            <a:spLocks noGrp="1" noChangeArrowheads="1"/>
          </p:cNvSpPr>
          <p:nvPr>
            <p:ph type="title"/>
          </p:nvPr>
        </p:nvSpPr>
        <p:spPr/>
        <p:txBody>
          <a:bodyPr/>
          <a:lstStyle/>
          <a:p>
            <a:r>
              <a:rPr lang="en-US" altLang="en-US" dirty="0"/>
              <a:t>Michigan Representatives</a:t>
            </a:r>
          </a:p>
        </p:txBody>
      </p:sp>
      <p:sp>
        <p:nvSpPr>
          <p:cNvPr id="5123" name="Rectangle 5">
            <a:extLst>
              <a:ext uri="{FF2B5EF4-FFF2-40B4-BE49-F238E27FC236}">
                <a16:creationId xmlns:a16="http://schemas.microsoft.com/office/drawing/2014/main" id="{65C50F27-3B2A-4ECE-809F-CF0C75EEA2FE}"/>
              </a:ext>
            </a:extLst>
          </p:cNvPr>
          <p:cNvSpPr>
            <a:spLocks noChangeArrowheads="1"/>
          </p:cNvSpPr>
          <p:nvPr/>
        </p:nvSpPr>
        <p:spPr bwMode="auto">
          <a:xfrm>
            <a:off x="533400" y="1858963"/>
            <a:ext cx="411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There are </a:t>
            </a:r>
            <a:r>
              <a:rPr lang="en-US" altLang="en-US" sz="1800" b="1" u="sng" dirty="0">
                <a:solidFill>
                  <a:srgbClr val="FF0000"/>
                </a:solidFill>
              </a:rPr>
              <a:t>110 Michigan Representatives</a:t>
            </a:r>
            <a:r>
              <a:rPr lang="en-US" altLang="en-US" sz="1800" dirty="0"/>
              <a:t> who are elected by the qualified electors of</a:t>
            </a:r>
          </a:p>
          <a:p>
            <a:pPr eaLnBrk="1" hangingPunct="1">
              <a:spcBef>
                <a:spcPct val="0"/>
              </a:spcBef>
              <a:buFontTx/>
              <a:buNone/>
            </a:pPr>
            <a:endParaRPr lang="en-US" altLang="en-US" sz="1800" dirty="0"/>
          </a:p>
          <a:p>
            <a:pPr eaLnBrk="1" hangingPunct="1">
              <a:spcBef>
                <a:spcPct val="0"/>
              </a:spcBef>
              <a:buFontTx/>
              <a:buNone/>
            </a:pPr>
            <a:r>
              <a:rPr lang="en-US" altLang="en-US" sz="1800" dirty="0"/>
              <a:t>Districts having </a:t>
            </a:r>
            <a:r>
              <a:rPr lang="en-US" altLang="en-US" sz="1800" b="1" u="sng" dirty="0">
                <a:solidFill>
                  <a:srgbClr val="FF0000"/>
                </a:solidFill>
              </a:rPr>
              <a:t>approximately 77,000 to 91,000 residents</a:t>
            </a:r>
          </a:p>
          <a:p>
            <a:pPr eaLnBrk="1" hangingPunct="1">
              <a:spcBef>
                <a:spcPct val="0"/>
              </a:spcBef>
              <a:buFontTx/>
              <a:buNone/>
            </a:pPr>
            <a:endParaRPr lang="en-US" altLang="en-US" sz="1800" dirty="0"/>
          </a:p>
          <a:p>
            <a:pPr eaLnBrk="1" hangingPunct="1">
              <a:spcBef>
                <a:spcPct val="0"/>
              </a:spcBef>
              <a:buFontTx/>
              <a:buNone/>
            </a:pPr>
            <a:r>
              <a:rPr lang="en-US" altLang="en-US" sz="1800" dirty="0"/>
              <a:t>Legislative districts are drawn on the basis of population figures through the federal decennial census </a:t>
            </a:r>
          </a:p>
          <a:p>
            <a:pPr eaLnBrk="1" hangingPunct="1">
              <a:spcBef>
                <a:spcPct val="0"/>
              </a:spcBef>
              <a:buFontTx/>
              <a:buNone/>
            </a:pPr>
            <a:endParaRPr lang="en-US" altLang="en-US" sz="1800" dirty="0"/>
          </a:p>
          <a:p>
            <a:pPr eaLnBrk="1" hangingPunct="1">
              <a:spcBef>
                <a:spcPct val="0"/>
              </a:spcBef>
              <a:buFontTx/>
              <a:buNone/>
            </a:pPr>
            <a:r>
              <a:rPr lang="en-US" altLang="en-US" sz="1800" dirty="0"/>
              <a:t>Representatives are elected in even- numbered years to </a:t>
            </a:r>
            <a:r>
              <a:rPr lang="en-US" altLang="en-US" sz="1800" b="1" u="sng" dirty="0">
                <a:solidFill>
                  <a:srgbClr val="FF0000"/>
                </a:solidFill>
              </a:rPr>
              <a:t>2-year terms</a:t>
            </a:r>
          </a:p>
          <a:p>
            <a:pPr eaLnBrk="1" hangingPunct="1">
              <a:spcBef>
                <a:spcPct val="0"/>
              </a:spcBef>
              <a:buFontTx/>
              <a:buNone/>
            </a:pPr>
            <a:endParaRPr lang="en-US" altLang="en-US" sz="1800" dirty="0"/>
          </a:p>
          <a:p>
            <a:pPr eaLnBrk="1" hangingPunct="1">
              <a:spcBef>
                <a:spcPct val="0"/>
              </a:spcBef>
              <a:buFontTx/>
              <a:buNone/>
            </a:pPr>
            <a:r>
              <a:rPr lang="en-US" altLang="en-US" sz="1800" dirty="0"/>
              <a:t>Representative is </a:t>
            </a:r>
            <a:r>
              <a:rPr lang="en-US" altLang="en-US" sz="1800" b="1" u="sng" dirty="0">
                <a:solidFill>
                  <a:srgbClr val="FF0000"/>
                </a:solidFill>
              </a:rPr>
              <a:t>limited to serving 3 terms</a:t>
            </a:r>
          </a:p>
        </p:txBody>
      </p:sp>
      <p:pic>
        <p:nvPicPr>
          <p:cNvPr id="5124" name="Picture 4" descr="http://mediad.publicbroadcasting.net/p/michigan/files/201106/housedistricts.jpg">
            <a:extLst>
              <a:ext uri="{FF2B5EF4-FFF2-40B4-BE49-F238E27FC236}">
                <a16:creationId xmlns:a16="http://schemas.microsoft.com/office/drawing/2014/main" id="{99DEA45A-09A3-470C-AF76-A0F08C53D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904" y="1620490"/>
            <a:ext cx="3962400" cy="476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251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C424108-0962-430E-9B68-C7770BE0661C}"/>
              </a:ext>
            </a:extLst>
          </p:cNvPr>
          <p:cNvSpPr>
            <a:spLocks noGrp="1" noChangeArrowheads="1"/>
          </p:cNvSpPr>
          <p:nvPr>
            <p:ph type="title"/>
          </p:nvPr>
        </p:nvSpPr>
        <p:spPr/>
        <p:txBody>
          <a:bodyPr/>
          <a:lstStyle/>
          <a:p>
            <a:r>
              <a:rPr lang="en-US" altLang="en-US" dirty="0"/>
              <a:t>Michigan Senators</a:t>
            </a:r>
          </a:p>
        </p:txBody>
      </p:sp>
      <p:sp>
        <p:nvSpPr>
          <p:cNvPr id="6147" name="Rectangle 2">
            <a:extLst>
              <a:ext uri="{FF2B5EF4-FFF2-40B4-BE49-F238E27FC236}">
                <a16:creationId xmlns:a16="http://schemas.microsoft.com/office/drawing/2014/main" id="{7938576C-06C5-4ECA-ABF9-5C364AD361D0}"/>
              </a:ext>
            </a:extLst>
          </p:cNvPr>
          <p:cNvSpPr>
            <a:spLocks noChangeArrowheads="1"/>
          </p:cNvSpPr>
          <p:nvPr/>
        </p:nvSpPr>
        <p:spPr bwMode="auto">
          <a:xfrm>
            <a:off x="5105400" y="2438400"/>
            <a:ext cx="3810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The Senate </a:t>
            </a:r>
            <a:r>
              <a:rPr lang="en-US" altLang="en-US" sz="1800" b="1" u="sng" dirty="0">
                <a:solidFill>
                  <a:srgbClr val="FF0000"/>
                </a:solidFill>
              </a:rPr>
              <a:t>consists of 38 members </a:t>
            </a:r>
          </a:p>
          <a:p>
            <a:pPr eaLnBrk="1" hangingPunct="1">
              <a:spcBef>
                <a:spcPct val="0"/>
              </a:spcBef>
              <a:buFontTx/>
              <a:buNone/>
            </a:pPr>
            <a:endParaRPr lang="en-US" altLang="en-US" sz="1800" dirty="0"/>
          </a:p>
          <a:p>
            <a:pPr eaLnBrk="1" hangingPunct="1">
              <a:spcBef>
                <a:spcPct val="0"/>
              </a:spcBef>
              <a:buFontTx/>
              <a:buNone/>
            </a:pPr>
            <a:r>
              <a:rPr lang="en-US" altLang="en-US" sz="1800" dirty="0"/>
              <a:t>Districts having approximately </a:t>
            </a:r>
            <a:r>
              <a:rPr lang="en-US" altLang="en-US" sz="1800" b="1" u="sng" dirty="0">
                <a:solidFill>
                  <a:srgbClr val="FF0000"/>
                </a:solidFill>
              </a:rPr>
              <a:t>212,400 to 263,500 residents</a:t>
            </a:r>
          </a:p>
          <a:p>
            <a:pPr eaLnBrk="1" hangingPunct="1">
              <a:spcBef>
                <a:spcPct val="0"/>
              </a:spcBef>
              <a:buFontTx/>
              <a:buNone/>
            </a:pPr>
            <a:endParaRPr lang="en-US" altLang="en-US" sz="1800" dirty="0"/>
          </a:p>
          <a:p>
            <a:pPr eaLnBrk="1" hangingPunct="1">
              <a:spcBef>
                <a:spcPct val="0"/>
              </a:spcBef>
              <a:buFontTx/>
              <a:buNone/>
            </a:pPr>
            <a:r>
              <a:rPr lang="en-US" altLang="en-US" sz="1800" dirty="0"/>
              <a:t>Senators are elected at the same time as the governor and </a:t>
            </a:r>
            <a:r>
              <a:rPr lang="en-US" altLang="en-US" sz="1800" b="1" u="sng" dirty="0">
                <a:solidFill>
                  <a:srgbClr val="FF0000"/>
                </a:solidFill>
              </a:rPr>
              <a:t>serve 4-year terms concurrent</a:t>
            </a:r>
            <a:r>
              <a:rPr lang="en-US" altLang="en-US" sz="1800" dirty="0"/>
              <a:t> with the governor's term of office</a:t>
            </a:r>
          </a:p>
        </p:txBody>
      </p:sp>
      <p:pic>
        <p:nvPicPr>
          <p:cNvPr id="6148" name="Picture 2" descr="http://mediad.publicbroadcasting.net/p/michigan/files/201106/Proposed-Senate-Plan-1.jpg">
            <a:extLst>
              <a:ext uri="{FF2B5EF4-FFF2-40B4-BE49-F238E27FC236}">
                <a16:creationId xmlns:a16="http://schemas.microsoft.com/office/drawing/2014/main" id="{C84C62C9-496B-4BEE-9EF4-3408AEF26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1"/>
            <a:ext cx="441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F2FB1C4-3BAC-40AF-8138-4B471FF643DC}"/>
              </a:ext>
            </a:extLst>
          </p:cNvPr>
          <p:cNvSpPr txBox="1"/>
          <p:nvPr/>
        </p:nvSpPr>
        <p:spPr>
          <a:xfrm>
            <a:off x="122416" y="1676401"/>
            <a:ext cx="8899167" cy="4524315"/>
          </a:xfrm>
          <a:prstGeom prst="rect">
            <a:avLst/>
          </a:prstGeom>
          <a:solidFill>
            <a:srgbClr val="FFFF00"/>
          </a:solidFill>
        </p:spPr>
        <p:txBody>
          <a:bodyPr wrap="none" rtlCol="0">
            <a:spAutoFit/>
          </a:bodyPr>
          <a:lstStyle/>
          <a:p>
            <a:pPr algn="ctr"/>
            <a:r>
              <a:rPr lang="en-US" dirty="0"/>
              <a:t>On November 3, 1992, almost 59 percent of Michigan voters </a:t>
            </a:r>
          </a:p>
          <a:p>
            <a:pPr algn="ctr"/>
            <a:r>
              <a:rPr lang="en-US" dirty="0"/>
              <a:t>backed Proposal B, the Michigan Term Limits Amendment, </a:t>
            </a:r>
          </a:p>
          <a:p>
            <a:pPr algn="ctr"/>
            <a:r>
              <a:rPr lang="en-US" dirty="0"/>
              <a:t>which amended the State Constitution, to enact term limits on </a:t>
            </a:r>
          </a:p>
          <a:p>
            <a:pPr algn="ctr"/>
            <a:r>
              <a:rPr lang="en-US" dirty="0"/>
              <a:t>federal and state officials. In 1995, the U.S. Supreme Court </a:t>
            </a:r>
          </a:p>
          <a:p>
            <a:pPr algn="ctr"/>
            <a:r>
              <a:rPr lang="en-US" dirty="0"/>
              <a:t>ruled that states could not enact congressional term limits, but </a:t>
            </a:r>
          </a:p>
          <a:p>
            <a:pPr algn="ctr"/>
            <a:r>
              <a:rPr lang="en-US" dirty="0"/>
              <a:t>ruled that the state-level term limits remain. Under the amendment, </a:t>
            </a:r>
          </a:p>
          <a:p>
            <a:pPr algn="ctr"/>
            <a:r>
              <a:rPr lang="en-US" dirty="0"/>
              <a:t>a person could be elected to the </a:t>
            </a:r>
            <a:r>
              <a:rPr lang="en-US" b="1" dirty="0">
                <a:solidFill>
                  <a:srgbClr val="FF0000"/>
                </a:solidFill>
              </a:rPr>
              <a:t>office of governor, attorney general, </a:t>
            </a:r>
          </a:p>
          <a:p>
            <a:pPr algn="ctr"/>
            <a:r>
              <a:rPr lang="en-US" b="1" dirty="0">
                <a:solidFill>
                  <a:srgbClr val="FF0000"/>
                </a:solidFill>
              </a:rPr>
              <a:t>and secretary of state two times each</a:t>
            </a:r>
            <a:r>
              <a:rPr lang="en-US" dirty="0"/>
              <a:t>. It also limited the number </a:t>
            </a:r>
          </a:p>
          <a:p>
            <a:pPr algn="ctr"/>
            <a:r>
              <a:rPr lang="en-US" dirty="0"/>
              <a:t>of times a person could be elected to the </a:t>
            </a:r>
            <a:r>
              <a:rPr lang="en-US" b="1" dirty="0">
                <a:solidFill>
                  <a:srgbClr val="FF0000"/>
                </a:solidFill>
              </a:rPr>
              <a:t>House of Representatives </a:t>
            </a:r>
          </a:p>
          <a:p>
            <a:pPr algn="ctr"/>
            <a:r>
              <a:rPr lang="en-US" b="1" dirty="0">
                <a:solidFill>
                  <a:srgbClr val="FF0000"/>
                </a:solidFill>
              </a:rPr>
              <a:t>to three times</a:t>
            </a:r>
            <a:r>
              <a:rPr lang="en-US" dirty="0"/>
              <a:t>, and </a:t>
            </a:r>
            <a:r>
              <a:rPr lang="en-US" b="1" dirty="0">
                <a:solidFill>
                  <a:srgbClr val="FF0000"/>
                </a:solidFill>
              </a:rPr>
              <a:t>to the Senate two times</a:t>
            </a:r>
            <a:r>
              <a:rPr lang="en-US" dirty="0"/>
              <a:t>. A provision governing </a:t>
            </a:r>
          </a:p>
          <a:p>
            <a:pPr algn="ctr"/>
            <a:r>
              <a:rPr lang="en-US" dirty="0"/>
              <a:t>partial terms was also included. These provisions became Article IV, </a:t>
            </a:r>
          </a:p>
          <a:p>
            <a:pPr algn="ctr"/>
            <a:r>
              <a:rPr lang="en-US" dirty="0"/>
              <a:t>section 54 and Article V, section 30 of the Michigan Constitution</a:t>
            </a:r>
          </a:p>
        </p:txBody>
      </p:sp>
    </p:spTree>
    <p:extLst>
      <p:ext uri="{BB962C8B-B14F-4D97-AF65-F5344CB8AC3E}">
        <p14:creationId xmlns:p14="http://schemas.microsoft.com/office/powerpoint/2010/main" val="99606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1D28A7C-1A83-4585-95E3-BA50750D34DF}"/>
              </a:ext>
            </a:extLst>
          </p:cNvPr>
          <p:cNvSpPr>
            <a:spLocks noGrp="1" noChangeArrowheads="1"/>
          </p:cNvSpPr>
          <p:nvPr>
            <p:ph type="title"/>
          </p:nvPr>
        </p:nvSpPr>
        <p:spPr/>
        <p:txBody>
          <a:bodyPr/>
          <a:lstStyle/>
          <a:p>
            <a:pPr eaLnBrk="1" hangingPunct="1"/>
            <a:r>
              <a:rPr lang="en-US" altLang="en-US" dirty="0"/>
              <a:t>District Change</a:t>
            </a:r>
          </a:p>
        </p:txBody>
      </p:sp>
      <p:sp>
        <p:nvSpPr>
          <p:cNvPr id="7171" name="Rectangle 3">
            <a:extLst>
              <a:ext uri="{FF2B5EF4-FFF2-40B4-BE49-F238E27FC236}">
                <a16:creationId xmlns:a16="http://schemas.microsoft.com/office/drawing/2014/main" id="{E2C7A1AF-0AB3-484C-A1AB-A3D68A96DA1D}"/>
              </a:ext>
            </a:extLst>
          </p:cNvPr>
          <p:cNvSpPr>
            <a:spLocks noGrp="1" noChangeArrowheads="1"/>
          </p:cNvSpPr>
          <p:nvPr>
            <p:ph type="body" sz="half" idx="1"/>
          </p:nvPr>
        </p:nvSpPr>
        <p:spPr/>
        <p:txBody>
          <a:bodyPr/>
          <a:lstStyle/>
          <a:p>
            <a:pPr eaLnBrk="1" hangingPunct="1">
              <a:lnSpc>
                <a:spcPct val="90000"/>
              </a:lnSpc>
            </a:pPr>
            <a:r>
              <a:rPr lang="en-US" altLang="en-US" sz="2400" dirty="0"/>
              <a:t>Census </a:t>
            </a:r>
            <a:r>
              <a:rPr lang="en-US" altLang="en-US" sz="1600" dirty="0"/>
              <a:t>(population count)</a:t>
            </a:r>
          </a:p>
          <a:p>
            <a:pPr lvl="1" eaLnBrk="1" hangingPunct="1">
              <a:lnSpc>
                <a:spcPct val="90000"/>
              </a:lnSpc>
            </a:pPr>
            <a:r>
              <a:rPr lang="en-US" altLang="en-US" sz="2000" dirty="0"/>
              <a:t>Constitution provides that a census be given every 10 years</a:t>
            </a:r>
          </a:p>
          <a:p>
            <a:pPr lvl="2" eaLnBrk="1" hangingPunct="1">
              <a:lnSpc>
                <a:spcPct val="90000"/>
              </a:lnSpc>
            </a:pPr>
            <a:r>
              <a:rPr lang="en-US" altLang="en-US" sz="1800" dirty="0"/>
              <a:t>Each district is considered a </a:t>
            </a:r>
            <a:r>
              <a:rPr lang="en-US" altLang="en-US" sz="1800" dirty="0">
                <a:solidFill>
                  <a:srgbClr val="FF0000"/>
                </a:solidFill>
              </a:rPr>
              <a:t>apportionment</a:t>
            </a:r>
          </a:p>
          <a:p>
            <a:pPr lvl="3" eaLnBrk="1" hangingPunct="1">
              <a:lnSpc>
                <a:spcPct val="90000"/>
              </a:lnSpc>
            </a:pPr>
            <a:r>
              <a:rPr lang="en-US" altLang="en-US" sz="1600" dirty="0"/>
              <a:t>The amount of people each representative represents based on population</a:t>
            </a:r>
          </a:p>
          <a:p>
            <a:pPr lvl="2" eaLnBrk="1" hangingPunct="1">
              <a:lnSpc>
                <a:spcPct val="90000"/>
              </a:lnSpc>
            </a:pPr>
            <a:r>
              <a:rPr lang="en-US" altLang="en-US" sz="1800" dirty="0"/>
              <a:t>Census causes </a:t>
            </a:r>
            <a:r>
              <a:rPr lang="en-US" altLang="en-US" sz="1800" dirty="0">
                <a:solidFill>
                  <a:srgbClr val="FF0000"/>
                </a:solidFill>
              </a:rPr>
              <a:t>reapportionment</a:t>
            </a:r>
          </a:p>
          <a:p>
            <a:pPr lvl="3" eaLnBrk="1" hangingPunct="1">
              <a:lnSpc>
                <a:spcPct val="90000"/>
              </a:lnSpc>
            </a:pPr>
            <a:r>
              <a:rPr lang="en-US" altLang="en-US" sz="1600" dirty="0"/>
              <a:t>Periodic redistribution of people of U.S. congressional seats according to changes in the census figures </a:t>
            </a:r>
          </a:p>
          <a:p>
            <a:pPr lvl="1" eaLnBrk="1" hangingPunct="1">
              <a:lnSpc>
                <a:spcPct val="90000"/>
              </a:lnSpc>
            </a:pPr>
            <a:r>
              <a:rPr lang="en-US" altLang="en-US" sz="2000" dirty="0"/>
              <a:t>Causes for re-districting</a:t>
            </a:r>
          </a:p>
          <a:p>
            <a:pPr lvl="2" eaLnBrk="1" hangingPunct="1">
              <a:lnSpc>
                <a:spcPct val="90000"/>
              </a:lnSpc>
            </a:pPr>
            <a:endParaRPr lang="en-US" altLang="en-US" sz="1800" dirty="0">
              <a:solidFill>
                <a:srgbClr val="FF0000"/>
              </a:solidFill>
            </a:endParaRPr>
          </a:p>
        </p:txBody>
      </p:sp>
      <p:pic>
        <p:nvPicPr>
          <p:cNvPr id="7172" name="Picture 6" descr="reapportionment1">
            <a:extLst>
              <a:ext uri="{FF2B5EF4-FFF2-40B4-BE49-F238E27FC236}">
                <a16:creationId xmlns:a16="http://schemas.microsoft.com/office/drawing/2014/main" id="{9C9DC7F2-2E5A-4D4B-913B-BDE37B841E1F}"/>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572000" y="1676400"/>
            <a:ext cx="4267200" cy="4316413"/>
          </a:xfrm>
          <a:noFill/>
        </p:spPr>
      </p:pic>
    </p:spTree>
    <p:extLst>
      <p:ext uri="{BB962C8B-B14F-4D97-AF65-F5344CB8AC3E}">
        <p14:creationId xmlns:p14="http://schemas.microsoft.com/office/powerpoint/2010/main" val="1993204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14E0BC2-C409-42FA-B74D-D950BC436D0D}"/>
              </a:ext>
            </a:extLst>
          </p:cNvPr>
          <p:cNvSpPr>
            <a:spLocks noGrp="1" noChangeArrowheads="1"/>
          </p:cNvSpPr>
          <p:nvPr>
            <p:ph type="title"/>
          </p:nvPr>
        </p:nvSpPr>
        <p:spPr/>
        <p:txBody>
          <a:bodyPr/>
          <a:lstStyle/>
          <a:p>
            <a:pPr eaLnBrk="1" hangingPunct="1"/>
            <a:r>
              <a:rPr lang="en-US" altLang="en-US" dirty="0"/>
              <a:t>Districts</a:t>
            </a:r>
          </a:p>
        </p:txBody>
      </p:sp>
      <p:pic>
        <p:nvPicPr>
          <p:cNvPr id="8195" name="Picture 3" descr="5281979259_2a278e1d40_z">
            <a:extLst>
              <a:ext uri="{FF2B5EF4-FFF2-40B4-BE49-F238E27FC236}">
                <a16:creationId xmlns:a16="http://schemas.microsoft.com/office/drawing/2014/main" id="{0B96572D-5F7A-4E45-B376-8A128E894D49}"/>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2" y="1676400"/>
            <a:ext cx="3809998" cy="4495800"/>
          </a:xfrm>
        </p:spPr>
      </p:pic>
      <p:pic>
        <p:nvPicPr>
          <p:cNvPr id="8196" name="Picture 4" descr="mi">
            <a:extLst>
              <a:ext uri="{FF2B5EF4-FFF2-40B4-BE49-F238E27FC236}">
                <a16:creationId xmlns:a16="http://schemas.microsoft.com/office/drawing/2014/main" id="{CE446FE8-1DAD-47CF-8102-DA33C6580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403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ED71B765-85DD-4619-88AA-5EB4E52DA0C8}"/>
              </a:ext>
            </a:extLst>
          </p:cNvPr>
          <p:cNvSpPr txBox="1">
            <a:spLocks noChangeArrowheads="1"/>
          </p:cNvSpPr>
          <p:nvPr/>
        </p:nvSpPr>
        <p:spPr bwMode="auto">
          <a:xfrm>
            <a:off x="1066800" y="6248400"/>
            <a:ext cx="254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2000 Michigan Districts</a:t>
            </a:r>
          </a:p>
        </p:txBody>
      </p:sp>
      <p:sp>
        <p:nvSpPr>
          <p:cNvPr id="8198" name="Text Box 6">
            <a:extLst>
              <a:ext uri="{FF2B5EF4-FFF2-40B4-BE49-F238E27FC236}">
                <a16:creationId xmlns:a16="http://schemas.microsoft.com/office/drawing/2014/main" id="{37B7DF9C-C9BA-4E9A-9B4C-D0E8C4417EF0}"/>
              </a:ext>
            </a:extLst>
          </p:cNvPr>
          <p:cNvSpPr txBox="1">
            <a:spLocks noChangeArrowheads="1"/>
          </p:cNvSpPr>
          <p:nvPr/>
        </p:nvSpPr>
        <p:spPr bwMode="auto">
          <a:xfrm>
            <a:off x="5280026" y="6248400"/>
            <a:ext cx="254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2010 Michigan Districts</a:t>
            </a:r>
          </a:p>
        </p:txBody>
      </p:sp>
    </p:spTree>
    <p:extLst>
      <p:ext uri="{BB962C8B-B14F-4D97-AF65-F5344CB8AC3E}">
        <p14:creationId xmlns:p14="http://schemas.microsoft.com/office/powerpoint/2010/main" val="902307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EFD2B3DF-8D4B-426E-A9DA-8B83F67DA896}"/>
              </a:ext>
            </a:extLst>
          </p:cNvPr>
          <p:cNvSpPr>
            <a:spLocks noGrp="1" noChangeArrowheads="1"/>
          </p:cNvSpPr>
          <p:nvPr>
            <p:ph type="title"/>
          </p:nvPr>
        </p:nvSpPr>
        <p:spPr/>
        <p:txBody>
          <a:bodyPr/>
          <a:lstStyle/>
          <a:p>
            <a:pPr eaLnBrk="1" hangingPunct="1"/>
            <a:r>
              <a:rPr lang="en-US" altLang="en-US" dirty="0"/>
              <a:t>Districts</a:t>
            </a:r>
          </a:p>
        </p:txBody>
      </p:sp>
      <p:sp>
        <p:nvSpPr>
          <p:cNvPr id="9219" name="Rectangle 5">
            <a:extLst>
              <a:ext uri="{FF2B5EF4-FFF2-40B4-BE49-F238E27FC236}">
                <a16:creationId xmlns:a16="http://schemas.microsoft.com/office/drawing/2014/main" id="{61DE0E8B-ABC1-4BC5-BF9D-F3D0A62E590E}"/>
              </a:ext>
            </a:extLst>
          </p:cNvPr>
          <p:cNvSpPr>
            <a:spLocks noGrp="1" noChangeArrowheads="1"/>
          </p:cNvSpPr>
          <p:nvPr>
            <p:ph type="body" sz="half" idx="1"/>
          </p:nvPr>
        </p:nvSpPr>
        <p:spPr/>
        <p:txBody>
          <a:bodyPr/>
          <a:lstStyle/>
          <a:p>
            <a:pPr eaLnBrk="1" hangingPunct="1">
              <a:lnSpc>
                <a:spcPct val="90000"/>
              </a:lnSpc>
            </a:pPr>
            <a:r>
              <a:rPr lang="en-US" altLang="en-US" sz="2400" dirty="0">
                <a:solidFill>
                  <a:srgbClr val="FF0000"/>
                </a:solidFill>
              </a:rPr>
              <a:t>Gerrymandering</a:t>
            </a:r>
          </a:p>
          <a:p>
            <a:pPr lvl="2" eaLnBrk="1" hangingPunct="1">
              <a:lnSpc>
                <a:spcPct val="90000"/>
              </a:lnSpc>
            </a:pPr>
            <a:r>
              <a:rPr lang="en-US" altLang="en-US" sz="1800" dirty="0"/>
              <a:t>The process of dividing voting districts to give an unfair advantage to one candidate, party, or group</a:t>
            </a:r>
          </a:p>
          <a:p>
            <a:pPr lvl="1" eaLnBrk="1" hangingPunct="1">
              <a:lnSpc>
                <a:spcPct val="90000"/>
              </a:lnSpc>
            </a:pPr>
            <a:r>
              <a:rPr lang="en-US" altLang="en-US" sz="2000" dirty="0"/>
              <a:t>Given the name back in 1812</a:t>
            </a:r>
          </a:p>
          <a:p>
            <a:pPr lvl="1" eaLnBrk="1" hangingPunct="1">
              <a:lnSpc>
                <a:spcPct val="90000"/>
              </a:lnSpc>
            </a:pPr>
            <a:r>
              <a:rPr lang="en-US" altLang="en-US" sz="2000" dirty="0"/>
              <a:t>Governor Gerry Elbridge</a:t>
            </a:r>
          </a:p>
          <a:p>
            <a:pPr lvl="2" eaLnBrk="1" hangingPunct="1">
              <a:lnSpc>
                <a:spcPct val="90000"/>
              </a:lnSpc>
            </a:pPr>
            <a:r>
              <a:rPr lang="en-US" altLang="en-US" sz="1800" dirty="0"/>
              <a:t>District lines where drawn to favor a prominent political party</a:t>
            </a:r>
          </a:p>
          <a:p>
            <a:pPr lvl="2" eaLnBrk="1" hangingPunct="1">
              <a:lnSpc>
                <a:spcPct val="90000"/>
              </a:lnSpc>
            </a:pPr>
            <a:r>
              <a:rPr lang="en-US" altLang="en-US" sz="1800" dirty="0"/>
              <a:t>Painter drew wings, heads and claws on his district</a:t>
            </a:r>
          </a:p>
          <a:p>
            <a:pPr lvl="3" eaLnBrk="1" hangingPunct="1">
              <a:lnSpc>
                <a:spcPct val="90000"/>
              </a:lnSpc>
            </a:pPr>
            <a:r>
              <a:rPr lang="en-US" altLang="en-US" sz="1600" dirty="0"/>
              <a:t>Resembled a salamander</a:t>
            </a:r>
          </a:p>
          <a:p>
            <a:pPr lvl="2" eaLnBrk="1" hangingPunct="1">
              <a:lnSpc>
                <a:spcPct val="90000"/>
              </a:lnSpc>
            </a:pPr>
            <a:endParaRPr lang="en-US" altLang="en-US" sz="1800" dirty="0"/>
          </a:p>
          <a:p>
            <a:pPr lvl="1" eaLnBrk="1" hangingPunct="1">
              <a:lnSpc>
                <a:spcPct val="90000"/>
              </a:lnSpc>
            </a:pPr>
            <a:endParaRPr lang="en-US" altLang="en-US" sz="2000" dirty="0"/>
          </a:p>
        </p:txBody>
      </p:sp>
      <p:pic>
        <p:nvPicPr>
          <p:cNvPr id="9220" name="Picture 8" descr="New districts, mapped out by Michigan House Republicans, have passed the state House and will go before the Senate next week -- and then to the governor for his signature. The new district maps could face court challenges.">
            <a:extLst>
              <a:ext uri="{FF2B5EF4-FFF2-40B4-BE49-F238E27FC236}">
                <a16:creationId xmlns:a16="http://schemas.microsoft.com/office/drawing/2014/main" id="{AE9C0176-66B2-4DDA-B0E4-8FE4939707E2}"/>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72000"/>
          </a:xfrm>
          <a:noFill/>
        </p:spPr>
      </p:pic>
      <p:sp>
        <p:nvSpPr>
          <p:cNvPr id="9221" name="Line 9">
            <a:extLst>
              <a:ext uri="{FF2B5EF4-FFF2-40B4-BE49-F238E27FC236}">
                <a16:creationId xmlns:a16="http://schemas.microsoft.com/office/drawing/2014/main" id="{719D1F68-F960-4E16-88E4-AC48838CE897}"/>
              </a:ext>
            </a:extLst>
          </p:cNvPr>
          <p:cNvSpPr>
            <a:spLocks noChangeShapeType="1"/>
          </p:cNvSpPr>
          <p:nvPr/>
        </p:nvSpPr>
        <p:spPr bwMode="auto">
          <a:xfrm>
            <a:off x="3429000" y="2209800"/>
            <a:ext cx="2819400" cy="1143000"/>
          </a:xfrm>
          <a:prstGeom prst="line">
            <a:avLst/>
          </a:prstGeom>
          <a:noFill/>
          <a:ln w="476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2" name="Picture 1">
            <a:extLst>
              <a:ext uri="{FF2B5EF4-FFF2-40B4-BE49-F238E27FC236}">
                <a16:creationId xmlns:a16="http://schemas.microsoft.com/office/drawing/2014/main" id="{07212DD3-76AB-4C55-8C3F-AC0806CF6F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153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370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9CF9F2B-05BF-4450-B0E8-8ABDEFDD6818}"/>
              </a:ext>
            </a:extLst>
          </p:cNvPr>
          <p:cNvSpPr>
            <a:spLocks noGrp="1" noChangeArrowheads="1"/>
          </p:cNvSpPr>
          <p:nvPr>
            <p:ph type="title"/>
          </p:nvPr>
        </p:nvSpPr>
        <p:spPr/>
        <p:txBody>
          <a:bodyPr/>
          <a:lstStyle/>
          <a:p>
            <a:pPr eaLnBrk="1" hangingPunct="1"/>
            <a:r>
              <a:rPr lang="en-US" altLang="en-US" dirty="0"/>
              <a:t>Districts</a:t>
            </a:r>
          </a:p>
        </p:txBody>
      </p:sp>
      <p:pic>
        <p:nvPicPr>
          <p:cNvPr id="10243" name="Picture 7" descr="gerrymandering">
            <a:extLst>
              <a:ext uri="{FF2B5EF4-FFF2-40B4-BE49-F238E27FC236}">
                <a16:creationId xmlns:a16="http://schemas.microsoft.com/office/drawing/2014/main" id="{4008DCEB-F816-46DA-B5D2-CB2AB6B410C7}"/>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809625" y="2119313"/>
            <a:ext cx="3333750" cy="3486150"/>
          </a:xfrm>
        </p:spPr>
      </p:pic>
      <p:sp>
        <p:nvSpPr>
          <p:cNvPr id="10244" name="Rectangle 8">
            <a:extLst>
              <a:ext uri="{FF2B5EF4-FFF2-40B4-BE49-F238E27FC236}">
                <a16:creationId xmlns:a16="http://schemas.microsoft.com/office/drawing/2014/main" id="{1E02ADB8-FFFF-4312-8082-13E0A82C460D}"/>
              </a:ext>
            </a:extLst>
          </p:cNvPr>
          <p:cNvSpPr>
            <a:spLocks noGrp="1" noChangeArrowheads="1"/>
          </p:cNvSpPr>
          <p:nvPr>
            <p:ph type="body" sz="half" idx="2"/>
          </p:nvPr>
        </p:nvSpPr>
        <p:spPr/>
        <p:txBody>
          <a:bodyPr/>
          <a:lstStyle/>
          <a:p>
            <a:pPr algn="ctr" eaLnBrk="1" hangingPunct="1">
              <a:lnSpc>
                <a:spcPct val="90000"/>
              </a:lnSpc>
              <a:buFontTx/>
              <a:buNone/>
            </a:pPr>
            <a:r>
              <a:rPr lang="en-US" altLang="en-US" sz="2800" dirty="0">
                <a:solidFill>
                  <a:srgbClr val="FF0000"/>
                </a:solidFill>
              </a:rPr>
              <a:t>Gerrymandering</a:t>
            </a:r>
          </a:p>
          <a:p>
            <a:pPr algn="ctr" eaLnBrk="1" hangingPunct="1">
              <a:lnSpc>
                <a:spcPct val="90000"/>
              </a:lnSpc>
              <a:buFontTx/>
              <a:buNone/>
            </a:pPr>
            <a:endParaRPr lang="en-US" altLang="en-US" sz="2800" dirty="0">
              <a:solidFill>
                <a:srgbClr val="FF0000"/>
              </a:solidFill>
            </a:endParaRPr>
          </a:p>
          <a:p>
            <a:pPr algn="ctr" eaLnBrk="1" hangingPunct="1">
              <a:lnSpc>
                <a:spcPct val="90000"/>
              </a:lnSpc>
              <a:buFontTx/>
              <a:buNone/>
            </a:pPr>
            <a:r>
              <a:rPr lang="en-US" altLang="en-US" sz="2800" dirty="0"/>
              <a:t>Governor Gerry created a district that would ensure the election</a:t>
            </a:r>
          </a:p>
          <a:p>
            <a:pPr algn="ctr" eaLnBrk="1" hangingPunct="1">
              <a:lnSpc>
                <a:spcPct val="90000"/>
              </a:lnSpc>
              <a:buFontTx/>
              <a:buNone/>
            </a:pPr>
            <a:endParaRPr lang="en-US" altLang="en-US" sz="2800" dirty="0"/>
          </a:p>
          <a:p>
            <a:pPr algn="ctr" eaLnBrk="1" hangingPunct="1">
              <a:lnSpc>
                <a:spcPct val="90000"/>
              </a:lnSpc>
              <a:buFontTx/>
              <a:buNone/>
            </a:pPr>
            <a:r>
              <a:rPr lang="en-US" altLang="en-US" sz="2400" dirty="0"/>
              <a:t>Supreme Court ruled: each district must represent </a:t>
            </a:r>
          </a:p>
          <a:p>
            <a:pPr algn="ctr" eaLnBrk="1" hangingPunct="1">
              <a:lnSpc>
                <a:spcPct val="90000"/>
              </a:lnSpc>
              <a:buFontTx/>
              <a:buNone/>
            </a:pPr>
            <a:r>
              <a:rPr lang="en-US" altLang="en-US" sz="2400" dirty="0"/>
              <a:t>approximately the same number of people as all others</a:t>
            </a:r>
          </a:p>
        </p:txBody>
      </p:sp>
      <p:pic>
        <p:nvPicPr>
          <p:cNvPr id="7176" name="Picture 8" descr="http://ts4.mm.bing.net/th?id=I.4921535123228339&amp;pid=15.1">
            <a:extLst>
              <a:ext uri="{FF2B5EF4-FFF2-40B4-BE49-F238E27FC236}">
                <a16:creationId xmlns:a16="http://schemas.microsoft.com/office/drawing/2014/main" id="{FF0D2242-2D1C-4C5C-8B16-9609856BE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00200"/>
            <a:ext cx="37719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324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nodeType="clickEffect">
                                  <p:stCondLst>
                                    <p:cond delay="0"/>
                                  </p:stCondLst>
                                  <p:childTnLst>
                                    <p:animEffect transition="out" filter="circle(out)">
                                      <p:cBhvr>
                                        <p:cTn id="6" dur="2000"/>
                                        <p:tgtEl>
                                          <p:spTgt spid="7176"/>
                                        </p:tgtEl>
                                      </p:cBhvr>
                                    </p:animEffect>
                                    <p:set>
                                      <p:cBhvr>
                                        <p:cTn id="7" dur="1" fill="hold">
                                          <p:stCondLst>
                                            <p:cond delay="1999"/>
                                          </p:stCondLst>
                                        </p:cTn>
                                        <p:tgtEl>
                                          <p:spTgt spid="7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spAutoFit/>
          </a:bodyPr>
          <a:lstStyle/>
          <a:p>
            <a:r>
              <a:rPr lang="en-US" dirty="0"/>
              <a:t>Drawing District Boundaries</a:t>
            </a:r>
          </a:p>
        </p:txBody>
      </p:sp>
      <p:sp>
        <p:nvSpPr>
          <p:cNvPr id="6147" name="Rectangle 3"/>
          <p:cNvSpPr>
            <a:spLocks noGrp="1" noChangeArrowheads="1"/>
          </p:cNvSpPr>
          <p:nvPr>
            <p:ph sz="half" idx="1"/>
          </p:nvPr>
        </p:nvSpPr>
        <p:spPr/>
        <p:txBody>
          <a:bodyPr/>
          <a:lstStyle/>
          <a:p>
            <a:r>
              <a:rPr lang="en-US" sz="2400" b="1" dirty="0"/>
              <a:t>Malapportionment</a:t>
            </a:r>
            <a:r>
              <a:rPr lang="en-US" sz="2400" dirty="0"/>
              <a:t>:  districts have very different populations, so the votes in the less-populated district “weigh more” than those in the more-populated district</a:t>
            </a:r>
          </a:p>
          <a:p>
            <a:r>
              <a:rPr lang="en-US" sz="2400" b="1" dirty="0"/>
              <a:t>Gerrymandering</a:t>
            </a:r>
            <a:r>
              <a:rPr lang="en-US" sz="2400" dirty="0"/>
              <a:t>:  boundaries are drawn to favor one party rather than another, resulting in odd-shaped districts</a:t>
            </a:r>
          </a:p>
        </p:txBody>
      </p:sp>
      <p:sp>
        <p:nvSpPr>
          <p:cNvPr id="2" name="Content Placeholder 1">
            <a:extLst>
              <a:ext uri="{FF2B5EF4-FFF2-40B4-BE49-F238E27FC236}">
                <a16:creationId xmlns:a16="http://schemas.microsoft.com/office/drawing/2014/main" id="{F107EA32-D6DF-4BDF-A41F-3A07D3C77DDF}"/>
              </a:ext>
            </a:extLst>
          </p:cNvPr>
          <p:cNvSpPr>
            <a:spLocks noGrp="1"/>
          </p:cNvSpPr>
          <p:nvPr>
            <p:ph sz="half" idx="2"/>
          </p:nvPr>
        </p:nvSpPr>
        <p:spPr/>
        <p:txBody>
          <a:bodyPr/>
          <a:lstStyle/>
          <a:p>
            <a:endParaRPr lang="en-US"/>
          </a:p>
        </p:txBody>
      </p:sp>
      <p:sp>
        <p:nvSpPr>
          <p:cNvPr id="5" name="Slide Number Placeholder 4"/>
          <p:cNvSpPr>
            <a:spLocks noGrp="1"/>
          </p:cNvSpPr>
          <p:nvPr>
            <p:ph type="sldNum" sz="quarter" idx="11"/>
          </p:nvPr>
        </p:nvSpPr>
        <p:spPr/>
        <p:txBody>
          <a:bodyPr/>
          <a:lstStyle/>
          <a:p>
            <a:r>
              <a:rPr lang="en-US" dirty="0"/>
              <a:t>10 | </a:t>
            </a:r>
            <a:fld id="{4A3863BA-0A2F-46B1-BFD6-AA99E6B94BB1}" type="slidenum">
              <a:rPr lang="en-US"/>
              <a:pPr/>
              <a:t>56</a:t>
            </a:fld>
            <a:endParaRPr lang="en-US" dirty="0"/>
          </a:p>
        </p:txBody>
      </p:sp>
      <p:pic>
        <p:nvPicPr>
          <p:cNvPr id="1030" name="Picture 6" descr="Image result for malapportionment">
            <a:extLst>
              <a:ext uri="{FF2B5EF4-FFF2-40B4-BE49-F238E27FC236}">
                <a16:creationId xmlns:a16="http://schemas.microsoft.com/office/drawing/2014/main" id="{40A315F9-D185-44F2-92CF-354EF164A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1148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alapportionment">
            <a:extLst>
              <a:ext uri="{FF2B5EF4-FFF2-40B4-BE49-F238E27FC236}">
                <a16:creationId xmlns:a16="http://schemas.microsoft.com/office/drawing/2014/main" id="{8AB96B49-6D21-4B9D-BA0D-BEC7143C3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1148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malapportionment">
            <a:extLst>
              <a:ext uri="{FF2B5EF4-FFF2-40B4-BE49-F238E27FC236}">
                <a16:creationId xmlns:a16="http://schemas.microsoft.com/office/drawing/2014/main" id="{63E6B253-FF5A-40EB-B7F5-A70F33E4A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752600"/>
            <a:ext cx="4114800"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1000"/>
                                        <p:tgtEl>
                                          <p:spTgt spid="1032"/>
                                        </p:tgtEl>
                                      </p:cBhvr>
                                    </p:animEffect>
                                    <p:anim calcmode="lin" valueType="num">
                                      <p:cBhvr>
                                        <p:cTn id="18" dur="1000" fill="hold"/>
                                        <p:tgtEl>
                                          <p:spTgt spid="1032"/>
                                        </p:tgtEl>
                                        <p:attrNameLst>
                                          <p:attrName>ppt_x</p:attrName>
                                        </p:attrNameLst>
                                      </p:cBhvr>
                                      <p:tavLst>
                                        <p:tav tm="0">
                                          <p:val>
                                            <p:strVal val="#ppt_x"/>
                                          </p:val>
                                        </p:tav>
                                        <p:tav tm="100000">
                                          <p:val>
                                            <p:strVal val="#ppt_x"/>
                                          </p:val>
                                        </p:tav>
                                      </p:tavLst>
                                    </p:anim>
                                    <p:anim calcmode="lin" valueType="num">
                                      <p:cBhvr>
                                        <p:cTn id="1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ipe(down)">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5"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FD67985-49A9-435E-AD38-5EF39FD479AF}"/>
              </a:ext>
            </a:extLst>
          </p:cNvPr>
          <p:cNvSpPr>
            <a:spLocks noGrp="1" noChangeArrowheads="1"/>
          </p:cNvSpPr>
          <p:nvPr>
            <p:ph type="title"/>
          </p:nvPr>
        </p:nvSpPr>
        <p:spPr/>
        <p:txBody>
          <a:bodyPr/>
          <a:lstStyle/>
          <a:p>
            <a:pPr eaLnBrk="1" hangingPunct="1"/>
            <a:r>
              <a:rPr lang="en-US" altLang="en-US" dirty="0"/>
              <a:t>Electoral Votes</a:t>
            </a:r>
          </a:p>
        </p:txBody>
      </p:sp>
      <p:pic>
        <p:nvPicPr>
          <p:cNvPr id="11267" name="Picture 4" descr="reapportionment1">
            <a:extLst>
              <a:ext uri="{FF2B5EF4-FFF2-40B4-BE49-F238E27FC236}">
                <a16:creationId xmlns:a16="http://schemas.microsoft.com/office/drawing/2014/main" id="{7ED0D4AD-B8F3-4952-B943-AAC0FB12C627}"/>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73075" y="1371600"/>
            <a:ext cx="8026400" cy="4754563"/>
          </a:xfrm>
          <a:noFill/>
        </p:spPr>
      </p:pic>
      <p:sp>
        <p:nvSpPr>
          <p:cNvPr id="11268" name="Text Box 5">
            <a:extLst>
              <a:ext uri="{FF2B5EF4-FFF2-40B4-BE49-F238E27FC236}">
                <a16:creationId xmlns:a16="http://schemas.microsoft.com/office/drawing/2014/main" id="{C7370DE9-08F7-4269-8374-3C6F6952C27C}"/>
              </a:ext>
            </a:extLst>
          </p:cNvPr>
          <p:cNvSpPr txBox="1">
            <a:spLocks noChangeArrowheads="1"/>
          </p:cNvSpPr>
          <p:nvPr/>
        </p:nvSpPr>
        <p:spPr bwMode="auto">
          <a:xfrm>
            <a:off x="1295400" y="6248400"/>
            <a:ext cx="714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The number of Representative + (2) senators = States Electoral Vote</a:t>
            </a:r>
          </a:p>
        </p:txBody>
      </p:sp>
    </p:spTree>
    <p:extLst>
      <p:ext uri="{BB962C8B-B14F-4D97-AF65-F5344CB8AC3E}">
        <p14:creationId xmlns:p14="http://schemas.microsoft.com/office/powerpoint/2010/main" val="18510815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4B1E495-C7AC-4480-8E55-728DB8B10465}"/>
              </a:ext>
            </a:extLst>
          </p:cNvPr>
          <p:cNvSpPr>
            <a:spLocks noGrp="1" noChangeArrowheads="1"/>
          </p:cNvSpPr>
          <p:nvPr>
            <p:ph type="title"/>
          </p:nvPr>
        </p:nvSpPr>
        <p:spPr/>
        <p:txBody>
          <a:bodyPr/>
          <a:lstStyle/>
          <a:p>
            <a:pPr eaLnBrk="1" hangingPunct="1"/>
            <a:r>
              <a:rPr lang="en-US" altLang="en-US" dirty="0"/>
              <a:t>Electoral Votes</a:t>
            </a:r>
          </a:p>
        </p:txBody>
      </p:sp>
      <p:sp>
        <p:nvSpPr>
          <p:cNvPr id="12291" name="Text Box 6">
            <a:extLst>
              <a:ext uri="{FF2B5EF4-FFF2-40B4-BE49-F238E27FC236}">
                <a16:creationId xmlns:a16="http://schemas.microsoft.com/office/drawing/2014/main" id="{956B25A4-B15D-4A20-A55C-913A4AFA6152}"/>
              </a:ext>
            </a:extLst>
          </p:cNvPr>
          <p:cNvSpPr txBox="1">
            <a:spLocks noChangeArrowheads="1"/>
          </p:cNvSpPr>
          <p:nvPr/>
        </p:nvSpPr>
        <p:spPr bwMode="auto">
          <a:xfrm>
            <a:off x="1371600" y="5562600"/>
            <a:ext cx="625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Amount of electoral votes needed to become President: </a:t>
            </a:r>
            <a:r>
              <a:rPr lang="en-US" altLang="en-US" sz="1800" b="1" u="sng" dirty="0">
                <a:solidFill>
                  <a:srgbClr val="FF0000"/>
                </a:solidFill>
              </a:rPr>
              <a:t>270</a:t>
            </a:r>
          </a:p>
        </p:txBody>
      </p:sp>
      <p:sp>
        <p:nvSpPr>
          <p:cNvPr id="12292" name="Text Box 7">
            <a:extLst>
              <a:ext uri="{FF2B5EF4-FFF2-40B4-BE49-F238E27FC236}">
                <a16:creationId xmlns:a16="http://schemas.microsoft.com/office/drawing/2014/main" id="{39CEE9AC-4B9B-44D2-97D2-6C1A9E6451D6}"/>
              </a:ext>
            </a:extLst>
          </p:cNvPr>
          <p:cNvSpPr txBox="1">
            <a:spLocks noChangeArrowheads="1"/>
          </p:cNvSpPr>
          <p:nvPr/>
        </p:nvSpPr>
        <p:spPr bwMode="auto">
          <a:xfrm>
            <a:off x="1447800" y="6172200"/>
            <a:ext cx="617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Electoral College selects our President of the United States</a:t>
            </a:r>
          </a:p>
        </p:txBody>
      </p:sp>
      <p:pic>
        <p:nvPicPr>
          <p:cNvPr id="12293" name="Picture 7" descr="http://www.c-spanclassroom.org/images/2012_Electoral_College_Map_Poster_Large.JPG">
            <a:extLst>
              <a:ext uri="{FF2B5EF4-FFF2-40B4-BE49-F238E27FC236}">
                <a16:creationId xmlns:a16="http://schemas.microsoft.com/office/drawing/2014/main" id="{B2C4D6B0-28AD-49B1-A8FB-02FF39A613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119188"/>
            <a:ext cx="86868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09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B75D-E326-4F65-B521-F61F9E2CBC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B68A35-DC79-4F89-96AB-C685EBC1717E}"/>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8638A002-90A4-42AB-8AEF-44F6F831E220}"/>
              </a:ext>
            </a:extLst>
          </p:cNvPr>
          <p:cNvSpPr>
            <a:spLocks noGrp="1"/>
          </p:cNvSpPr>
          <p:nvPr>
            <p:ph type="sldNum" sz="quarter" idx="11"/>
          </p:nvPr>
        </p:nvSpPr>
        <p:spPr/>
        <p:txBody>
          <a:bodyPr/>
          <a:lstStyle/>
          <a:p>
            <a:r>
              <a:rPr lang="en-US"/>
              <a:t>10 | </a:t>
            </a:r>
            <a:fld id="{FE31F722-9B7B-437B-9389-4DC5ED425E2A}" type="slidenum">
              <a:rPr lang="en-US" smtClean="0"/>
              <a:pPr/>
              <a:t>6</a:t>
            </a:fld>
            <a:endParaRPr lang="en-US" dirty="0"/>
          </a:p>
        </p:txBody>
      </p:sp>
      <p:pic>
        <p:nvPicPr>
          <p:cNvPr id="2050" name="Picture 2" descr="Image result for Senator election timeline">
            <a:extLst>
              <a:ext uri="{FF2B5EF4-FFF2-40B4-BE49-F238E27FC236}">
                <a16:creationId xmlns:a16="http://schemas.microsoft.com/office/drawing/2014/main" id="{351F18AD-19D2-4D80-A2EE-78AC2ABFE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6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7269A-4DAF-4F47-AE3D-F0220F7AA23B}"/>
              </a:ext>
            </a:extLst>
          </p:cNvPr>
          <p:cNvSpPr>
            <a:spLocks noGrp="1"/>
          </p:cNvSpPr>
          <p:nvPr>
            <p:ph type="title"/>
          </p:nvPr>
        </p:nvSpPr>
        <p:spPr/>
        <p:txBody>
          <a:bodyPr/>
          <a:lstStyle/>
          <a:p>
            <a:r>
              <a:rPr lang="en-US" dirty="0"/>
              <a:t>Presidential Campaign</a:t>
            </a:r>
          </a:p>
        </p:txBody>
      </p:sp>
      <p:sp>
        <p:nvSpPr>
          <p:cNvPr id="7" name="Content Placeholder 6">
            <a:extLst>
              <a:ext uri="{FF2B5EF4-FFF2-40B4-BE49-F238E27FC236}">
                <a16:creationId xmlns:a16="http://schemas.microsoft.com/office/drawing/2014/main" id="{5BB62B33-FF55-4CB1-AE9E-CFBDA6A0D6C7}"/>
              </a:ext>
            </a:extLst>
          </p:cNvPr>
          <p:cNvSpPr>
            <a:spLocks noGrp="1"/>
          </p:cNvSpPr>
          <p:nvPr>
            <p:ph sz="half" idx="1"/>
          </p:nvPr>
        </p:nvSpPr>
        <p:spPr/>
        <p:txBody>
          <a:bodyPr/>
          <a:lstStyle/>
          <a:p>
            <a:pPr lvl="0" fontAlgn="auto">
              <a:spcAft>
                <a:spcPts val="0"/>
              </a:spcAft>
              <a:buClrTx/>
              <a:buFont typeface="Arial" pitchFamily="34" charset="0"/>
              <a:buChar char="•"/>
            </a:pPr>
            <a:r>
              <a:rPr lang="en-US" sz="2200" kern="1200" dirty="0">
                <a:solidFill>
                  <a:srgbClr val="FF0000"/>
                </a:solidFill>
                <a:latin typeface="Calibri"/>
              </a:rPr>
              <a:t>Step One</a:t>
            </a:r>
          </a:p>
          <a:p>
            <a:pPr lvl="0" fontAlgn="auto">
              <a:spcAft>
                <a:spcPts val="0"/>
              </a:spcAft>
              <a:buClrTx/>
              <a:buFont typeface="Arial" pitchFamily="34" charset="0"/>
              <a:buChar char="•"/>
            </a:pPr>
            <a:r>
              <a:rPr lang="en-US" sz="2200" kern="1200" dirty="0">
                <a:solidFill>
                  <a:srgbClr val="0000FF"/>
                </a:solidFill>
                <a:latin typeface="Calibri"/>
              </a:rPr>
              <a:t>Decision to Run</a:t>
            </a:r>
          </a:p>
          <a:p>
            <a:pPr lvl="1" fontAlgn="auto">
              <a:spcAft>
                <a:spcPts val="0"/>
              </a:spcAft>
              <a:buClrTx/>
              <a:buFont typeface="Arial" pitchFamily="34" charset="0"/>
              <a:buChar char="–"/>
            </a:pPr>
            <a:r>
              <a:rPr lang="en-US" sz="1900" kern="1200" dirty="0">
                <a:solidFill>
                  <a:srgbClr val="00B050"/>
                </a:solidFill>
                <a:latin typeface="Calibri"/>
                <a:ea typeface="+mn-ea"/>
                <a:cs typeface="+mn-cs"/>
              </a:rPr>
              <a:t>Must have the money and support </a:t>
            </a:r>
          </a:p>
          <a:p>
            <a:pPr lvl="2" fontAlgn="auto">
              <a:spcAft>
                <a:spcPts val="0"/>
              </a:spcAft>
              <a:buClrTx/>
              <a:buFont typeface="Arial" pitchFamily="34" charset="0"/>
              <a:buChar char="•"/>
            </a:pPr>
            <a:r>
              <a:rPr lang="en-US" sz="1700" kern="1200" dirty="0">
                <a:solidFill>
                  <a:prstClr val="black"/>
                </a:solidFill>
                <a:latin typeface="Calibri"/>
                <a:ea typeface="+mn-ea"/>
                <a:cs typeface="+mn-cs"/>
              </a:rPr>
              <a:t>These issues need to be seriously evaluated</a:t>
            </a:r>
          </a:p>
          <a:p>
            <a:pPr lvl="1" fontAlgn="auto">
              <a:spcAft>
                <a:spcPts val="0"/>
              </a:spcAft>
              <a:buClrTx/>
              <a:buFont typeface="Arial" pitchFamily="34" charset="0"/>
              <a:buChar char="–"/>
            </a:pPr>
            <a:r>
              <a:rPr lang="en-US" sz="1900" kern="1200" dirty="0">
                <a:solidFill>
                  <a:prstClr val="black"/>
                </a:solidFill>
                <a:latin typeface="Calibri"/>
                <a:ea typeface="+mn-ea"/>
                <a:cs typeface="+mn-cs"/>
              </a:rPr>
              <a:t>Are they ready for the psychological and personal toll?</a:t>
            </a:r>
          </a:p>
          <a:p>
            <a:pPr lvl="0" fontAlgn="auto">
              <a:spcAft>
                <a:spcPts val="0"/>
              </a:spcAft>
              <a:buClrTx/>
              <a:buFont typeface="Arial" pitchFamily="34" charset="0"/>
              <a:buChar char="•"/>
            </a:pPr>
            <a:r>
              <a:rPr lang="en-US" sz="2200" kern="1200" dirty="0">
                <a:solidFill>
                  <a:prstClr val="black"/>
                </a:solidFill>
                <a:latin typeface="Calibri"/>
              </a:rPr>
              <a:t>Make it public through an announcement</a:t>
            </a:r>
          </a:p>
          <a:p>
            <a:pPr lvl="1" fontAlgn="auto">
              <a:spcAft>
                <a:spcPts val="0"/>
              </a:spcAft>
              <a:buClrTx/>
              <a:buFont typeface="Arial" pitchFamily="34" charset="0"/>
              <a:buChar char="–"/>
            </a:pPr>
            <a:r>
              <a:rPr lang="en-US" sz="1900" kern="1200" dirty="0">
                <a:solidFill>
                  <a:srgbClr val="FF0000"/>
                </a:solidFill>
                <a:latin typeface="Calibri"/>
                <a:ea typeface="+mn-ea"/>
                <a:cs typeface="+mn-cs"/>
              </a:rPr>
              <a:t>Next step</a:t>
            </a:r>
            <a:r>
              <a:rPr lang="en-US" sz="1900" kern="1200" dirty="0">
                <a:solidFill>
                  <a:prstClr val="black"/>
                </a:solidFill>
                <a:latin typeface="Calibri"/>
                <a:ea typeface="+mn-ea"/>
                <a:cs typeface="+mn-cs"/>
              </a:rPr>
              <a:t>: gaining the most support at the primaries</a:t>
            </a:r>
          </a:p>
          <a:p>
            <a:pPr lvl="1" fontAlgn="auto">
              <a:spcAft>
                <a:spcPts val="0"/>
              </a:spcAft>
              <a:buClrTx/>
              <a:buFont typeface="Arial" pitchFamily="34" charset="0"/>
              <a:buChar char="–"/>
            </a:pPr>
            <a:r>
              <a:rPr lang="en-US" sz="1900" kern="1200" dirty="0">
                <a:solidFill>
                  <a:prstClr val="black"/>
                </a:solidFill>
                <a:latin typeface="Calibri"/>
                <a:ea typeface="+mn-ea"/>
                <a:cs typeface="+mn-cs"/>
              </a:rPr>
              <a:t>Strategy must be planned to gain the most support</a:t>
            </a:r>
          </a:p>
          <a:p>
            <a:pPr lvl="2" fontAlgn="auto">
              <a:spcAft>
                <a:spcPts val="0"/>
              </a:spcAft>
              <a:buClrTx/>
              <a:buFont typeface="Arial" pitchFamily="34" charset="0"/>
              <a:buChar char="•"/>
            </a:pPr>
            <a:endParaRPr lang="en-US" sz="1700" kern="1200" dirty="0">
              <a:solidFill>
                <a:prstClr val="black"/>
              </a:solidFill>
              <a:latin typeface="Calibri"/>
              <a:ea typeface="+mn-ea"/>
              <a:cs typeface="+mn-cs"/>
            </a:endParaRPr>
          </a:p>
          <a:p>
            <a:endParaRPr lang="en-US" dirty="0"/>
          </a:p>
        </p:txBody>
      </p:sp>
      <p:sp>
        <p:nvSpPr>
          <p:cNvPr id="8" name="Content Placeholder 7">
            <a:extLst>
              <a:ext uri="{FF2B5EF4-FFF2-40B4-BE49-F238E27FC236}">
                <a16:creationId xmlns:a16="http://schemas.microsoft.com/office/drawing/2014/main" id="{A33EF6B0-D8B1-4121-87FA-032F94A8AEE1}"/>
              </a:ext>
            </a:extLst>
          </p:cNvPr>
          <p:cNvSpPr>
            <a:spLocks noGrp="1"/>
          </p:cNvSpPr>
          <p:nvPr>
            <p:ph sz="half" idx="2"/>
          </p:nvPr>
        </p:nvSpPr>
        <p:spPr/>
        <p:txBody>
          <a:bodyPr/>
          <a:lstStyle/>
          <a:p>
            <a:pPr lvl="0" fontAlgn="auto">
              <a:spcAft>
                <a:spcPts val="0"/>
              </a:spcAft>
              <a:buClrTx/>
              <a:buFont typeface="Arial" pitchFamily="34" charset="0"/>
              <a:buChar char="•"/>
            </a:pPr>
            <a:r>
              <a:rPr lang="en-US" sz="2200" kern="1200" dirty="0">
                <a:solidFill>
                  <a:srgbClr val="FF0000"/>
                </a:solidFill>
                <a:latin typeface="Calibri"/>
              </a:rPr>
              <a:t>Step Two</a:t>
            </a:r>
          </a:p>
          <a:p>
            <a:pPr lvl="0" fontAlgn="auto">
              <a:spcAft>
                <a:spcPts val="0"/>
              </a:spcAft>
              <a:buClrTx/>
              <a:buFont typeface="Arial" pitchFamily="34" charset="0"/>
              <a:buChar char="•"/>
            </a:pPr>
            <a:r>
              <a:rPr lang="en-US" sz="2200" kern="1200" dirty="0">
                <a:solidFill>
                  <a:srgbClr val="0000FF"/>
                </a:solidFill>
                <a:latin typeface="Calibri"/>
              </a:rPr>
              <a:t>Winning Delegates (1,144)</a:t>
            </a:r>
          </a:p>
          <a:p>
            <a:pPr lvl="1" fontAlgn="auto">
              <a:spcAft>
                <a:spcPts val="0"/>
              </a:spcAft>
              <a:buClrTx/>
              <a:buFont typeface="Arial" pitchFamily="34" charset="0"/>
              <a:buChar char="–"/>
            </a:pPr>
            <a:r>
              <a:rPr lang="en-US" sz="1900" kern="1200" dirty="0">
                <a:solidFill>
                  <a:srgbClr val="00B050"/>
                </a:solidFill>
                <a:latin typeface="Calibri"/>
                <a:ea typeface="+mn-ea"/>
                <a:cs typeface="+mn-cs"/>
              </a:rPr>
              <a:t>Primaries and Caucuses</a:t>
            </a:r>
          </a:p>
          <a:p>
            <a:pPr lvl="2" fontAlgn="auto">
              <a:spcAft>
                <a:spcPts val="0"/>
              </a:spcAft>
              <a:buClrTx/>
              <a:buFont typeface="Arial" pitchFamily="34" charset="0"/>
              <a:buChar char="•"/>
            </a:pPr>
            <a:r>
              <a:rPr lang="en-US" sz="1700" kern="1200" dirty="0">
                <a:solidFill>
                  <a:prstClr val="black"/>
                </a:solidFill>
                <a:latin typeface="Calibri"/>
                <a:ea typeface="+mn-ea"/>
                <a:cs typeface="+mn-cs"/>
              </a:rPr>
              <a:t>Begin in February before the November of the general election</a:t>
            </a:r>
          </a:p>
          <a:p>
            <a:pPr lvl="2" fontAlgn="auto">
              <a:spcAft>
                <a:spcPts val="0"/>
              </a:spcAft>
              <a:buClrTx/>
              <a:buFont typeface="Arial" pitchFamily="34" charset="0"/>
              <a:buChar char="•"/>
            </a:pPr>
            <a:r>
              <a:rPr lang="en-US" sz="1700" kern="1200" dirty="0">
                <a:solidFill>
                  <a:prstClr val="black"/>
                </a:solidFill>
                <a:latin typeface="Calibri"/>
                <a:ea typeface="+mn-ea"/>
                <a:cs typeface="+mn-cs"/>
              </a:rPr>
              <a:t>End in June of the same year</a:t>
            </a:r>
          </a:p>
          <a:p>
            <a:pPr lvl="1" fontAlgn="auto">
              <a:spcAft>
                <a:spcPts val="0"/>
              </a:spcAft>
              <a:buClrTx/>
              <a:buFont typeface="Arial" pitchFamily="34" charset="0"/>
              <a:buChar char="–"/>
            </a:pPr>
            <a:r>
              <a:rPr lang="en-US" sz="1900" kern="1200" dirty="0">
                <a:solidFill>
                  <a:prstClr val="black"/>
                </a:solidFill>
                <a:latin typeface="Calibri"/>
                <a:ea typeface="+mn-ea"/>
                <a:cs typeface="+mn-cs"/>
              </a:rPr>
              <a:t>All states </a:t>
            </a:r>
            <a:r>
              <a:rPr lang="en-US" sz="1900" kern="1200" dirty="0">
                <a:solidFill>
                  <a:srgbClr val="00B050"/>
                </a:solidFill>
                <a:latin typeface="Calibri"/>
                <a:ea typeface="+mn-ea"/>
                <a:cs typeface="+mn-cs"/>
              </a:rPr>
              <a:t>must complete </a:t>
            </a:r>
            <a:r>
              <a:rPr lang="en-US" sz="1900" kern="1200" dirty="0">
                <a:solidFill>
                  <a:prstClr val="black"/>
                </a:solidFill>
                <a:latin typeface="Calibri"/>
                <a:ea typeface="+mn-ea"/>
                <a:cs typeface="+mn-cs"/>
              </a:rPr>
              <a:t>their primaries and caucuses before the national convention delegates meet</a:t>
            </a:r>
          </a:p>
          <a:p>
            <a:pPr lvl="1" fontAlgn="auto">
              <a:spcAft>
                <a:spcPts val="0"/>
              </a:spcAft>
              <a:buClrTx/>
              <a:buFont typeface="Arial" pitchFamily="34" charset="0"/>
              <a:buChar char="–"/>
            </a:pPr>
            <a:r>
              <a:rPr lang="en-US" sz="1900" kern="1200" dirty="0">
                <a:solidFill>
                  <a:prstClr val="black"/>
                </a:solidFill>
                <a:latin typeface="Calibri"/>
                <a:ea typeface="+mn-ea"/>
                <a:cs typeface="+mn-cs"/>
              </a:rPr>
              <a:t>Winning the initial primary is HUGE </a:t>
            </a:r>
            <a:r>
              <a:rPr lang="en-US" sz="1900" kern="1200" dirty="0">
                <a:solidFill>
                  <a:srgbClr val="00B050"/>
                </a:solidFill>
                <a:latin typeface="Calibri"/>
                <a:ea typeface="+mn-ea"/>
                <a:cs typeface="+mn-cs"/>
              </a:rPr>
              <a:t>(New Hampshire)</a:t>
            </a:r>
          </a:p>
          <a:p>
            <a:pPr lvl="2" fontAlgn="auto">
              <a:spcAft>
                <a:spcPts val="0"/>
              </a:spcAft>
              <a:buClrTx/>
              <a:buFont typeface="Arial" pitchFamily="34" charset="0"/>
              <a:buChar char="•"/>
            </a:pPr>
            <a:r>
              <a:rPr lang="en-US" sz="1700" kern="1200" dirty="0">
                <a:solidFill>
                  <a:prstClr val="black"/>
                </a:solidFill>
                <a:latin typeface="Calibri"/>
                <a:ea typeface="+mn-ea"/>
                <a:cs typeface="+mn-cs"/>
              </a:rPr>
              <a:t>Creates a big media buzz about the candidate</a:t>
            </a:r>
          </a:p>
          <a:p>
            <a:endParaRPr lang="en-US" dirty="0"/>
          </a:p>
        </p:txBody>
      </p:sp>
      <p:sp>
        <p:nvSpPr>
          <p:cNvPr id="5" name="Slide Number Placeholder 4">
            <a:extLst>
              <a:ext uri="{FF2B5EF4-FFF2-40B4-BE49-F238E27FC236}">
                <a16:creationId xmlns:a16="http://schemas.microsoft.com/office/drawing/2014/main" id="{2ACD7B42-5B1E-43E0-8978-B77CDAB11D3C}"/>
              </a:ext>
            </a:extLst>
          </p:cNvPr>
          <p:cNvSpPr>
            <a:spLocks noGrp="1"/>
          </p:cNvSpPr>
          <p:nvPr>
            <p:ph type="sldNum" sz="quarter" idx="11"/>
          </p:nvPr>
        </p:nvSpPr>
        <p:spPr/>
        <p:txBody>
          <a:bodyPr/>
          <a:lstStyle/>
          <a:p>
            <a:r>
              <a:rPr lang="en-US" dirty="0"/>
              <a:t>10 | </a:t>
            </a:r>
            <a:fld id="{FE31F722-9B7B-437B-9389-4DC5ED425E2A}" type="slidenum">
              <a:rPr lang="en-US" smtClean="0"/>
              <a:pPr/>
              <a:t>7</a:t>
            </a:fld>
            <a:endParaRPr lang="en-US" dirty="0"/>
          </a:p>
        </p:txBody>
      </p:sp>
    </p:spTree>
    <p:extLst>
      <p:ext uri="{BB962C8B-B14F-4D97-AF65-F5344CB8AC3E}">
        <p14:creationId xmlns:p14="http://schemas.microsoft.com/office/powerpoint/2010/main" val="17841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57B4-A037-49C1-AC5D-A5521795F278}"/>
              </a:ext>
            </a:extLst>
          </p:cNvPr>
          <p:cNvSpPr>
            <a:spLocks noGrp="1"/>
          </p:cNvSpPr>
          <p:nvPr>
            <p:ph type="title"/>
          </p:nvPr>
        </p:nvSpPr>
        <p:spPr/>
        <p:txBody>
          <a:bodyPr/>
          <a:lstStyle/>
          <a:p>
            <a:r>
              <a:rPr lang="en-US" dirty="0"/>
              <a:t>Presidential Campaign</a:t>
            </a:r>
          </a:p>
        </p:txBody>
      </p:sp>
      <p:sp>
        <p:nvSpPr>
          <p:cNvPr id="3" name="Content Placeholder 2">
            <a:extLst>
              <a:ext uri="{FF2B5EF4-FFF2-40B4-BE49-F238E27FC236}">
                <a16:creationId xmlns:a16="http://schemas.microsoft.com/office/drawing/2014/main" id="{56B0E7DC-C682-45E2-A605-EEF28BCD3A84}"/>
              </a:ext>
            </a:extLst>
          </p:cNvPr>
          <p:cNvSpPr>
            <a:spLocks noGrp="1"/>
          </p:cNvSpPr>
          <p:nvPr>
            <p:ph sz="half" idx="1"/>
          </p:nvPr>
        </p:nvSpPr>
        <p:spPr/>
        <p:txBody>
          <a:bodyPr/>
          <a:lstStyle/>
          <a:p>
            <a:pPr lvl="0" fontAlgn="auto">
              <a:spcAft>
                <a:spcPts val="0"/>
              </a:spcAft>
              <a:buClrTx/>
              <a:buFont typeface="Arial" pitchFamily="34" charset="0"/>
              <a:buChar char="•"/>
            </a:pPr>
            <a:r>
              <a:rPr lang="en-US" sz="2000" kern="1200" dirty="0">
                <a:solidFill>
                  <a:srgbClr val="FF0000"/>
                </a:solidFill>
                <a:latin typeface="Calibri"/>
              </a:rPr>
              <a:t>Step 3</a:t>
            </a:r>
          </a:p>
          <a:p>
            <a:pPr lvl="0" fontAlgn="auto">
              <a:spcAft>
                <a:spcPts val="0"/>
              </a:spcAft>
              <a:buClrTx/>
              <a:buFont typeface="Arial" pitchFamily="34" charset="0"/>
              <a:buChar char="•"/>
            </a:pPr>
            <a:r>
              <a:rPr lang="en-US" sz="2000" b="1" kern="1200" dirty="0">
                <a:solidFill>
                  <a:srgbClr val="0000FF"/>
                </a:solidFill>
                <a:latin typeface="Calibri"/>
              </a:rPr>
              <a:t>The Convention</a:t>
            </a:r>
          </a:p>
          <a:p>
            <a:pPr lvl="1" fontAlgn="auto">
              <a:spcAft>
                <a:spcPts val="0"/>
              </a:spcAft>
              <a:buClrTx/>
              <a:buFont typeface="Arial" pitchFamily="34" charset="0"/>
              <a:buChar char="–"/>
            </a:pPr>
            <a:r>
              <a:rPr lang="en-US" sz="1700" kern="1200" dirty="0">
                <a:solidFill>
                  <a:prstClr val="black"/>
                </a:solidFill>
                <a:latin typeface="Calibri"/>
                <a:ea typeface="+mn-ea"/>
                <a:cs typeface="+mn-cs"/>
              </a:rPr>
              <a:t>Held in </a:t>
            </a:r>
            <a:r>
              <a:rPr lang="en-US" sz="1700" b="1" kern="1200" dirty="0">
                <a:solidFill>
                  <a:prstClr val="black"/>
                </a:solidFill>
                <a:latin typeface="Calibri"/>
                <a:ea typeface="+mn-ea"/>
                <a:cs typeface="+mn-cs"/>
              </a:rPr>
              <a:t>July or August </a:t>
            </a:r>
            <a:r>
              <a:rPr lang="en-US" sz="1700" kern="1200" dirty="0">
                <a:solidFill>
                  <a:prstClr val="black"/>
                </a:solidFill>
                <a:latin typeface="Calibri"/>
                <a:ea typeface="+mn-ea"/>
                <a:cs typeface="+mn-cs"/>
              </a:rPr>
              <a:t>before the November of the general election</a:t>
            </a:r>
          </a:p>
          <a:p>
            <a:pPr lvl="0" fontAlgn="auto">
              <a:spcAft>
                <a:spcPts val="0"/>
              </a:spcAft>
              <a:buClrTx/>
              <a:buFont typeface="Arial" pitchFamily="34" charset="0"/>
              <a:buChar char="•"/>
            </a:pPr>
            <a:r>
              <a:rPr lang="en-US" sz="2000" kern="1200" dirty="0">
                <a:solidFill>
                  <a:prstClr val="black"/>
                </a:solidFill>
                <a:latin typeface="Calibri"/>
              </a:rPr>
              <a:t>Present conventions serve as a </a:t>
            </a:r>
            <a:r>
              <a:rPr lang="en-US" sz="2000" b="1" kern="1200" dirty="0">
                <a:solidFill>
                  <a:srgbClr val="0000FF"/>
                </a:solidFill>
                <a:latin typeface="Calibri"/>
              </a:rPr>
              <a:t>pep rally</a:t>
            </a:r>
          </a:p>
          <a:p>
            <a:pPr lvl="1" fontAlgn="auto">
              <a:spcAft>
                <a:spcPts val="0"/>
              </a:spcAft>
              <a:buClrTx/>
              <a:buFont typeface="Arial" pitchFamily="34" charset="0"/>
              <a:buChar char="–"/>
            </a:pPr>
            <a:r>
              <a:rPr lang="en-US" sz="1700" kern="1200" dirty="0">
                <a:solidFill>
                  <a:prstClr val="black"/>
                </a:solidFill>
                <a:latin typeface="Calibri"/>
                <a:ea typeface="+mn-ea"/>
                <a:cs typeface="+mn-cs"/>
              </a:rPr>
              <a:t>Each party has known who its candidate has been</a:t>
            </a:r>
          </a:p>
          <a:p>
            <a:pPr lvl="1" fontAlgn="auto">
              <a:spcAft>
                <a:spcPts val="0"/>
              </a:spcAft>
              <a:buClrTx/>
              <a:buFont typeface="Arial" pitchFamily="34" charset="0"/>
              <a:buChar char="–"/>
            </a:pPr>
            <a:r>
              <a:rPr lang="en-US" sz="1700" b="1" kern="1200" dirty="0">
                <a:solidFill>
                  <a:srgbClr val="0000FF"/>
                </a:solidFill>
                <a:latin typeface="Calibri"/>
                <a:ea typeface="+mn-ea"/>
                <a:cs typeface="+mn-cs"/>
              </a:rPr>
              <a:t>Used as a media tool</a:t>
            </a:r>
          </a:p>
          <a:p>
            <a:pPr lvl="1" fontAlgn="auto">
              <a:spcAft>
                <a:spcPts val="0"/>
              </a:spcAft>
              <a:buClrTx/>
              <a:buNone/>
            </a:pPr>
            <a:endParaRPr lang="en-US" sz="1700" kern="1200" dirty="0">
              <a:solidFill>
                <a:prstClr val="black"/>
              </a:solidFill>
              <a:latin typeface="Calibri"/>
              <a:ea typeface="+mn-ea"/>
              <a:cs typeface="+mn-cs"/>
            </a:endParaRPr>
          </a:p>
          <a:p>
            <a:endParaRPr lang="en-US" dirty="0"/>
          </a:p>
        </p:txBody>
      </p:sp>
      <p:sp>
        <p:nvSpPr>
          <p:cNvPr id="4" name="Content Placeholder 3">
            <a:extLst>
              <a:ext uri="{FF2B5EF4-FFF2-40B4-BE49-F238E27FC236}">
                <a16:creationId xmlns:a16="http://schemas.microsoft.com/office/drawing/2014/main" id="{A19E85C5-D815-4B7C-A8ED-692E1C154199}"/>
              </a:ext>
            </a:extLst>
          </p:cNvPr>
          <p:cNvSpPr>
            <a:spLocks noGrp="1"/>
          </p:cNvSpPr>
          <p:nvPr>
            <p:ph sz="half" idx="2"/>
          </p:nvPr>
        </p:nvSpPr>
        <p:spPr/>
        <p:txBody>
          <a:bodyPr/>
          <a:lstStyle/>
          <a:p>
            <a:pPr lvl="0" fontAlgn="auto">
              <a:spcAft>
                <a:spcPts val="0"/>
              </a:spcAft>
              <a:buClrTx/>
              <a:buFont typeface="Arial" pitchFamily="34" charset="0"/>
              <a:buChar char="•"/>
            </a:pPr>
            <a:r>
              <a:rPr lang="en-US" sz="2000" kern="1200" dirty="0">
                <a:solidFill>
                  <a:srgbClr val="FF0000"/>
                </a:solidFill>
                <a:latin typeface="Calibri"/>
              </a:rPr>
              <a:t>Step 4</a:t>
            </a:r>
          </a:p>
          <a:p>
            <a:pPr lvl="0" fontAlgn="auto">
              <a:spcAft>
                <a:spcPts val="0"/>
              </a:spcAft>
              <a:buClrTx/>
              <a:buFont typeface="Arial" pitchFamily="34" charset="0"/>
              <a:buChar char="•"/>
            </a:pPr>
            <a:r>
              <a:rPr lang="en-US" sz="2000" kern="1200" dirty="0">
                <a:solidFill>
                  <a:srgbClr val="0000FF"/>
                </a:solidFill>
                <a:latin typeface="Calibri"/>
              </a:rPr>
              <a:t>General Election Stage</a:t>
            </a:r>
          </a:p>
          <a:p>
            <a:pPr lvl="1" fontAlgn="auto">
              <a:spcAft>
                <a:spcPts val="0"/>
              </a:spcAft>
              <a:buClrTx/>
              <a:buFont typeface="Arial" pitchFamily="34" charset="0"/>
              <a:buChar char="–"/>
            </a:pPr>
            <a:r>
              <a:rPr lang="en-US" sz="1700" kern="1200" dirty="0">
                <a:solidFill>
                  <a:srgbClr val="00B050"/>
                </a:solidFill>
                <a:latin typeface="Calibri"/>
              </a:rPr>
              <a:t>Constant campaigning </a:t>
            </a:r>
            <a:r>
              <a:rPr lang="en-US" sz="1700" kern="1200" dirty="0">
                <a:solidFill>
                  <a:prstClr val="black"/>
                </a:solidFill>
                <a:latin typeface="Calibri"/>
              </a:rPr>
              <a:t>until the day of the general election in November</a:t>
            </a:r>
          </a:p>
          <a:p>
            <a:pPr lvl="2" fontAlgn="auto">
              <a:spcAft>
                <a:spcPts val="0"/>
              </a:spcAft>
              <a:buClrTx/>
              <a:buFont typeface="Arial" pitchFamily="34" charset="0"/>
              <a:buChar char="•"/>
            </a:pPr>
            <a:r>
              <a:rPr lang="en-US" sz="1500" kern="1200" dirty="0">
                <a:solidFill>
                  <a:prstClr val="black"/>
                </a:solidFill>
                <a:latin typeface="Calibri"/>
              </a:rPr>
              <a:t>During this stage:</a:t>
            </a:r>
          </a:p>
          <a:p>
            <a:pPr lvl="3" fontAlgn="auto">
              <a:spcAft>
                <a:spcPts val="0"/>
              </a:spcAft>
              <a:buClrTx/>
              <a:buFont typeface="Arial" pitchFamily="34" charset="0"/>
              <a:buChar char="–"/>
            </a:pPr>
            <a:r>
              <a:rPr lang="en-US" sz="1400" kern="1200" dirty="0">
                <a:solidFill>
                  <a:srgbClr val="00B050"/>
                </a:solidFill>
                <a:latin typeface="Calibri"/>
              </a:rPr>
              <a:t>Concentrate on the American public</a:t>
            </a:r>
            <a:r>
              <a:rPr lang="en-US" sz="1400" kern="1200" dirty="0">
                <a:solidFill>
                  <a:prstClr val="black"/>
                </a:solidFill>
                <a:latin typeface="Calibri"/>
              </a:rPr>
              <a:t>, not a political party</a:t>
            </a:r>
          </a:p>
          <a:p>
            <a:pPr lvl="1" fontAlgn="auto">
              <a:spcAft>
                <a:spcPts val="0"/>
              </a:spcAft>
              <a:buClrTx/>
              <a:buFont typeface="Arial" pitchFamily="34" charset="0"/>
              <a:buChar char="–"/>
            </a:pPr>
            <a:r>
              <a:rPr lang="en-US" sz="1700" kern="1200" dirty="0">
                <a:solidFill>
                  <a:prstClr val="black"/>
                </a:solidFill>
                <a:latin typeface="Calibri"/>
              </a:rPr>
              <a:t>Hiring starts:</a:t>
            </a:r>
          </a:p>
          <a:p>
            <a:pPr lvl="2" fontAlgn="auto">
              <a:spcAft>
                <a:spcPts val="0"/>
              </a:spcAft>
              <a:buClrTx/>
              <a:buFont typeface="Arial" pitchFamily="34" charset="0"/>
              <a:buChar char="•"/>
            </a:pPr>
            <a:r>
              <a:rPr lang="en-US" sz="1500" kern="1200" dirty="0">
                <a:solidFill>
                  <a:prstClr val="black"/>
                </a:solidFill>
                <a:latin typeface="Calibri"/>
              </a:rPr>
              <a:t>Campaign mangers</a:t>
            </a:r>
          </a:p>
          <a:p>
            <a:pPr lvl="2" fontAlgn="auto">
              <a:spcAft>
                <a:spcPts val="0"/>
              </a:spcAft>
              <a:buClrTx/>
              <a:buFont typeface="Arial" pitchFamily="34" charset="0"/>
              <a:buChar char="•"/>
            </a:pPr>
            <a:r>
              <a:rPr lang="en-US" sz="1500" kern="1200" dirty="0">
                <a:solidFill>
                  <a:prstClr val="black"/>
                </a:solidFill>
                <a:latin typeface="Calibri"/>
              </a:rPr>
              <a:t>Media consultants</a:t>
            </a:r>
          </a:p>
          <a:p>
            <a:pPr lvl="2" fontAlgn="auto">
              <a:spcAft>
                <a:spcPts val="0"/>
              </a:spcAft>
              <a:buClrTx/>
              <a:buFont typeface="Arial" pitchFamily="34" charset="0"/>
              <a:buChar char="•"/>
            </a:pPr>
            <a:r>
              <a:rPr lang="en-US" sz="1500" kern="1200" dirty="0">
                <a:solidFill>
                  <a:prstClr val="black"/>
                </a:solidFill>
                <a:latin typeface="Calibri"/>
              </a:rPr>
              <a:t>Speech writers</a:t>
            </a:r>
          </a:p>
          <a:p>
            <a:pPr lvl="3" fontAlgn="auto">
              <a:spcAft>
                <a:spcPts val="0"/>
              </a:spcAft>
              <a:buClrTx/>
              <a:buFont typeface="Arial" pitchFamily="34" charset="0"/>
              <a:buChar char="–"/>
            </a:pPr>
            <a:r>
              <a:rPr lang="en-US" sz="1400" kern="1200" dirty="0">
                <a:solidFill>
                  <a:prstClr val="black"/>
                </a:solidFill>
                <a:latin typeface="Calibri"/>
              </a:rPr>
              <a:t>All to try to gain the advantage</a:t>
            </a:r>
          </a:p>
          <a:p>
            <a:pPr lvl="1" fontAlgn="auto">
              <a:spcAft>
                <a:spcPts val="0"/>
              </a:spcAft>
              <a:buClrTx/>
              <a:buFont typeface="Arial" pitchFamily="34" charset="0"/>
              <a:buChar char="–"/>
            </a:pPr>
            <a:r>
              <a:rPr lang="en-US" sz="1700" kern="1200" dirty="0">
                <a:solidFill>
                  <a:srgbClr val="00B050"/>
                </a:solidFill>
                <a:latin typeface="Calibri"/>
              </a:rPr>
              <a:t>Television debates</a:t>
            </a:r>
          </a:p>
          <a:p>
            <a:pPr lvl="2" fontAlgn="auto">
              <a:spcAft>
                <a:spcPts val="0"/>
              </a:spcAft>
              <a:buClrTx/>
              <a:buFont typeface="Arial" pitchFamily="34" charset="0"/>
              <a:buChar char="•"/>
            </a:pPr>
            <a:r>
              <a:rPr lang="en-US" sz="1500" kern="1200" dirty="0">
                <a:solidFill>
                  <a:prstClr val="black"/>
                </a:solidFill>
                <a:latin typeface="Calibri"/>
              </a:rPr>
              <a:t>Very common and expected now</a:t>
            </a:r>
          </a:p>
          <a:p>
            <a:pPr lvl="3" fontAlgn="auto">
              <a:spcAft>
                <a:spcPts val="0"/>
              </a:spcAft>
              <a:buClrTx/>
              <a:buFont typeface="Arial" pitchFamily="34" charset="0"/>
              <a:buChar char="–"/>
            </a:pPr>
            <a:r>
              <a:rPr lang="en-US" sz="1400" kern="1200" dirty="0">
                <a:solidFill>
                  <a:prstClr val="black"/>
                </a:solidFill>
                <a:latin typeface="Calibri"/>
              </a:rPr>
              <a:t>Debate the hot topics and educate the public</a:t>
            </a:r>
          </a:p>
          <a:p>
            <a:endParaRPr lang="en-US" dirty="0"/>
          </a:p>
        </p:txBody>
      </p:sp>
      <p:sp>
        <p:nvSpPr>
          <p:cNvPr id="6" name="Slide Number Placeholder 5">
            <a:extLst>
              <a:ext uri="{FF2B5EF4-FFF2-40B4-BE49-F238E27FC236}">
                <a16:creationId xmlns:a16="http://schemas.microsoft.com/office/drawing/2014/main" id="{01E20175-A4BA-4109-96C6-842C431F49C0}"/>
              </a:ext>
            </a:extLst>
          </p:cNvPr>
          <p:cNvSpPr>
            <a:spLocks noGrp="1"/>
          </p:cNvSpPr>
          <p:nvPr>
            <p:ph type="sldNum" sz="quarter" idx="11"/>
          </p:nvPr>
        </p:nvSpPr>
        <p:spPr/>
        <p:txBody>
          <a:bodyPr/>
          <a:lstStyle/>
          <a:p>
            <a:r>
              <a:rPr lang="en-US" dirty="0"/>
              <a:t>10 | </a:t>
            </a:r>
            <a:fld id="{A9713DD4-CB18-44DE-B5CF-AFA97822555C}" type="slidenum">
              <a:rPr lang="en-US" smtClean="0"/>
              <a:pPr/>
              <a:t>8</a:t>
            </a:fld>
            <a:endParaRPr lang="en-US" dirty="0"/>
          </a:p>
        </p:txBody>
      </p:sp>
    </p:spTree>
    <p:extLst>
      <p:ext uri="{BB962C8B-B14F-4D97-AF65-F5344CB8AC3E}">
        <p14:creationId xmlns:p14="http://schemas.microsoft.com/office/powerpoint/2010/main" val="306187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974939-BF50-4173-ABDE-2DF159E5A483}"/>
              </a:ext>
            </a:extLst>
          </p:cNvPr>
          <p:cNvSpPr>
            <a:spLocks noGrp="1"/>
          </p:cNvSpPr>
          <p:nvPr>
            <p:ph type="title"/>
          </p:nvPr>
        </p:nvSpPr>
        <p:spPr/>
        <p:txBody>
          <a:bodyPr/>
          <a:lstStyle/>
          <a:p>
            <a:r>
              <a:rPr lang="en-US" dirty="0"/>
              <a:t>Convention</a:t>
            </a:r>
          </a:p>
        </p:txBody>
      </p:sp>
      <p:sp>
        <p:nvSpPr>
          <p:cNvPr id="6" name="Slide Number Placeholder 5">
            <a:extLst>
              <a:ext uri="{FF2B5EF4-FFF2-40B4-BE49-F238E27FC236}">
                <a16:creationId xmlns:a16="http://schemas.microsoft.com/office/drawing/2014/main" id="{6BEECC87-8EE4-4E51-8BE2-22B77C43A4D3}"/>
              </a:ext>
            </a:extLst>
          </p:cNvPr>
          <p:cNvSpPr>
            <a:spLocks noGrp="1"/>
          </p:cNvSpPr>
          <p:nvPr>
            <p:ph type="sldNum" sz="quarter" idx="11"/>
          </p:nvPr>
        </p:nvSpPr>
        <p:spPr/>
        <p:txBody>
          <a:bodyPr/>
          <a:lstStyle/>
          <a:p>
            <a:r>
              <a:rPr lang="en-US" dirty="0"/>
              <a:t>10 | </a:t>
            </a:r>
            <a:fld id="{A9713DD4-CB18-44DE-B5CF-AFA97822555C}" type="slidenum">
              <a:rPr lang="en-US" smtClean="0"/>
              <a:pPr/>
              <a:t>9</a:t>
            </a:fld>
            <a:endParaRPr lang="en-US" dirty="0"/>
          </a:p>
        </p:txBody>
      </p:sp>
      <p:pic>
        <p:nvPicPr>
          <p:cNvPr id="8" name="Picture 2" descr="http://t0.gstatic.com/images?q=tbn:ANd9GcTxy5Ttb9EJNhAF5nSCUjcgDfAnt3s5gq6T7GYXbDY5KOd7VBp0l3v5UHIx">
            <a:extLst>
              <a:ext uri="{FF2B5EF4-FFF2-40B4-BE49-F238E27FC236}">
                <a16:creationId xmlns:a16="http://schemas.microsoft.com/office/drawing/2014/main" id="{50F898D0-DB1A-45D7-BB72-A36B042BD825}"/>
              </a:ext>
            </a:extLst>
          </p:cNvPr>
          <p:cNvPicPr>
            <a:picLocks noChangeAspect="1" noChangeArrowheads="1"/>
          </p:cNvPicPr>
          <p:nvPr/>
        </p:nvPicPr>
        <p:blipFill>
          <a:blip r:embed="rId2" cstate="print"/>
          <a:srcRect/>
          <a:stretch>
            <a:fillRect/>
          </a:stretch>
        </p:blipFill>
        <p:spPr bwMode="auto">
          <a:xfrm>
            <a:off x="228600" y="1352551"/>
            <a:ext cx="3673929" cy="1752600"/>
          </a:xfrm>
          <a:prstGeom prst="rect">
            <a:avLst/>
          </a:prstGeom>
          <a:noFill/>
        </p:spPr>
      </p:pic>
      <p:pic>
        <p:nvPicPr>
          <p:cNvPr id="9" name="Picture 10" descr="http://t1.gstatic.com/images?q=tbn:ANd9GcQEpc2hdUG8ltozRH8DCtIthoOH4kKIvnnOOhfQDID3J-34z6kAyaZDvgEU4w">
            <a:extLst>
              <a:ext uri="{FF2B5EF4-FFF2-40B4-BE49-F238E27FC236}">
                <a16:creationId xmlns:a16="http://schemas.microsoft.com/office/drawing/2014/main" id="{08FAC745-0689-4122-9C23-F369AE47CC56}"/>
              </a:ext>
            </a:extLst>
          </p:cNvPr>
          <p:cNvPicPr>
            <a:picLocks noChangeAspect="1" noChangeArrowheads="1"/>
          </p:cNvPicPr>
          <p:nvPr/>
        </p:nvPicPr>
        <p:blipFill>
          <a:blip r:embed="rId3" cstate="print"/>
          <a:srcRect/>
          <a:stretch>
            <a:fillRect/>
          </a:stretch>
        </p:blipFill>
        <p:spPr bwMode="auto">
          <a:xfrm>
            <a:off x="228600" y="3200400"/>
            <a:ext cx="3657600" cy="1733551"/>
          </a:xfrm>
          <a:prstGeom prst="rect">
            <a:avLst/>
          </a:prstGeom>
          <a:noFill/>
        </p:spPr>
      </p:pic>
      <p:pic>
        <p:nvPicPr>
          <p:cNvPr id="10" name="Picture 16" descr="http://t3.gstatic.com/images?q=tbn:ANd9GcT-wkVT1lfVp5E-6JOxY3dVNWT4BEhT6-U8C0HHCxoXsW_kBo64iBF6PSN6">
            <a:extLst>
              <a:ext uri="{FF2B5EF4-FFF2-40B4-BE49-F238E27FC236}">
                <a16:creationId xmlns:a16="http://schemas.microsoft.com/office/drawing/2014/main" id="{2F2E67A3-FB4D-4E37-BB18-B10F36C97791}"/>
              </a:ext>
            </a:extLst>
          </p:cNvPr>
          <p:cNvPicPr>
            <a:picLocks noChangeAspect="1" noChangeArrowheads="1"/>
          </p:cNvPicPr>
          <p:nvPr/>
        </p:nvPicPr>
        <p:blipFill>
          <a:blip r:embed="rId4" cstate="print"/>
          <a:srcRect/>
          <a:stretch>
            <a:fillRect/>
          </a:stretch>
        </p:blipFill>
        <p:spPr bwMode="auto">
          <a:xfrm>
            <a:off x="228600" y="5029200"/>
            <a:ext cx="3657600" cy="1676400"/>
          </a:xfrm>
          <a:prstGeom prst="rect">
            <a:avLst/>
          </a:prstGeom>
          <a:noFill/>
        </p:spPr>
      </p:pic>
      <p:pic>
        <p:nvPicPr>
          <p:cNvPr id="11" name="Picture 8" descr="http://www.toonaripost.com/wp-content/themes/Yen/timthumb.php?src=http://www.toonaripost.com/wp-content/uploads/2012/04/Google-YouTube-Named-Republican-Conventions-Social-Platform-Provider.jpg&amp;w=580&amp;zc=1">
            <a:extLst>
              <a:ext uri="{FF2B5EF4-FFF2-40B4-BE49-F238E27FC236}">
                <a16:creationId xmlns:a16="http://schemas.microsoft.com/office/drawing/2014/main" id="{32B30777-F112-43AE-8195-75C93D372325}"/>
              </a:ext>
            </a:extLst>
          </p:cNvPr>
          <p:cNvPicPr>
            <a:picLocks noChangeAspect="1" noChangeArrowheads="1"/>
          </p:cNvPicPr>
          <p:nvPr/>
        </p:nvPicPr>
        <p:blipFill>
          <a:blip r:embed="rId5" cstate="print"/>
          <a:srcRect/>
          <a:stretch>
            <a:fillRect/>
          </a:stretch>
        </p:blipFill>
        <p:spPr bwMode="auto">
          <a:xfrm>
            <a:off x="4419600" y="1371600"/>
            <a:ext cx="4457700" cy="2590799"/>
          </a:xfrm>
          <a:prstGeom prst="rect">
            <a:avLst/>
          </a:prstGeom>
          <a:noFill/>
        </p:spPr>
      </p:pic>
      <p:pic>
        <p:nvPicPr>
          <p:cNvPr id="12" name="Picture 18" descr="http://blog.4president.org/.a/6a00d83451721569e200e55501c49e8834-pi">
            <a:extLst>
              <a:ext uri="{FF2B5EF4-FFF2-40B4-BE49-F238E27FC236}">
                <a16:creationId xmlns:a16="http://schemas.microsoft.com/office/drawing/2014/main" id="{FA3CBCDA-AF04-439C-8587-F706EDCAC423}"/>
              </a:ext>
            </a:extLst>
          </p:cNvPr>
          <p:cNvPicPr>
            <a:picLocks noChangeAspect="1" noChangeArrowheads="1"/>
          </p:cNvPicPr>
          <p:nvPr/>
        </p:nvPicPr>
        <p:blipFill>
          <a:blip r:embed="rId6" cstate="print"/>
          <a:srcRect/>
          <a:stretch>
            <a:fillRect/>
          </a:stretch>
        </p:blipFill>
        <p:spPr bwMode="auto">
          <a:xfrm>
            <a:off x="4419600" y="4038600"/>
            <a:ext cx="4495800" cy="2667000"/>
          </a:xfrm>
          <a:prstGeom prst="rect">
            <a:avLst/>
          </a:prstGeom>
          <a:noFill/>
        </p:spPr>
      </p:pic>
    </p:spTree>
    <p:extLst>
      <p:ext uri="{BB962C8B-B14F-4D97-AF65-F5344CB8AC3E}">
        <p14:creationId xmlns:p14="http://schemas.microsoft.com/office/powerpoint/2010/main" val="2859504089"/>
      </p:ext>
    </p:extLst>
  </p:cSld>
  <p:clrMapOvr>
    <a:masterClrMapping/>
  </p:clrMapOvr>
</p:sld>
</file>

<file path=ppt/theme/theme1.xml><?xml version="1.0" encoding="utf-8"?>
<a:theme xmlns:a="http://schemas.openxmlformats.org/drawingml/2006/main" name="wilson">
  <a:themeElements>
    <a:clrScheme name="wils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il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wils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ils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ils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ils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ils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ils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ils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ils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ils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ils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ils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ils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Settings\smithja\Desktop\wilson\templates\wilson.pot</Template>
  <TotalTime>854</TotalTime>
  <Words>2693</Words>
  <Application>Microsoft Office PowerPoint</Application>
  <PresentationFormat>On-screen Show (4:3)</PresentationFormat>
  <Paragraphs>413</Paragraphs>
  <Slides>58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Segoe UI Emoji</vt:lpstr>
      <vt:lpstr>Showcard Gothic</vt:lpstr>
      <vt:lpstr>Tahoma</vt:lpstr>
      <vt:lpstr>Times</vt:lpstr>
      <vt:lpstr>wilson</vt:lpstr>
      <vt:lpstr>Chapter Ten</vt:lpstr>
      <vt:lpstr>Campaigns</vt:lpstr>
      <vt:lpstr>Presidential v. Congressional Campaigns</vt:lpstr>
      <vt:lpstr>Presidential v. Congressional Campaigns</vt:lpstr>
      <vt:lpstr>PowerPoint Presentation</vt:lpstr>
      <vt:lpstr>PowerPoint Presentation</vt:lpstr>
      <vt:lpstr>Presidential Campaign</vt:lpstr>
      <vt:lpstr>Presidential Campaign</vt:lpstr>
      <vt:lpstr>Convention</vt:lpstr>
      <vt:lpstr>Congressional Campaigns</vt:lpstr>
      <vt:lpstr>Congressional Elections</vt:lpstr>
      <vt:lpstr>Campaign Financing</vt:lpstr>
      <vt:lpstr>Campaign Financing</vt:lpstr>
      <vt:lpstr>Source of Funds</vt:lpstr>
      <vt:lpstr>Source of Funds</vt:lpstr>
      <vt:lpstr>Review</vt:lpstr>
      <vt:lpstr>Review</vt:lpstr>
      <vt:lpstr>PowerPoint Presentation</vt:lpstr>
      <vt:lpstr>Funding for Congressional Elections</vt:lpstr>
      <vt:lpstr>Figure 10.1: The Cost of Winning</vt:lpstr>
      <vt:lpstr>Figure 10.2: Growth of PACs </vt:lpstr>
      <vt:lpstr>Table 10.2: Sources of Campaign Funds: All House and Senate Candidates in 2001-2002, by Party (in Millions)</vt:lpstr>
      <vt:lpstr>Loopholes and Concerns</vt:lpstr>
      <vt:lpstr>Loopholes and Concerns</vt:lpstr>
      <vt:lpstr>Money -- $$$</vt:lpstr>
      <vt:lpstr>1974 Campaign Finance Reform</vt:lpstr>
      <vt:lpstr>Raising Money</vt:lpstr>
      <vt:lpstr>Problems with Campaign Financing</vt:lpstr>
      <vt:lpstr>Bipartisan Campaign Finance Reform Act</vt:lpstr>
      <vt:lpstr>Bipartisan Campaign Finance Reform Act</vt:lpstr>
      <vt:lpstr>F.E.C Regulations on Independent Exp.</vt:lpstr>
      <vt:lpstr>527 Organizations</vt:lpstr>
      <vt:lpstr>Money and Winning</vt:lpstr>
      <vt:lpstr>Figure 10.3: The Economy and Vote for President, 1948-2004</vt:lpstr>
      <vt:lpstr>Coalitions</vt:lpstr>
      <vt:lpstr>Do Elections Make a Difference in Policy?</vt:lpstr>
      <vt:lpstr>PowerPoint Presentation</vt:lpstr>
      <vt:lpstr>Information about Elections</vt:lpstr>
      <vt:lpstr>Laws and The Electoral Process</vt:lpstr>
      <vt:lpstr>Laws and The Electoral Process</vt:lpstr>
      <vt:lpstr>Elections</vt:lpstr>
      <vt:lpstr>Types of Elections</vt:lpstr>
      <vt:lpstr>Types of Elections</vt:lpstr>
      <vt:lpstr>Differences</vt:lpstr>
      <vt:lpstr>Types of Elections</vt:lpstr>
      <vt:lpstr>Type of Elections</vt:lpstr>
      <vt:lpstr>PowerPoint Presentation</vt:lpstr>
      <vt:lpstr>Districts – Electoral Votes</vt:lpstr>
      <vt:lpstr>Districts</vt:lpstr>
      <vt:lpstr>Michigan Representatives</vt:lpstr>
      <vt:lpstr>Michigan Senators</vt:lpstr>
      <vt:lpstr>District Change</vt:lpstr>
      <vt:lpstr>Districts</vt:lpstr>
      <vt:lpstr>Districts</vt:lpstr>
      <vt:lpstr>Districts</vt:lpstr>
      <vt:lpstr>Drawing District Boundaries</vt:lpstr>
      <vt:lpstr>Electoral Votes</vt:lpstr>
      <vt:lpstr>Electoral Votes</vt:lpstr>
    </vt:vector>
  </TitlesOfParts>
  <Company>Cherry Creek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Elections and Campaigns</dc:title>
  <dc:creator>Creek Tech Center</dc:creator>
  <cp:lastModifiedBy>BRZEZINSKI, DAVID</cp:lastModifiedBy>
  <cp:revision>44</cp:revision>
  <dcterms:created xsi:type="dcterms:W3CDTF">2005-05-23T15:40:29Z</dcterms:created>
  <dcterms:modified xsi:type="dcterms:W3CDTF">2018-11-28T12:12:34Z</dcterms:modified>
</cp:coreProperties>
</file>