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87" r:id="rId4"/>
    <p:sldId id="258" r:id="rId5"/>
    <p:sldId id="259" r:id="rId6"/>
    <p:sldId id="260" r:id="rId7"/>
    <p:sldId id="273" r:id="rId8"/>
    <p:sldId id="274" r:id="rId9"/>
    <p:sldId id="275" r:id="rId10"/>
    <p:sldId id="276" r:id="rId11"/>
    <p:sldId id="277" r:id="rId12"/>
    <p:sldId id="278" r:id="rId13"/>
    <p:sldId id="279" r:id="rId14"/>
    <p:sldId id="280" r:id="rId15"/>
    <p:sldId id="288" r:id="rId16"/>
    <p:sldId id="261" r:id="rId17"/>
    <p:sldId id="281" r:id="rId18"/>
    <p:sldId id="282" r:id="rId19"/>
    <p:sldId id="283" r:id="rId20"/>
    <p:sldId id="284" r:id="rId21"/>
    <p:sldId id="285" r:id="rId22"/>
    <p:sldId id="286" r:id="rId23"/>
    <p:sldId id="262" r:id="rId24"/>
    <p:sldId id="263" r:id="rId25"/>
    <p:sldId id="264" r:id="rId26"/>
    <p:sldId id="265" r:id="rId27"/>
    <p:sldId id="266" r:id="rId28"/>
    <p:sldId id="267" r:id="rId29"/>
    <p:sldId id="272" r:id="rId30"/>
    <p:sldId id="268" r:id="rId31"/>
    <p:sldId id="269" r:id="rId32"/>
    <p:sldId id="270" r:id="rId33"/>
    <p:sldId id="27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EF104DFC-21C8-4E61-B013-1895EE6DF0D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B2C-6021-46D5-BE9E-948CDC93E584}"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104DFC-21C8-4E61-B013-1895EE6DF0D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B2C-6021-46D5-BE9E-948CDC93E5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104DFC-21C8-4E61-B013-1895EE6DF0DC}" type="datetimeFigureOut">
              <a:rPr lang="en-US" smtClean="0"/>
              <a:t>10/19/2017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04A0B2C-6021-46D5-BE9E-948CDC93E5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F104DFC-21C8-4E61-B013-1895EE6DF0D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B2C-6021-46D5-BE9E-948CDC93E5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F104DFC-21C8-4E61-B013-1895EE6DF0DC}"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A0B2C-6021-46D5-BE9E-948CDC93E58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F104DFC-21C8-4E61-B013-1895EE6DF0DC}"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A0B2C-6021-46D5-BE9E-948CDC93E5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F104DFC-21C8-4E61-B013-1895EE6DF0DC}"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A0B2C-6021-46D5-BE9E-948CDC93E5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F104DFC-21C8-4E61-B013-1895EE6DF0DC}"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A0B2C-6021-46D5-BE9E-948CDC93E5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04DFC-21C8-4E61-B013-1895EE6DF0DC}"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A0B2C-6021-46D5-BE9E-948CDC93E5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F104DFC-21C8-4E61-B013-1895EE6DF0DC}"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A0B2C-6021-46D5-BE9E-948CDC93E584}"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F104DFC-21C8-4E61-B013-1895EE6DF0DC}" type="datetimeFigureOut">
              <a:rPr lang="en-US" smtClean="0"/>
              <a:t>10/19/2017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04A0B2C-6021-46D5-BE9E-948CDC93E58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F104DFC-21C8-4E61-B013-1895EE6DF0DC}" type="datetimeFigureOut">
              <a:rPr lang="en-US" smtClean="0"/>
              <a:t>10/19/2017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04A0B2C-6021-46D5-BE9E-948CDC93E58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ZW" dirty="0"/>
              <a:t>Political Beliefs and Public Opinion</a:t>
            </a:r>
            <a:endParaRPr lang="en-US" dirty="0"/>
          </a:p>
        </p:txBody>
      </p:sp>
      <p:pic>
        <p:nvPicPr>
          <p:cNvPr id="2" name="Picture 1">
            <a:extLst>
              <a:ext uri="{FF2B5EF4-FFF2-40B4-BE49-F238E27FC236}">
                <a16:creationId xmlns:a16="http://schemas.microsoft.com/office/drawing/2014/main" id="{0D3900F9-6F15-4044-9601-9F6B7321AC31}"/>
              </a:ext>
            </a:extLst>
          </p:cNvPr>
          <p:cNvPicPr>
            <a:picLocks noChangeAspect="1"/>
          </p:cNvPicPr>
          <p:nvPr/>
        </p:nvPicPr>
        <p:blipFill>
          <a:blip r:embed="rId2"/>
          <a:stretch>
            <a:fillRect/>
          </a:stretch>
        </p:blipFill>
        <p:spPr>
          <a:xfrm>
            <a:off x="4722989" y="4038600"/>
            <a:ext cx="4040011" cy="2678703"/>
          </a:xfrm>
          <a:prstGeom prst="rect">
            <a:avLst/>
          </a:prstGeom>
        </p:spPr>
      </p:pic>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560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376-06A6-4C4C-BB83-AE6A3FD5127B}"/>
              </a:ext>
            </a:extLst>
          </p:cNvPr>
          <p:cNvSpPr>
            <a:spLocks noGrp="1"/>
          </p:cNvSpPr>
          <p:nvPr>
            <p:ph type="title"/>
          </p:nvPr>
        </p:nvSpPr>
        <p:spPr/>
        <p:txBody>
          <a:bodyPr/>
          <a:lstStyle/>
          <a:p>
            <a:r>
              <a:rPr lang="en-US" dirty="0"/>
              <a:t>Civic Duty and Competence</a:t>
            </a:r>
          </a:p>
        </p:txBody>
      </p:sp>
      <p:sp>
        <p:nvSpPr>
          <p:cNvPr id="3" name="Content Placeholder 2">
            <a:extLst>
              <a:ext uri="{FF2B5EF4-FFF2-40B4-BE49-F238E27FC236}">
                <a16:creationId xmlns:a16="http://schemas.microsoft.com/office/drawing/2014/main" id="{EE2E65F0-FB62-4C70-A51C-B176E3E83108}"/>
              </a:ext>
            </a:extLst>
          </p:cNvPr>
          <p:cNvSpPr>
            <a:spLocks noGrp="1"/>
          </p:cNvSpPr>
          <p:nvPr>
            <p:ph idx="1"/>
          </p:nvPr>
        </p:nvSpPr>
        <p:spPr/>
        <p:txBody>
          <a:bodyPr/>
          <a:lstStyle/>
          <a:p>
            <a:r>
              <a:rPr lang="en-US" b="1" dirty="0">
                <a:latin typeface="Arial Unicode MS" pitchFamily="34" charset="-128"/>
              </a:rPr>
              <a:t>Civic duty:</a:t>
            </a:r>
            <a:r>
              <a:rPr lang="en-US" dirty="0">
                <a:latin typeface="Arial Unicode MS" pitchFamily="34" charset="-128"/>
              </a:rPr>
              <a:t> a belief that one has an obligation to participate in civic and political affairs</a:t>
            </a:r>
          </a:p>
          <a:p>
            <a:r>
              <a:rPr lang="en-US" b="1" dirty="0">
                <a:latin typeface="Arial Unicode MS" pitchFamily="34" charset="-128"/>
              </a:rPr>
              <a:t>Civic competence:</a:t>
            </a:r>
            <a:r>
              <a:rPr lang="en-US" dirty="0">
                <a:latin typeface="Arial Unicode MS" pitchFamily="34" charset="-128"/>
              </a:rPr>
              <a:t> a belief that one can affect government policies</a:t>
            </a:r>
          </a:p>
          <a:p>
            <a:endParaRPr lang="en-US" dirty="0"/>
          </a:p>
        </p:txBody>
      </p:sp>
      <p:pic>
        <p:nvPicPr>
          <p:cNvPr id="4" name="Picture 3">
            <a:extLst>
              <a:ext uri="{FF2B5EF4-FFF2-40B4-BE49-F238E27FC236}">
                <a16:creationId xmlns:a16="http://schemas.microsoft.com/office/drawing/2014/main" id="{CA961E14-9206-4DE0-80FA-03F1845C85C0}"/>
              </a:ext>
            </a:extLst>
          </p:cNvPr>
          <p:cNvPicPr>
            <a:picLocks noChangeAspect="1"/>
          </p:cNvPicPr>
          <p:nvPr/>
        </p:nvPicPr>
        <p:blipFill>
          <a:blip r:embed="rId2"/>
          <a:stretch>
            <a:fillRect/>
          </a:stretch>
        </p:blipFill>
        <p:spPr>
          <a:xfrm>
            <a:off x="5867400" y="3810000"/>
            <a:ext cx="2628900" cy="2963459"/>
          </a:xfrm>
          <a:prstGeom prst="rect">
            <a:avLst/>
          </a:prstGeom>
        </p:spPr>
      </p:pic>
    </p:spTree>
    <p:extLst>
      <p:ext uri="{BB962C8B-B14F-4D97-AF65-F5344CB8AC3E}">
        <p14:creationId xmlns:p14="http://schemas.microsoft.com/office/powerpoint/2010/main" val="191767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8F4E2-8BBD-4841-BBAC-1AA95D1F346C}"/>
              </a:ext>
            </a:extLst>
          </p:cNvPr>
          <p:cNvSpPr>
            <a:spLocks noGrp="1"/>
          </p:cNvSpPr>
          <p:nvPr>
            <p:ph type="title"/>
          </p:nvPr>
        </p:nvSpPr>
        <p:spPr/>
        <p:txBody>
          <a:bodyPr/>
          <a:lstStyle/>
          <a:p>
            <a:r>
              <a:rPr lang="en-US" dirty="0"/>
              <a:t>Religion and Politics</a:t>
            </a:r>
          </a:p>
        </p:txBody>
      </p:sp>
      <p:sp>
        <p:nvSpPr>
          <p:cNvPr id="3" name="Content Placeholder 2">
            <a:extLst>
              <a:ext uri="{FF2B5EF4-FFF2-40B4-BE49-F238E27FC236}">
                <a16:creationId xmlns:a16="http://schemas.microsoft.com/office/drawing/2014/main" id="{531EF305-0476-47BE-A281-76BCEA9A30B4}"/>
              </a:ext>
            </a:extLst>
          </p:cNvPr>
          <p:cNvSpPr>
            <a:spLocks noGrp="1"/>
          </p:cNvSpPr>
          <p:nvPr>
            <p:ph idx="1"/>
          </p:nvPr>
        </p:nvSpPr>
        <p:spPr/>
        <p:txBody>
          <a:bodyPr/>
          <a:lstStyle/>
          <a:p>
            <a:pPr>
              <a:lnSpc>
                <a:spcPct val="90000"/>
              </a:lnSpc>
            </a:pPr>
            <a:r>
              <a:rPr lang="en-US" sz="2800" dirty="0">
                <a:latin typeface="Arial Unicode MS" pitchFamily="34" charset="-128"/>
              </a:rPr>
              <a:t>Religious beliefs have played an important role in American politics</a:t>
            </a:r>
          </a:p>
          <a:p>
            <a:pPr>
              <a:lnSpc>
                <a:spcPct val="90000"/>
              </a:lnSpc>
            </a:pPr>
            <a:r>
              <a:rPr lang="en-US" sz="2800" dirty="0">
                <a:latin typeface="Arial Unicode MS" pitchFamily="34" charset="-128"/>
              </a:rPr>
              <a:t>Both liberals and conservatives use the pulpit to promote political change</a:t>
            </a:r>
          </a:p>
          <a:p>
            <a:pPr>
              <a:lnSpc>
                <a:spcPct val="90000"/>
              </a:lnSpc>
            </a:pPr>
            <a:r>
              <a:rPr lang="en-US" sz="2800" dirty="0">
                <a:latin typeface="Arial Unicode MS" pitchFamily="34" charset="-128"/>
              </a:rPr>
              <a:t>Candidates for national office in most other contemporary democracies rarely mention religion; drastically different in the U.S.</a:t>
            </a:r>
          </a:p>
          <a:p>
            <a:endParaRPr lang="en-US" dirty="0"/>
          </a:p>
        </p:txBody>
      </p:sp>
      <p:pic>
        <p:nvPicPr>
          <p:cNvPr id="4" name="Picture 3">
            <a:extLst>
              <a:ext uri="{FF2B5EF4-FFF2-40B4-BE49-F238E27FC236}">
                <a16:creationId xmlns:a16="http://schemas.microsoft.com/office/drawing/2014/main" id="{5AE1D94B-2BBF-4DDA-BFD1-71522F66FFAB}"/>
              </a:ext>
            </a:extLst>
          </p:cNvPr>
          <p:cNvPicPr>
            <a:picLocks noChangeAspect="1"/>
          </p:cNvPicPr>
          <p:nvPr/>
        </p:nvPicPr>
        <p:blipFill>
          <a:blip r:embed="rId2"/>
          <a:stretch>
            <a:fillRect/>
          </a:stretch>
        </p:blipFill>
        <p:spPr>
          <a:xfrm>
            <a:off x="7086600" y="4186030"/>
            <a:ext cx="1447800" cy="2148095"/>
          </a:xfrm>
          <a:prstGeom prst="rect">
            <a:avLst/>
          </a:prstGeom>
        </p:spPr>
      </p:pic>
      <p:pic>
        <p:nvPicPr>
          <p:cNvPr id="5" name="Picture 4">
            <a:extLst>
              <a:ext uri="{FF2B5EF4-FFF2-40B4-BE49-F238E27FC236}">
                <a16:creationId xmlns:a16="http://schemas.microsoft.com/office/drawing/2014/main" id="{28E0B489-0DF4-4793-AAD1-82305C5FABAB}"/>
              </a:ext>
            </a:extLst>
          </p:cNvPr>
          <p:cNvPicPr>
            <a:picLocks noChangeAspect="1"/>
          </p:cNvPicPr>
          <p:nvPr/>
        </p:nvPicPr>
        <p:blipFill>
          <a:blip r:embed="rId3"/>
          <a:stretch>
            <a:fillRect/>
          </a:stretch>
        </p:blipFill>
        <p:spPr>
          <a:xfrm>
            <a:off x="657225" y="4800600"/>
            <a:ext cx="3114675" cy="1466850"/>
          </a:xfrm>
          <a:prstGeom prst="rect">
            <a:avLst/>
          </a:prstGeom>
        </p:spPr>
      </p:pic>
      <p:pic>
        <p:nvPicPr>
          <p:cNvPr id="6" name="Picture 5">
            <a:extLst>
              <a:ext uri="{FF2B5EF4-FFF2-40B4-BE49-F238E27FC236}">
                <a16:creationId xmlns:a16="http://schemas.microsoft.com/office/drawing/2014/main" id="{E777A683-3EDB-48B5-B05F-5461EAED6DA8}"/>
              </a:ext>
            </a:extLst>
          </p:cNvPr>
          <p:cNvPicPr>
            <a:picLocks noChangeAspect="1"/>
          </p:cNvPicPr>
          <p:nvPr/>
        </p:nvPicPr>
        <p:blipFill>
          <a:blip r:embed="rId4"/>
          <a:stretch>
            <a:fillRect/>
          </a:stretch>
        </p:blipFill>
        <p:spPr>
          <a:xfrm>
            <a:off x="4191000" y="4724399"/>
            <a:ext cx="2143125" cy="1602477"/>
          </a:xfrm>
          <a:prstGeom prst="rect">
            <a:avLst/>
          </a:prstGeom>
        </p:spPr>
      </p:pic>
    </p:spTree>
    <p:extLst>
      <p:ext uri="{BB962C8B-B14F-4D97-AF65-F5344CB8AC3E}">
        <p14:creationId xmlns:p14="http://schemas.microsoft.com/office/powerpoint/2010/main" val="70270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FFE9-100E-41FE-B2D5-8F35E224513B}"/>
              </a:ext>
            </a:extLst>
          </p:cNvPr>
          <p:cNvSpPr>
            <a:spLocks noGrp="1"/>
          </p:cNvSpPr>
          <p:nvPr>
            <p:ph type="title"/>
          </p:nvPr>
        </p:nvSpPr>
        <p:spPr/>
        <p:txBody>
          <a:bodyPr/>
          <a:lstStyle/>
          <a:p>
            <a:r>
              <a:rPr lang="en-US" dirty="0"/>
              <a:t>Sources of Political Culture</a:t>
            </a:r>
          </a:p>
        </p:txBody>
      </p:sp>
      <p:sp>
        <p:nvSpPr>
          <p:cNvPr id="3" name="Content Placeholder 2">
            <a:extLst>
              <a:ext uri="{FF2B5EF4-FFF2-40B4-BE49-F238E27FC236}">
                <a16:creationId xmlns:a16="http://schemas.microsoft.com/office/drawing/2014/main" id="{50AD2434-9C18-4FD6-8504-39A268AF0F08}"/>
              </a:ext>
            </a:extLst>
          </p:cNvPr>
          <p:cNvSpPr>
            <a:spLocks noGrp="1"/>
          </p:cNvSpPr>
          <p:nvPr>
            <p:ph idx="1"/>
          </p:nvPr>
        </p:nvSpPr>
        <p:spPr/>
        <p:txBody>
          <a:bodyPr/>
          <a:lstStyle/>
          <a:p>
            <a:pPr>
              <a:lnSpc>
                <a:spcPct val="90000"/>
              </a:lnSpc>
            </a:pPr>
            <a:r>
              <a:rPr lang="en-US" dirty="0">
                <a:latin typeface="Arial Unicode MS" pitchFamily="34" charset="-128"/>
              </a:rPr>
              <a:t>American Revolution was essentially over liberty—asserting rights</a:t>
            </a:r>
          </a:p>
          <a:p>
            <a:pPr>
              <a:lnSpc>
                <a:spcPct val="90000"/>
              </a:lnSpc>
            </a:pPr>
            <a:r>
              <a:rPr lang="en-US" dirty="0">
                <a:latin typeface="Arial Unicode MS" pitchFamily="34" charset="-128"/>
              </a:rPr>
              <a:t>Widespread (not universal) participation permitted by Constitution</a:t>
            </a:r>
          </a:p>
          <a:p>
            <a:pPr>
              <a:lnSpc>
                <a:spcPct val="90000"/>
              </a:lnSpc>
            </a:pPr>
            <a:r>
              <a:rPr lang="en-US" dirty="0">
                <a:latin typeface="Arial Unicode MS" pitchFamily="34" charset="-128"/>
              </a:rPr>
              <a:t>Absence of an established national religion made religious diversity inevitable</a:t>
            </a:r>
          </a:p>
          <a:p>
            <a:pPr>
              <a:lnSpc>
                <a:spcPct val="90000"/>
              </a:lnSpc>
            </a:pPr>
            <a:r>
              <a:rPr lang="en-US" dirty="0">
                <a:latin typeface="Arial Unicode MS" pitchFamily="34" charset="-128"/>
              </a:rPr>
              <a:t>Family instills how we think about world and politics</a:t>
            </a:r>
          </a:p>
          <a:p>
            <a:pPr>
              <a:lnSpc>
                <a:spcPct val="90000"/>
              </a:lnSpc>
            </a:pPr>
            <a:r>
              <a:rPr lang="en-US" dirty="0">
                <a:latin typeface="Arial Unicode MS" pitchFamily="34" charset="-128"/>
              </a:rPr>
              <a:t>Not a high degree of class consciousness</a:t>
            </a:r>
          </a:p>
          <a:p>
            <a:endParaRPr lang="en-US" dirty="0"/>
          </a:p>
        </p:txBody>
      </p:sp>
    </p:spTree>
    <p:extLst>
      <p:ext uri="{BB962C8B-B14F-4D97-AF65-F5344CB8AC3E}">
        <p14:creationId xmlns:p14="http://schemas.microsoft.com/office/powerpoint/2010/main" val="373399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6D9A-5BDE-4648-9864-5C5833EF5718}"/>
              </a:ext>
            </a:extLst>
          </p:cNvPr>
          <p:cNvSpPr>
            <a:spLocks noGrp="1"/>
          </p:cNvSpPr>
          <p:nvPr>
            <p:ph type="title"/>
          </p:nvPr>
        </p:nvSpPr>
        <p:spPr/>
        <p:txBody>
          <a:bodyPr/>
          <a:lstStyle/>
          <a:p>
            <a:r>
              <a:rPr lang="en-US" dirty="0"/>
              <a:t>The Culture War</a:t>
            </a:r>
          </a:p>
        </p:txBody>
      </p:sp>
      <p:sp>
        <p:nvSpPr>
          <p:cNvPr id="3" name="Content Placeholder 2">
            <a:extLst>
              <a:ext uri="{FF2B5EF4-FFF2-40B4-BE49-F238E27FC236}">
                <a16:creationId xmlns:a16="http://schemas.microsoft.com/office/drawing/2014/main" id="{EE519F62-DE03-4D1C-9288-1E966209E7C2}"/>
              </a:ext>
            </a:extLst>
          </p:cNvPr>
          <p:cNvSpPr>
            <a:spLocks noGrp="1"/>
          </p:cNvSpPr>
          <p:nvPr>
            <p:ph idx="1"/>
          </p:nvPr>
        </p:nvSpPr>
        <p:spPr/>
        <p:txBody>
          <a:bodyPr/>
          <a:lstStyle/>
          <a:p>
            <a:pPr>
              <a:lnSpc>
                <a:spcPct val="90000"/>
              </a:lnSpc>
            </a:pPr>
            <a:r>
              <a:rPr lang="en-US" dirty="0">
                <a:latin typeface="Arial Unicode MS" pitchFamily="34" charset="-128"/>
              </a:rPr>
              <a:t>The cultural clash in America is a battle over values</a:t>
            </a:r>
          </a:p>
          <a:p>
            <a:pPr>
              <a:lnSpc>
                <a:spcPct val="90000"/>
              </a:lnSpc>
            </a:pPr>
            <a:r>
              <a:rPr lang="en-US" dirty="0">
                <a:latin typeface="Arial Unicode MS" pitchFamily="34" charset="-128"/>
              </a:rPr>
              <a:t>The culture war differs from political disputes </a:t>
            </a:r>
          </a:p>
          <a:p>
            <a:pPr>
              <a:lnSpc>
                <a:spcPct val="90000"/>
              </a:lnSpc>
            </a:pPr>
            <a:r>
              <a:rPr lang="en-US" dirty="0">
                <a:latin typeface="Arial Unicode MS" pitchFamily="34" charset="-128"/>
              </a:rPr>
              <a:t>The culture conflict is animated by deep differences in people’s beliefs about morality</a:t>
            </a:r>
          </a:p>
          <a:p>
            <a:endParaRPr lang="en-US" dirty="0"/>
          </a:p>
        </p:txBody>
      </p:sp>
    </p:spTree>
    <p:extLst>
      <p:ext uri="{BB962C8B-B14F-4D97-AF65-F5344CB8AC3E}">
        <p14:creationId xmlns:p14="http://schemas.microsoft.com/office/powerpoint/2010/main" val="798551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1C13-F005-4BA3-BDA4-C6BFEB42CE51}"/>
              </a:ext>
            </a:extLst>
          </p:cNvPr>
          <p:cNvSpPr>
            <a:spLocks noGrp="1"/>
          </p:cNvSpPr>
          <p:nvPr>
            <p:ph type="title"/>
          </p:nvPr>
        </p:nvSpPr>
        <p:spPr/>
        <p:txBody>
          <a:bodyPr/>
          <a:lstStyle/>
          <a:p>
            <a:pPr algn="ctr"/>
            <a:r>
              <a:rPr lang="en-US" dirty="0"/>
              <a:t>Two Cultural “Camps”</a:t>
            </a:r>
          </a:p>
        </p:txBody>
      </p:sp>
      <p:sp>
        <p:nvSpPr>
          <p:cNvPr id="3" name="Content Placeholder 2">
            <a:extLst>
              <a:ext uri="{FF2B5EF4-FFF2-40B4-BE49-F238E27FC236}">
                <a16:creationId xmlns:a16="http://schemas.microsoft.com/office/drawing/2014/main" id="{C59FA3EE-3143-4D8A-A9E6-2BD632A31FE4}"/>
              </a:ext>
            </a:extLst>
          </p:cNvPr>
          <p:cNvSpPr>
            <a:spLocks noGrp="1"/>
          </p:cNvSpPr>
          <p:nvPr>
            <p:ph idx="1"/>
          </p:nvPr>
        </p:nvSpPr>
        <p:spPr/>
        <p:txBody>
          <a:bodyPr/>
          <a:lstStyle/>
          <a:p>
            <a:r>
              <a:rPr lang="en-US" b="1" dirty="0">
                <a:latin typeface="Arial Unicode MS" pitchFamily="34" charset="-128"/>
              </a:rPr>
              <a:t>Orthodox:</a:t>
            </a:r>
            <a:r>
              <a:rPr lang="en-US" dirty="0">
                <a:latin typeface="Arial Unicode MS" pitchFamily="34" charset="-128"/>
              </a:rPr>
              <a:t> morality is as, or more, important than self-expression; morality derives from fixed rules from God</a:t>
            </a:r>
          </a:p>
          <a:p>
            <a:r>
              <a:rPr lang="en-US" b="1" dirty="0">
                <a:latin typeface="Arial Unicode MS" pitchFamily="34" charset="-128"/>
              </a:rPr>
              <a:t>Progressive:</a:t>
            </a:r>
            <a:r>
              <a:rPr lang="en-US" dirty="0">
                <a:latin typeface="Arial Unicode MS" pitchFamily="34" charset="-128"/>
              </a:rPr>
              <a:t> personal freedom is as, or more, important than tradition; rules change based on circumstances of modern life and individual preferences</a:t>
            </a:r>
          </a:p>
          <a:p>
            <a:endParaRPr lang="en-US" dirty="0"/>
          </a:p>
        </p:txBody>
      </p:sp>
      <p:pic>
        <p:nvPicPr>
          <p:cNvPr id="4" name="Picture 3">
            <a:extLst>
              <a:ext uri="{FF2B5EF4-FFF2-40B4-BE49-F238E27FC236}">
                <a16:creationId xmlns:a16="http://schemas.microsoft.com/office/drawing/2014/main" id="{F5999E2F-2859-42E2-8D82-CBEA49A0CB49}"/>
              </a:ext>
            </a:extLst>
          </p:cNvPr>
          <p:cNvPicPr>
            <a:picLocks noChangeAspect="1"/>
          </p:cNvPicPr>
          <p:nvPr/>
        </p:nvPicPr>
        <p:blipFill>
          <a:blip r:embed="rId2"/>
          <a:stretch>
            <a:fillRect/>
          </a:stretch>
        </p:blipFill>
        <p:spPr>
          <a:xfrm>
            <a:off x="3219450" y="5177719"/>
            <a:ext cx="2705100" cy="1685925"/>
          </a:xfrm>
          <a:prstGeom prst="rect">
            <a:avLst/>
          </a:prstGeom>
        </p:spPr>
      </p:pic>
    </p:spTree>
    <p:extLst>
      <p:ext uri="{BB962C8B-B14F-4D97-AF65-F5344CB8AC3E}">
        <p14:creationId xmlns:p14="http://schemas.microsoft.com/office/powerpoint/2010/main" val="135651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C3B7-6C68-4C51-AD50-40C6E61FC06A}"/>
              </a:ext>
            </a:extLst>
          </p:cNvPr>
          <p:cNvSpPr>
            <a:spLocks noGrp="1"/>
          </p:cNvSpPr>
          <p:nvPr>
            <p:ph type="title"/>
          </p:nvPr>
        </p:nvSpPr>
        <p:spPr/>
        <p:txBody>
          <a:bodyPr>
            <a:normAutofit fontScale="90000"/>
          </a:bodyPr>
          <a:lstStyle/>
          <a:p>
            <a:r>
              <a:rPr lang="en-US" dirty="0"/>
              <a:t>How large is the divide in Red and </a:t>
            </a:r>
            <a:r>
              <a:rPr lang="en-US"/>
              <a:t>Blue America?</a:t>
            </a:r>
          </a:p>
        </p:txBody>
      </p:sp>
      <p:pic>
        <p:nvPicPr>
          <p:cNvPr id="4" name="Content Placeholder 3">
            <a:extLst>
              <a:ext uri="{FF2B5EF4-FFF2-40B4-BE49-F238E27FC236}">
                <a16:creationId xmlns:a16="http://schemas.microsoft.com/office/drawing/2014/main" id="{A927B4FD-A46C-41AD-B64A-791142B2C7D4}"/>
              </a:ext>
            </a:extLst>
          </p:cNvPr>
          <p:cNvPicPr>
            <a:picLocks noGrp="1" noChangeAspect="1"/>
          </p:cNvPicPr>
          <p:nvPr>
            <p:ph idx="1"/>
          </p:nvPr>
        </p:nvPicPr>
        <p:blipFill>
          <a:blip r:embed="rId2"/>
          <a:stretch>
            <a:fillRect/>
          </a:stretch>
        </p:blipFill>
        <p:spPr>
          <a:xfrm>
            <a:off x="457200" y="1932441"/>
            <a:ext cx="8229600" cy="4310742"/>
          </a:xfrm>
          <a:prstGeom prst="rect">
            <a:avLst/>
          </a:prstGeom>
        </p:spPr>
      </p:pic>
    </p:spTree>
    <p:extLst>
      <p:ext uri="{BB962C8B-B14F-4D97-AF65-F5344CB8AC3E}">
        <p14:creationId xmlns:p14="http://schemas.microsoft.com/office/powerpoint/2010/main" val="408517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American Political Culture</a:t>
            </a:r>
            <a:endParaRPr lang="en-US" dirty="0"/>
          </a:p>
        </p:txBody>
      </p:sp>
      <p:sp>
        <p:nvSpPr>
          <p:cNvPr id="3" name="Content Placeholder 2"/>
          <p:cNvSpPr>
            <a:spLocks noGrp="1"/>
          </p:cNvSpPr>
          <p:nvPr>
            <p:ph idx="1"/>
          </p:nvPr>
        </p:nvSpPr>
        <p:spPr/>
        <p:txBody>
          <a:bodyPr/>
          <a:lstStyle/>
          <a:p>
            <a:r>
              <a:rPr lang="en-ZW" dirty="0"/>
              <a:t>MISTRUST IN GOVERNMENT</a:t>
            </a:r>
          </a:p>
          <a:p>
            <a:pPr lvl="1"/>
            <a:r>
              <a:rPr lang="en-ZW" dirty="0"/>
              <a:t>Since the 1950’s, Americans have become less trusting of their leaders and political institutions.</a:t>
            </a:r>
          </a:p>
          <a:p>
            <a:pPr lvl="1"/>
            <a:r>
              <a:rPr lang="en-ZW" dirty="0"/>
              <a:t>The mistrust is linked to a corresponding decline in political efficacy, the belief that one’s political participation really matters.</a:t>
            </a:r>
            <a:endParaRPr lang="en-US" dirty="0"/>
          </a:p>
        </p:txBody>
      </p:sp>
    </p:spTree>
    <p:extLst>
      <p:ext uri="{BB962C8B-B14F-4D97-AF65-F5344CB8AC3E}">
        <p14:creationId xmlns:p14="http://schemas.microsoft.com/office/powerpoint/2010/main" val="2099863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E133-6C1F-405B-ABA7-E142E7E3E86B}"/>
              </a:ext>
            </a:extLst>
          </p:cNvPr>
          <p:cNvSpPr>
            <a:spLocks noGrp="1"/>
          </p:cNvSpPr>
          <p:nvPr>
            <p:ph type="title"/>
          </p:nvPr>
        </p:nvSpPr>
        <p:spPr/>
        <p:txBody>
          <a:bodyPr/>
          <a:lstStyle/>
          <a:p>
            <a:pPr algn="ctr"/>
            <a:r>
              <a:rPr lang="en-US" dirty="0"/>
              <a:t>Mistrust of Government</a:t>
            </a:r>
          </a:p>
        </p:txBody>
      </p:sp>
      <p:sp>
        <p:nvSpPr>
          <p:cNvPr id="3" name="Content Placeholder 2">
            <a:extLst>
              <a:ext uri="{FF2B5EF4-FFF2-40B4-BE49-F238E27FC236}">
                <a16:creationId xmlns:a16="http://schemas.microsoft.com/office/drawing/2014/main" id="{B08EC54C-2BE5-481B-9CD9-8AB2623CA3E6}"/>
              </a:ext>
            </a:extLst>
          </p:cNvPr>
          <p:cNvSpPr>
            <a:spLocks noGrp="1"/>
          </p:cNvSpPr>
          <p:nvPr>
            <p:ph idx="1"/>
          </p:nvPr>
        </p:nvSpPr>
        <p:spPr/>
        <p:txBody>
          <a:bodyPr/>
          <a:lstStyle/>
          <a:p>
            <a:pPr>
              <a:lnSpc>
                <a:spcPct val="90000"/>
              </a:lnSpc>
            </a:pPr>
            <a:r>
              <a:rPr lang="en-US" dirty="0">
                <a:latin typeface="Arial Unicode MS" pitchFamily="34" charset="-128"/>
              </a:rPr>
              <a:t>There is evidence that mistrust has increased since the late 1950s</a:t>
            </a:r>
          </a:p>
          <a:p>
            <a:pPr>
              <a:lnSpc>
                <a:spcPct val="90000"/>
              </a:lnSpc>
            </a:pPr>
            <a:r>
              <a:rPr lang="en-US" dirty="0">
                <a:latin typeface="Arial Unicode MS" pitchFamily="34" charset="-128"/>
              </a:rPr>
              <a:t>Causes: Watergate, the Vietnam War and Clinton impeachment</a:t>
            </a:r>
          </a:p>
          <a:p>
            <a:pPr>
              <a:lnSpc>
                <a:spcPct val="90000"/>
              </a:lnSpc>
            </a:pPr>
            <a:r>
              <a:rPr lang="en-US" dirty="0">
                <a:latin typeface="Arial Unicode MS" pitchFamily="34" charset="-128"/>
              </a:rPr>
              <a:t>Public confidence is likely to ebb and flow with circumstances</a:t>
            </a:r>
          </a:p>
          <a:p>
            <a:pPr>
              <a:lnSpc>
                <a:spcPct val="90000"/>
              </a:lnSpc>
            </a:pPr>
            <a:r>
              <a:rPr lang="en-US" dirty="0">
                <a:latin typeface="Arial Unicode MS" pitchFamily="34" charset="-128"/>
              </a:rPr>
              <a:t>No dramatic change in confidence in Americans</a:t>
            </a:r>
          </a:p>
          <a:p>
            <a:endParaRPr lang="en-US" dirty="0"/>
          </a:p>
        </p:txBody>
      </p:sp>
    </p:spTree>
    <p:extLst>
      <p:ext uri="{BB962C8B-B14F-4D97-AF65-F5344CB8AC3E}">
        <p14:creationId xmlns:p14="http://schemas.microsoft.com/office/powerpoint/2010/main" val="112939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71C6-5908-43E6-BBB3-EAD234471C13}"/>
              </a:ext>
            </a:extLst>
          </p:cNvPr>
          <p:cNvSpPr>
            <a:spLocks noGrp="1"/>
          </p:cNvSpPr>
          <p:nvPr>
            <p:ph type="title"/>
          </p:nvPr>
        </p:nvSpPr>
        <p:spPr/>
        <p:txBody>
          <a:bodyPr>
            <a:normAutofit fontScale="90000"/>
          </a:bodyPr>
          <a:lstStyle/>
          <a:p>
            <a:r>
              <a:rPr lang="en-US" dirty="0"/>
              <a:t>Trust in the Federal Government, 1958-2002</a:t>
            </a:r>
          </a:p>
        </p:txBody>
      </p:sp>
      <p:pic>
        <p:nvPicPr>
          <p:cNvPr id="4" name="Content Placeholder 3">
            <a:extLst>
              <a:ext uri="{FF2B5EF4-FFF2-40B4-BE49-F238E27FC236}">
                <a16:creationId xmlns:a16="http://schemas.microsoft.com/office/drawing/2014/main" id="{819FD261-91A7-4A74-957F-A5318BE82E1A}"/>
              </a:ext>
            </a:extLst>
          </p:cNvPr>
          <p:cNvPicPr>
            <a:picLocks noGrp="1" noChangeAspect="1"/>
          </p:cNvPicPr>
          <p:nvPr>
            <p:ph idx="1"/>
          </p:nvPr>
        </p:nvPicPr>
        <p:blipFill>
          <a:blip r:embed="rId2"/>
          <a:stretch>
            <a:fillRect/>
          </a:stretch>
        </p:blipFill>
        <p:spPr>
          <a:xfrm>
            <a:off x="457200" y="2238497"/>
            <a:ext cx="8229600" cy="3698630"/>
          </a:xfrm>
          <a:prstGeom prst="rect">
            <a:avLst/>
          </a:prstGeom>
        </p:spPr>
      </p:pic>
    </p:spTree>
    <p:extLst>
      <p:ext uri="{BB962C8B-B14F-4D97-AF65-F5344CB8AC3E}">
        <p14:creationId xmlns:p14="http://schemas.microsoft.com/office/powerpoint/2010/main" val="3799549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32ED5-F717-4E48-AD01-9ECC032AC39B}"/>
              </a:ext>
            </a:extLst>
          </p:cNvPr>
          <p:cNvSpPr>
            <a:spLocks noGrp="1"/>
          </p:cNvSpPr>
          <p:nvPr>
            <p:ph type="title"/>
          </p:nvPr>
        </p:nvSpPr>
        <p:spPr/>
        <p:txBody>
          <a:bodyPr/>
          <a:lstStyle/>
          <a:p>
            <a:pPr algn="ctr"/>
            <a:r>
              <a:rPr lang="en-US" dirty="0"/>
              <a:t>Political Efficacy</a:t>
            </a:r>
          </a:p>
        </p:txBody>
      </p:sp>
      <p:sp>
        <p:nvSpPr>
          <p:cNvPr id="3" name="Content Placeholder 2">
            <a:extLst>
              <a:ext uri="{FF2B5EF4-FFF2-40B4-BE49-F238E27FC236}">
                <a16:creationId xmlns:a16="http://schemas.microsoft.com/office/drawing/2014/main" id="{800EF11E-E2AD-4061-AC0C-351F59918135}"/>
              </a:ext>
            </a:extLst>
          </p:cNvPr>
          <p:cNvSpPr>
            <a:spLocks noGrp="1"/>
          </p:cNvSpPr>
          <p:nvPr>
            <p:ph idx="1"/>
          </p:nvPr>
        </p:nvSpPr>
        <p:spPr/>
        <p:txBody>
          <a:bodyPr/>
          <a:lstStyle/>
          <a:p>
            <a:r>
              <a:rPr lang="en-US" b="1" dirty="0"/>
              <a:t>Political efficacy:</a:t>
            </a:r>
            <a:r>
              <a:rPr lang="en-US" dirty="0"/>
              <a:t> citizen’s capacity to understand and influence political events</a:t>
            </a:r>
          </a:p>
          <a:p>
            <a:r>
              <a:rPr lang="en-US" b="1" dirty="0"/>
              <a:t>Internal efficacy:</a:t>
            </a:r>
            <a:r>
              <a:rPr lang="en-US" dirty="0"/>
              <a:t> confidence in one’s ability to understand and influence events</a:t>
            </a:r>
          </a:p>
          <a:p>
            <a:r>
              <a:rPr lang="en-US" b="1" dirty="0"/>
              <a:t>External efficacy:</a:t>
            </a:r>
            <a:r>
              <a:rPr lang="en-US" dirty="0"/>
              <a:t> belief that system will respond to citizens</a:t>
            </a:r>
          </a:p>
          <a:p>
            <a:endParaRPr lang="en-US" dirty="0"/>
          </a:p>
        </p:txBody>
      </p:sp>
    </p:spTree>
    <p:extLst>
      <p:ext uri="{BB962C8B-B14F-4D97-AF65-F5344CB8AC3E}">
        <p14:creationId xmlns:p14="http://schemas.microsoft.com/office/powerpoint/2010/main" val="1346254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American Political Culture</a:t>
            </a:r>
            <a:endParaRPr lang="en-US" dirty="0"/>
          </a:p>
        </p:txBody>
      </p:sp>
      <p:sp>
        <p:nvSpPr>
          <p:cNvPr id="3" name="Content Placeholder 2"/>
          <p:cNvSpPr>
            <a:spLocks noGrp="1"/>
          </p:cNvSpPr>
          <p:nvPr>
            <p:ph idx="1"/>
          </p:nvPr>
        </p:nvSpPr>
        <p:spPr/>
        <p:txBody>
          <a:bodyPr/>
          <a:lstStyle/>
          <a:p>
            <a:r>
              <a:rPr lang="en-ZW" dirty="0"/>
              <a:t>A. Key Definitions</a:t>
            </a:r>
          </a:p>
          <a:p>
            <a:pPr lvl="1"/>
            <a:r>
              <a:rPr lang="en-ZW" dirty="0"/>
              <a:t>Political Culture – a set of widely shared political beliefs and values.</a:t>
            </a:r>
          </a:p>
          <a:p>
            <a:pPr lvl="1"/>
            <a:r>
              <a:rPr lang="en-ZW" dirty="0"/>
              <a:t>Values and beliefs – deep-rooted ideals that shape an individual’s perception of political issues</a:t>
            </a:r>
          </a:p>
          <a:p>
            <a:pPr lvl="1"/>
            <a:r>
              <a:rPr lang="en-ZW" dirty="0"/>
              <a:t>Opinion- attitudes about institutions, leaders, political issues, and events.</a:t>
            </a:r>
          </a:p>
          <a:p>
            <a:pPr lvl="1"/>
            <a:endParaRPr lang="en-US" dirty="0"/>
          </a:p>
        </p:txBody>
      </p:sp>
    </p:spTree>
    <p:extLst>
      <p:ext uri="{BB962C8B-B14F-4D97-AF65-F5344CB8AC3E}">
        <p14:creationId xmlns:p14="http://schemas.microsoft.com/office/powerpoint/2010/main" val="3149313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23AC-E2DD-4C14-948A-CF5D15ED8991}"/>
              </a:ext>
            </a:extLst>
          </p:cNvPr>
          <p:cNvSpPr>
            <a:spLocks noGrp="1"/>
          </p:cNvSpPr>
          <p:nvPr>
            <p:ph type="title"/>
          </p:nvPr>
        </p:nvSpPr>
        <p:spPr/>
        <p:txBody>
          <a:bodyPr>
            <a:normAutofit fontScale="90000"/>
          </a:bodyPr>
          <a:lstStyle/>
          <a:p>
            <a:r>
              <a:rPr lang="en-US" dirty="0"/>
              <a:t>Changes in the Sense of Political Efficacy, 1952-2000</a:t>
            </a:r>
          </a:p>
        </p:txBody>
      </p:sp>
      <p:pic>
        <p:nvPicPr>
          <p:cNvPr id="4" name="Content Placeholder 3">
            <a:extLst>
              <a:ext uri="{FF2B5EF4-FFF2-40B4-BE49-F238E27FC236}">
                <a16:creationId xmlns:a16="http://schemas.microsoft.com/office/drawing/2014/main" id="{F1939C94-E843-44D9-8BB6-CEA68E2F1334}"/>
              </a:ext>
            </a:extLst>
          </p:cNvPr>
          <p:cNvPicPr>
            <a:picLocks noGrp="1" noChangeAspect="1"/>
          </p:cNvPicPr>
          <p:nvPr>
            <p:ph idx="1"/>
          </p:nvPr>
        </p:nvPicPr>
        <p:blipFill>
          <a:blip r:embed="rId2"/>
          <a:stretch>
            <a:fillRect/>
          </a:stretch>
        </p:blipFill>
        <p:spPr>
          <a:xfrm>
            <a:off x="457200" y="1968503"/>
            <a:ext cx="8229600" cy="4238618"/>
          </a:xfrm>
          <a:prstGeom prst="rect">
            <a:avLst/>
          </a:prstGeom>
        </p:spPr>
      </p:pic>
    </p:spTree>
    <p:extLst>
      <p:ext uri="{BB962C8B-B14F-4D97-AF65-F5344CB8AC3E}">
        <p14:creationId xmlns:p14="http://schemas.microsoft.com/office/powerpoint/2010/main" val="320807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F840-A430-44C0-8AC5-4B5B4C350944}"/>
              </a:ext>
            </a:extLst>
          </p:cNvPr>
          <p:cNvSpPr>
            <a:spLocks noGrp="1"/>
          </p:cNvSpPr>
          <p:nvPr>
            <p:ph type="title"/>
          </p:nvPr>
        </p:nvSpPr>
        <p:spPr/>
        <p:txBody>
          <a:bodyPr>
            <a:normAutofit/>
          </a:bodyPr>
          <a:lstStyle/>
          <a:p>
            <a:pPr algn="ctr"/>
            <a:r>
              <a:rPr lang="en-US" dirty="0"/>
              <a:t>Political Tolerance</a:t>
            </a:r>
          </a:p>
        </p:txBody>
      </p:sp>
      <p:sp>
        <p:nvSpPr>
          <p:cNvPr id="3" name="Content Placeholder 2">
            <a:extLst>
              <a:ext uri="{FF2B5EF4-FFF2-40B4-BE49-F238E27FC236}">
                <a16:creationId xmlns:a16="http://schemas.microsoft.com/office/drawing/2014/main" id="{105D5816-A129-48DF-A8B3-BE9B76A8E68F}"/>
              </a:ext>
            </a:extLst>
          </p:cNvPr>
          <p:cNvSpPr>
            <a:spLocks noGrp="1"/>
          </p:cNvSpPr>
          <p:nvPr>
            <p:ph idx="1"/>
          </p:nvPr>
        </p:nvSpPr>
        <p:spPr/>
        <p:txBody>
          <a:bodyPr/>
          <a:lstStyle/>
          <a:p>
            <a:r>
              <a:rPr lang="en-US" dirty="0">
                <a:latin typeface="Arial Unicode MS" pitchFamily="34" charset="-128"/>
              </a:rPr>
              <a:t>A minimal level of tolerance is crucial to democratic politics</a:t>
            </a:r>
          </a:p>
          <a:p>
            <a:r>
              <a:rPr lang="en-US" dirty="0">
                <a:latin typeface="Arial Unicode MS" pitchFamily="34" charset="-128"/>
              </a:rPr>
              <a:t>Most Americans support tolerance in the abstract</a:t>
            </a:r>
          </a:p>
          <a:p>
            <a:r>
              <a:rPr lang="en-US" dirty="0">
                <a:latin typeface="Arial Unicode MS" pitchFamily="34" charset="-128"/>
              </a:rPr>
              <a:t>Most Americans would deny these rights in specific cases</a:t>
            </a:r>
          </a:p>
          <a:p>
            <a:endParaRPr lang="en-US" dirty="0"/>
          </a:p>
        </p:txBody>
      </p:sp>
    </p:spTree>
    <p:extLst>
      <p:ext uri="{BB962C8B-B14F-4D97-AF65-F5344CB8AC3E}">
        <p14:creationId xmlns:p14="http://schemas.microsoft.com/office/powerpoint/2010/main" val="18967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7607-F115-4552-9201-1AEB59FBEE35}"/>
              </a:ext>
            </a:extLst>
          </p:cNvPr>
          <p:cNvSpPr>
            <a:spLocks noGrp="1"/>
          </p:cNvSpPr>
          <p:nvPr>
            <p:ph type="title"/>
          </p:nvPr>
        </p:nvSpPr>
        <p:spPr/>
        <p:txBody>
          <a:bodyPr>
            <a:normAutofit fontScale="90000"/>
          </a:bodyPr>
          <a:lstStyle/>
          <a:p>
            <a:r>
              <a:rPr lang="en-US" dirty="0"/>
              <a:t>How Very Unpopular Groups Survive</a:t>
            </a:r>
          </a:p>
        </p:txBody>
      </p:sp>
      <p:sp>
        <p:nvSpPr>
          <p:cNvPr id="3" name="Content Placeholder 2">
            <a:extLst>
              <a:ext uri="{FF2B5EF4-FFF2-40B4-BE49-F238E27FC236}">
                <a16:creationId xmlns:a16="http://schemas.microsoft.com/office/drawing/2014/main" id="{84F0BAA9-9627-46A9-958B-2F10625A5D3B}"/>
              </a:ext>
            </a:extLst>
          </p:cNvPr>
          <p:cNvSpPr>
            <a:spLocks noGrp="1"/>
          </p:cNvSpPr>
          <p:nvPr>
            <p:ph idx="1"/>
          </p:nvPr>
        </p:nvSpPr>
        <p:spPr/>
        <p:txBody>
          <a:bodyPr/>
          <a:lstStyle/>
          <a:p>
            <a:pPr>
              <a:lnSpc>
                <a:spcPct val="90000"/>
              </a:lnSpc>
            </a:pPr>
            <a:r>
              <a:rPr lang="en-US" dirty="0">
                <a:latin typeface="Arial Unicode MS" pitchFamily="34" charset="-128"/>
              </a:rPr>
              <a:t>Most people do not act on their beliefs</a:t>
            </a:r>
          </a:p>
          <a:p>
            <a:pPr>
              <a:lnSpc>
                <a:spcPct val="90000"/>
              </a:lnSpc>
            </a:pPr>
            <a:r>
              <a:rPr lang="en-US" dirty="0">
                <a:latin typeface="Arial Unicode MS" pitchFamily="34" charset="-128"/>
              </a:rPr>
              <a:t>Officeholders and activists are more tolerant than the general public</a:t>
            </a:r>
          </a:p>
          <a:p>
            <a:pPr>
              <a:lnSpc>
                <a:spcPct val="90000"/>
              </a:lnSpc>
            </a:pPr>
            <a:r>
              <a:rPr lang="en-US" dirty="0">
                <a:latin typeface="Arial Unicode MS" pitchFamily="34" charset="-128"/>
              </a:rPr>
              <a:t>Usually there is no consensus on whom to persecute</a:t>
            </a:r>
          </a:p>
          <a:p>
            <a:pPr>
              <a:lnSpc>
                <a:spcPct val="90000"/>
              </a:lnSpc>
            </a:pPr>
            <a:r>
              <a:rPr lang="en-US" dirty="0">
                <a:latin typeface="Arial Unicode MS" pitchFamily="34" charset="-128"/>
              </a:rPr>
              <a:t>Courts are sufficiently insulated from public opinion to enforce constitutional protections</a:t>
            </a:r>
            <a:r>
              <a:rPr lang="en-US" dirty="0"/>
              <a:t> </a:t>
            </a:r>
          </a:p>
          <a:p>
            <a:endParaRPr lang="en-US" dirty="0"/>
          </a:p>
        </p:txBody>
      </p:sp>
    </p:spTree>
    <p:extLst>
      <p:ext uri="{BB962C8B-B14F-4D97-AF65-F5344CB8AC3E}">
        <p14:creationId xmlns:p14="http://schemas.microsoft.com/office/powerpoint/2010/main" val="4292826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Political Socialization</a:t>
            </a:r>
            <a:endParaRPr lang="en-US" dirty="0"/>
          </a:p>
        </p:txBody>
      </p:sp>
      <p:sp>
        <p:nvSpPr>
          <p:cNvPr id="3" name="Content Placeholder 2"/>
          <p:cNvSpPr>
            <a:spLocks noGrp="1"/>
          </p:cNvSpPr>
          <p:nvPr>
            <p:ph idx="1"/>
          </p:nvPr>
        </p:nvSpPr>
        <p:spPr/>
        <p:txBody>
          <a:bodyPr/>
          <a:lstStyle/>
          <a:p>
            <a:r>
              <a:rPr lang="en-ZW" dirty="0"/>
              <a:t>IMPORTANCE</a:t>
            </a:r>
          </a:p>
          <a:p>
            <a:pPr lvl="1"/>
            <a:r>
              <a:rPr lang="en-ZW" dirty="0"/>
              <a:t>Political socialization is a continuing process that is vital to societies and to individuals.</a:t>
            </a:r>
          </a:p>
          <a:p>
            <a:pPr lvl="1"/>
            <a:r>
              <a:rPr lang="en-ZW" dirty="0"/>
              <a:t>It is the process by which political values are formed and passed from one generation to the next.</a:t>
            </a:r>
          </a:p>
        </p:txBody>
      </p:sp>
    </p:spTree>
    <p:extLst>
      <p:ext uri="{BB962C8B-B14F-4D97-AF65-F5344CB8AC3E}">
        <p14:creationId xmlns:p14="http://schemas.microsoft.com/office/powerpoint/2010/main" val="3382384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Political Socialization</a:t>
            </a:r>
            <a:endParaRPr lang="en-US" dirty="0"/>
          </a:p>
        </p:txBody>
      </p:sp>
      <p:sp>
        <p:nvSpPr>
          <p:cNvPr id="3" name="Content Placeholder 2"/>
          <p:cNvSpPr>
            <a:spLocks noGrp="1"/>
          </p:cNvSpPr>
          <p:nvPr>
            <p:ph idx="1"/>
          </p:nvPr>
        </p:nvSpPr>
        <p:spPr/>
        <p:txBody>
          <a:bodyPr>
            <a:normAutofit fontScale="92500"/>
          </a:bodyPr>
          <a:lstStyle/>
          <a:p>
            <a:r>
              <a:rPr lang="en-ZW" dirty="0"/>
              <a:t>AGENTS OF SOCIALIZATION</a:t>
            </a:r>
          </a:p>
          <a:p>
            <a:pPr lvl="1"/>
            <a:r>
              <a:rPr lang="en-ZW" dirty="0"/>
              <a:t>The Family</a:t>
            </a:r>
          </a:p>
          <a:p>
            <a:pPr lvl="2"/>
            <a:r>
              <a:rPr lang="en-ZW" dirty="0"/>
              <a:t>The family is the most important agent</a:t>
            </a:r>
          </a:p>
          <a:p>
            <a:pPr lvl="2"/>
            <a:r>
              <a:rPr lang="en-ZW" dirty="0"/>
              <a:t>Children raised in households in which both parents strongly identify with the same political party are likely to identify with their parents’ party.</a:t>
            </a:r>
          </a:p>
          <a:p>
            <a:pPr lvl="1"/>
            <a:r>
              <a:rPr lang="en-ZW" dirty="0"/>
              <a:t>Education</a:t>
            </a:r>
          </a:p>
          <a:p>
            <a:pPr lvl="2"/>
            <a:r>
              <a:rPr lang="en-ZW" dirty="0"/>
              <a:t>Class elections, student government, and social studies classes play a key role in teaching students the values of liberty, equality, individualism and democracy.</a:t>
            </a:r>
          </a:p>
          <a:p>
            <a:pPr lvl="2"/>
            <a:r>
              <a:rPr lang="en-ZW" dirty="0"/>
              <a:t>College grads have a higher level of political participation</a:t>
            </a:r>
            <a:endParaRPr lang="en-US" dirty="0"/>
          </a:p>
        </p:txBody>
      </p:sp>
    </p:spTree>
    <p:extLst>
      <p:ext uri="{BB962C8B-B14F-4D97-AF65-F5344CB8AC3E}">
        <p14:creationId xmlns:p14="http://schemas.microsoft.com/office/powerpoint/2010/main" val="3620496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Political Socialization</a:t>
            </a:r>
            <a:endParaRPr lang="en-US" dirty="0"/>
          </a:p>
        </p:txBody>
      </p:sp>
      <p:sp>
        <p:nvSpPr>
          <p:cNvPr id="3" name="Content Placeholder 2"/>
          <p:cNvSpPr>
            <a:spLocks noGrp="1"/>
          </p:cNvSpPr>
          <p:nvPr>
            <p:ph idx="1"/>
          </p:nvPr>
        </p:nvSpPr>
        <p:spPr/>
        <p:txBody>
          <a:bodyPr/>
          <a:lstStyle/>
          <a:p>
            <a:pPr lvl="1"/>
            <a:r>
              <a:rPr lang="en-ZW" dirty="0"/>
              <a:t>Social Groups</a:t>
            </a:r>
          </a:p>
          <a:p>
            <a:pPr lvl="2"/>
            <a:r>
              <a:rPr lang="en-ZW" dirty="0"/>
              <a:t>Black and white Americans differ on a number of issues, including affirmative action programs and race relations</a:t>
            </a:r>
          </a:p>
          <a:p>
            <a:pPr lvl="2"/>
            <a:r>
              <a:rPr lang="en-ZW" dirty="0"/>
              <a:t>Religious groups differ on a number of issues, including same-sex marriage, school prayer, and abortion.</a:t>
            </a:r>
          </a:p>
          <a:p>
            <a:pPr lvl="2"/>
            <a:r>
              <a:rPr lang="en-ZW" dirty="0"/>
              <a:t>Men and women differ on a number issues, including health care programs and support for </a:t>
            </a:r>
            <a:r>
              <a:rPr lang="en-ZW" dirty="0" err="1"/>
              <a:t>defense</a:t>
            </a:r>
            <a:r>
              <a:rPr lang="en-ZW" dirty="0"/>
              <a:t> budgets.</a:t>
            </a:r>
            <a:endParaRPr lang="en-US" dirty="0"/>
          </a:p>
        </p:txBody>
      </p:sp>
    </p:spTree>
    <p:extLst>
      <p:ext uri="{BB962C8B-B14F-4D97-AF65-F5344CB8AC3E}">
        <p14:creationId xmlns:p14="http://schemas.microsoft.com/office/powerpoint/2010/main" val="142561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Political Ideology</a:t>
            </a:r>
            <a:endParaRPr lang="en-US" dirty="0"/>
          </a:p>
        </p:txBody>
      </p:sp>
      <p:sp>
        <p:nvSpPr>
          <p:cNvPr id="3" name="Content Placeholder 2"/>
          <p:cNvSpPr>
            <a:spLocks noGrp="1"/>
          </p:cNvSpPr>
          <p:nvPr>
            <p:ph idx="1"/>
          </p:nvPr>
        </p:nvSpPr>
        <p:spPr/>
        <p:txBody>
          <a:bodyPr/>
          <a:lstStyle/>
          <a:p>
            <a:r>
              <a:rPr lang="en-ZW" dirty="0"/>
              <a:t>IMPORTANCE</a:t>
            </a:r>
          </a:p>
          <a:p>
            <a:pPr lvl="1"/>
            <a:r>
              <a:rPr lang="en-ZW" dirty="0"/>
              <a:t>A political ideology is a cohesive set of beliefs about politics, public policy, and the role of government.</a:t>
            </a:r>
          </a:p>
          <a:p>
            <a:pPr lvl="1"/>
            <a:r>
              <a:rPr lang="en-ZW" dirty="0"/>
              <a:t>Although political ideology is important to politicians and activists, studies consistently find that only about 20% of Americans vote along ideological lines.</a:t>
            </a:r>
            <a:endParaRPr lang="en-US" dirty="0"/>
          </a:p>
        </p:txBody>
      </p:sp>
    </p:spTree>
    <p:extLst>
      <p:ext uri="{BB962C8B-B14F-4D97-AF65-F5344CB8AC3E}">
        <p14:creationId xmlns:p14="http://schemas.microsoft.com/office/powerpoint/2010/main" val="953200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a:t>Political Ideology</a:t>
            </a:r>
            <a:endParaRPr lang="en-US" dirty="0"/>
          </a:p>
        </p:txBody>
      </p:sp>
      <p:sp>
        <p:nvSpPr>
          <p:cNvPr id="3" name="Content Placeholder 2"/>
          <p:cNvSpPr>
            <a:spLocks noGrp="1"/>
          </p:cNvSpPr>
          <p:nvPr>
            <p:ph idx="1"/>
          </p:nvPr>
        </p:nvSpPr>
        <p:spPr/>
        <p:txBody>
          <a:bodyPr>
            <a:normAutofit fontScale="92500" lnSpcReduction="10000"/>
          </a:bodyPr>
          <a:lstStyle/>
          <a:p>
            <a:r>
              <a:rPr lang="en-ZW" dirty="0"/>
              <a:t>LIBERAL IDEOLOGY</a:t>
            </a:r>
          </a:p>
          <a:p>
            <a:pPr lvl="1"/>
            <a:r>
              <a:rPr lang="en-ZW" dirty="0"/>
              <a:t>Supports </a:t>
            </a:r>
          </a:p>
          <a:p>
            <a:pPr lvl="2"/>
            <a:r>
              <a:rPr lang="en-ZW" dirty="0"/>
              <a:t>Political and social reform</a:t>
            </a:r>
          </a:p>
          <a:p>
            <a:pPr lvl="2"/>
            <a:r>
              <a:rPr lang="en-ZW" dirty="0" err="1"/>
              <a:t>Gov</a:t>
            </a:r>
            <a:r>
              <a:rPr lang="en-ZW" dirty="0"/>
              <a:t> regulation of the economy</a:t>
            </a:r>
          </a:p>
          <a:p>
            <a:pPr lvl="2"/>
            <a:r>
              <a:rPr lang="en-ZW" dirty="0"/>
              <a:t>Expanded programs for the poor, minorities, and women</a:t>
            </a:r>
          </a:p>
          <a:p>
            <a:pPr lvl="2"/>
            <a:r>
              <a:rPr lang="en-ZW" dirty="0"/>
              <a:t>National health care system </a:t>
            </a:r>
          </a:p>
          <a:p>
            <a:pPr lvl="2"/>
            <a:r>
              <a:rPr lang="en-ZW" dirty="0"/>
              <a:t>Abortion rights</a:t>
            </a:r>
          </a:p>
          <a:p>
            <a:pPr lvl="1"/>
            <a:r>
              <a:rPr lang="en-ZW" dirty="0"/>
              <a:t>Opposes</a:t>
            </a:r>
          </a:p>
          <a:p>
            <a:pPr lvl="2"/>
            <a:r>
              <a:rPr lang="en-ZW" dirty="0"/>
              <a:t>Increases in military spending</a:t>
            </a:r>
          </a:p>
          <a:p>
            <a:pPr lvl="2"/>
            <a:r>
              <a:rPr lang="en-ZW" dirty="0"/>
              <a:t>Committing troops to foreign wars</a:t>
            </a:r>
          </a:p>
          <a:p>
            <a:pPr lvl="2"/>
            <a:r>
              <a:rPr lang="en-ZW" dirty="0"/>
              <a:t>School prayer</a:t>
            </a:r>
            <a:endParaRPr lang="en-US" dirty="0"/>
          </a:p>
        </p:txBody>
      </p:sp>
    </p:spTree>
    <p:extLst>
      <p:ext uri="{BB962C8B-B14F-4D97-AF65-F5344CB8AC3E}">
        <p14:creationId xmlns:p14="http://schemas.microsoft.com/office/powerpoint/2010/main" val="2152899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Political Ideology</a:t>
            </a:r>
            <a:endParaRPr lang="en-US" dirty="0"/>
          </a:p>
        </p:txBody>
      </p:sp>
      <p:sp>
        <p:nvSpPr>
          <p:cNvPr id="3" name="Content Placeholder 2"/>
          <p:cNvSpPr>
            <a:spLocks noGrp="1"/>
          </p:cNvSpPr>
          <p:nvPr>
            <p:ph idx="1"/>
          </p:nvPr>
        </p:nvSpPr>
        <p:spPr/>
        <p:txBody>
          <a:bodyPr>
            <a:normAutofit lnSpcReduction="10000"/>
          </a:bodyPr>
          <a:lstStyle/>
          <a:p>
            <a:r>
              <a:rPr lang="en-ZW" dirty="0"/>
              <a:t>CONSERVATIVE IDEOLOGY</a:t>
            </a:r>
          </a:p>
          <a:p>
            <a:pPr lvl="1"/>
            <a:r>
              <a:rPr lang="en-ZW" dirty="0"/>
              <a:t>Supports</a:t>
            </a:r>
          </a:p>
          <a:p>
            <a:pPr lvl="2"/>
            <a:r>
              <a:rPr lang="en-ZW" dirty="0"/>
              <a:t>Expansion of American military powers</a:t>
            </a:r>
          </a:p>
          <a:p>
            <a:pPr lvl="2"/>
            <a:r>
              <a:rPr lang="en-ZW" dirty="0"/>
              <a:t>Free-market solutions to economic problems</a:t>
            </a:r>
          </a:p>
          <a:p>
            <a:pPr lvl="2"/>
            <a:r>
              <a:rPr lang="en-ZW" dirty="0"/>
              <a:t>Less </a:t>
            </a:r>
            <a:r>
              <a:rPr lang="en-ZW" dirty="0" err="1"/>
              <a:t>governmetn</a:t>
            </a:r>
            <a:r>
              <a:rPr lang="en-ZW" dirty="0"/>
              <a:t> regulation of business</a:t>
            </a:r>
          </a:p>
          <a:p>
            <a:pPr lvl="2"/>
            <a:r>
              <a:rPr lang="en-ZW" dirty="0"/>
              <a:t>School prayer</a:t>
            </a:r>
            <a:endParaRPr lang="en-US" dirty="0"/>
          </a:p>
          <a:p>
            <a:pPr lvl="1"/>
            <a:r>
              <a:rPr lang="en-ZW" dirty="0"/>
              <a:t>Opposes</a:t>
            </a:r>
          </a:p>
          <a:p>
            <a:pPr lvl="2"/>
            <a:r>
              <a:rPr lang="en-ZW" dirty="0"/>
              <a:t>Expensive federal social and welfare programs</a:t>
            </a:r>
          </a:p>
          <a:p>
            <a:pPr lvl="2"/>
            <a:r>
              <a:rPr lang="en-ZW" dirty="0"/>
              <a:t>Abortion rights</a:t>
            </a:r>
          </a:p>
          <a:p>
            <a:pPr lvl="2"/>
            <a:r>
              <a:rPr lang="en-ZW" dirty="0"/>
              <a:t>National health care system</a:t>
            </a:r>
          </a:p>
        </p:txBody>
      </p:sp>
    </p:spTree>
    <p:extLst>
      <p:ext uri="{BB962C8B-B14F-4D97-AF65-F5344CB8AC3E}">
        <p14:creationId xmlns:p14="http://schemas.microsoft.com/office/powerpoint/2010/main" val="3637722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Major polling services</a:t>
            </a:r>
            <a:endParaRPr lang="en-US" dirty="0"/>
          </a:p>
        </p:txBody>
      </p:sp>
      <p:sp>
        <p:nvSpPr>
          <p:cNvPr id="3" name="Content Placeholder 2"/>
          <p:cNvSpPr>
            <a:spLocks noGrp="1"/>
          </p:cNvSpPr>
          <p:nvPr>
            <p:ph idx="1"/>
          </p:nvPr>
        </p:nvSpPr>
        <p:spPr/>
        <p:txBody>
          <a:bodyPr/>
          <a:lstStyle/>
          <a:p>
            <a:r>
              <a:rPr lang="en-ZW" dirty="0"/>
              <a:t>Gallop Organization</a:t>
            </a:r>
          </a:p>
          <a:p>
            <a:r>
              <a:rPr lang="en-ZW" dirty="0"/>
              <a:t>Pew Research </a:t>
            </a:r>
            <a:r>
              <a:rPr lang="en-ZW" dirty="0" err="1"/>
              <a:t>Center</a:t>
            </a:r>
            <a:r>
              <a:rPr lang="en-ZW" dirty="0"/>
              <a:t> for People and the Press</a:t>
            </a:r>
          </a:p>
          <a:p>
            <a:pPr lvl="1"/>
            <a:r>
              <a:rPr lang="en-ZW" dirty="0"/>
              <a:t>Today, over 1000 polling organizations attempt to measure public preferences on everything from soft drinks to soap operas.  </a:t>
            </a:r>
          </a:p>
          <a:p>
            <a:pPr lvl="1"/>
            <a:r>
              <a:rPr lang="en-ZW" dirty="0"/>
              <a:t>200+ organizations focus on polling the American public’s political preferences.</a:t>
            </a:r>
            <a:endParaRPr lang="en-US" dirty="0"/>
          </a:p>
        </p:txBody>
      </p:sp>
    </p:spTree>
    <p:extLst>
      <p:ext uri="{BB962C8B-B14F-4D97-AF65-F5344CB8AC3E}">
        <p14:creationId xmlns:p14="http://schemas.microsoft.com/office/powerpoint/2010/main" val="155490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5A22-9576-4026-B7B7-507FD9711394}"/>
              </a:ext>
            </a:extLst>
          </p:cNvPr>
          <p:cNvSpPr>
            <a:spLocks noGrp="1"/>
          </p:cNvSpPr>
          <p:nvPr>
            <p:ph type="title"/>
          </p:nvPr>
        </p:nvSpPr>
        <p:spPr/>
        <p:txBody>
          <a:bodyPr/>
          <a:lstStyle/>
          <a:p>
            <a:r>
              <a:rPr lang="en-ZW" dirty="0"/>
              <a:t>American Political Culture</a:t>
            </a:r>
            <a:endParaRPr lang="en-US" dirty="0"/>
          </a:p>
        </p:txBody>
      </p:sp>
      <p:pic>
        <p:nvPicPr>
          <p:cNvPr id="4" name="Content Placeholder 3">
            <a:extLst>
              <a:ext uri="{FF2B5EF4-FFF2-40B4-BE49-F238E27FC236}">
                <a16:creationId xmlns:a16="http://schemas.microsoft.com/office/drawing/2014/main" id="{05A85AEF-9F5C-4C9B-B0B0-4CA1E6678057}"/>
              </a:ext>
            </a:extLst>
          </p:cNvPr>
          <p:cNvPicPr>
            <a:picLocks noGrp="1" noChangeAspect="1"/>
          </p:cNvPicPr>
          <p:nvPr>
            <p:ph idx="1"/>
          </p:nvPr>
        </p:nvPicPr>
        <p:blipFill>
          <a:blip r:embed="rId2"/>
          <a:stretch>
            <a:fillRect/>
          </a:stretch>
        </p:blipFill>
        <p:spPr>
          <a:xfrm>
            <a:off x="1488017" y="1774825"/>
            <a:ext cx="6167966" cy="4625975"/>
          </a:xfrm>
          <a:prstGeom prst="rect">
            <a:avLst/>
          </a:prstGeom>
        </p:spPr>
      </p:pic>
    </p:spTree>
    <p:extLst>
      <p:ext uri="{BB962C8B-B14F-4D97-AF65-F5344CB8AC3E}">
        <p14:creationId xmlns:p14="http://schemas.microsoft.com/office/powerpoint/2010/main" val="1414168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dirty="0"/>
              <a:t>The Science of Public Opinion Measurement</a:t>
            </a:r>
            <a:endParaRPr lang="en-US" dirty="0"/>
          </a:p>
        </p:txBody>
      </p:sp>
      <p:sp>
        <p:nvSpPr>
          <p:cNvPr id="3" name="Content Placeholder 2"/>
          <p:cNvSpPr>
            <a:spLocks noGrp="1"/>
          </p:cNvSpPr>
          <p:nvPr>
            <p:ph idx="1"/>
          </p:nvPr>
        </p:nvSpPr>
        <p:spPr/>
        <p:txBody>
          <a:bodyPr>
            <a:normAutofit fontScale="92500" lnSpcReduction="20000"/>
          </a:bodyPr>
          <a:lstStyle/>
          <a:p>
            <a:r>
              <a:rPr lang="en-ZW" dirty="0"/>
              <a:t>STEPS IN SCIENTIFIC POLLING</a:t>
            </a:r>
          </a:p>
          <a:p>
            <a:pPr lvl="1"/>
            <a:r>
              <a:rPr lang="en-ZW" dirty="0"/>
              <a:t>Define the population to be surveyed.</a:t>
            </a:r>
          </a:p>
          <a:p>
            <a:pPr lvl="1"/>
            <a:r>
              <a:rPr lang="en-ZW" dirty="0"/>
              <a:t>Construct a sample slice of the population.  Most polls use random sampling in which every member of the population being studied must have an equal chance of being sampled.  If this happens, a small sample should represent the whole population.</a:t>
            </a:r>
          </a:p>
          <a:p>
            <a:pPr lvl="1"/>
            <a:r>
              <a:rPr lang="en-ZW" dirty="0"/>
              <a:t>Construct carefully designed survey questions that avoid bias</a:t>
            </a:r>
          </a:p>
          <a:p>
            <a:pPr lvl="1"/>
            <a:r>
              <a:rPr lang="en-ZW" dirty="0"/>
              <a:t>Conduct the poll by using </a:t>
            </a:r>
            <a:r>
              <a:rPr lang="en-ZW" dirty="0" err="1"/>
              <a:t>eith</a:t>
            </a:r>
            <a:r>
              <a:rPr lang="en-ZW" dirty="0"/>
              <a:t> telephone or face-to-face interviewing procedures.</a:t>
            </a:r>
          </a:p>
          <a:p>
            <a:pPr lvl="1"/>
            <a:r>
              <a:rPr lang="en-ZW" dirty="0" err="1"/>
              <a:t>Analyze</a:t>
            </a:r>
            <a:r>
              <a:rPr lang="en-ZW" dirty="0"/>
              <a:t> and report the data</a:t>
            </a:r>
          </a:p>
          <a:p>
            <a:pPr lvl="1"/>
            <a:endParaRPr lang="en-US" dirty="0"/>
          </a:p>
        </p:txBody>
      </p:sp>
    </p:spTree>
    <p:extLst>
      <p:ext uri="{BB962C8B-B14F-4D97-AF65-F5344CB8AC3E}">
        <p14:creationId xmlns:p14="http://schemas.microsoft.com/office/powerpoint/2010/main" val="2533645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dirty="0"/>
              <a:t>Polls and Democracy</a:t>
            </a:r>
            <a:endParaRPr lang="en-US" dirty="0"/>
          </a:p>
        </p:txBody>
      </p:sp>
      <p:sp>
        <p:nvSpPr>
          <p:cNvPr id="3" name="Content Placeholder 2"/>
          <p:cNvSpPr>
            <a:spLocks noGrp="1"/>
          </p:cNvSpPr>
          <p:nvPr>
            <p:ph idx="1"/>
          </p:nvPr>
        </p:nvSpPr>
        <p:spPr/>
        <p:txBody>
          <a:bodyPr/>
          <a:lstStyle/>
          <a:p>
            <a:r>
              <a:rPr lang="en-ZW" dirty="0"/>
              <a:t>A TOOL FOR DEMOCRACY</a:t>
            </a:r>
          </a:p>
          <a:p>
            <a:pPr lvl="1"/>
            <a:r>
              <a:rPr lang="en-ZW" dirty="0"/>
              <a:t>Supporters argue that polling contributes to the democratic process by providing a way for the public to </a:t>
            </a:r>
            <a:r>
              <a:rPr lang="en-ZW" dirty="0" err="1"/>
              <a:t>exprss</a:t>
            </a:r>
            <a:r>
              <a:rPr lang="en-ZW" dirty="0"/>
              <a:t> its opinions.</a:t>
            </a:r>
          </a:p>
          <a:p>
            <a:pPr lvl="1"/>
            <a:r>
              <a:rPr lang="en-ZW" dirty="0"/>
              <a:t>Supporters also point out that polling enables political leaders to understand and implement public preferences on key issues.</a:t>
            </a:r>
          </a:p>
          <a:p>
            <a:pPr lvl="1"/>
            <a:endParaRPr lang="en-US" dirty="0"/>
          </a:p>
        </p:txBody>
      </p:sp>
    </p:spTree>
    <p:extLst>
      <p:ext uri="{BB962C8B-B14F-4D97-AF65-F5344CB8AC3E}">
        <p14:creationId xmlns:p14="http://schemas.microsoft.com/office/powerpoint/2010/main" val="4014371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Polls and Democracy</a:t>
            </a:r>
            <a:endParaRPr lang="en-US" dirty="0"/>
          </a:p>
        </p:txBody>
      </p:sp>
      <p:sp>
        <p:nvSpPr>
          <p:cNvPr id="3" name="Content Placeholder 2"/>
          <p:cNvSpPr>
            <a:spLocks noGrp="1"/>
          </p:cNvSpPr>
          <p:nvPr>
            <p:ph idx="1"/>
          </p:nvPr>
        </p:nvSpPr>
        <p:spPr/>
        <p:txBody>
          <a:bodyPr>
            <a:normAutofit lnSpcReduction="10000"/>
          </a:bodyPr>
          <a:lstStyle/>
          <a:p>
            <a:r>
              <a:rPr lang="en-ZW" dirty="0"/>
              <a:t>A TOOL FOR THE TIMID AND MAIPULATIVE</a:t>
            </a:r>
          </a:p>
          <a:p>
            <a:pPr lvl="1"/>
            <a:r>
              <a:rPr lang="en-ZW" dirty="0"/>
              <a:t>Critics argue that polls transform leaders into follower.  For example, had polls been available in 1787, the Framers might have been content to follow public opinion by revising the Articles of Confederation.</a:t>
            </a:r>
          </a:p>
          <a:p>
            <a:pPr lvl="1"/>
            <a:r>
              <a:rPr lang="en-ZW" dirty="0"/>
              <a:t>Critics also charge that polls can be used to manipulate public opinion.  Ex. The bandwagon effect occurs when polling results influence people to support candidates and issues that appear to be popular.</a:t>
            </a:r>
            <a:endParaRPr lang="en-US" dirty="0"/>
          </a:p>
        </p:txBody>
      </p:sp>
    </p:spTree>
    <p:extLst>
      <p:ext uri="{BB962C8B-B14F-4D97-AF65-F5344CB8AC3E}">
        <p14:creationId xmlns:p14="http://schemas.microsoft.com/office/powerpoint/2010/main" val="224425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Polls and Democracy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433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American Political Culture</a:t>
            </a:r>
            <a:endParaRPr lang="en-US" dirty="0"/>
          </a:p>
        </p:txBody>
      </p:sp>
      <p:sp>
        <p:nvSpPr>
          <p:cNvPr id="3" name="Content Placeholder 2"/>
          <p:cNvSpPr>
            <a:spLocks noGrp="1"/>
          </p:cNvSpPr>
          <p:nvPr>
            <p:ph idx="1"/>
          </p:nvPr>
        </p:nvSpPr>
        <p:spPr/>
        <p:txBody>
          <a:bodyPr/>
          <a:lstStyle/>
          <a:p>
            <a:r>
              <a:rPr lang="en-ZW" dirty="0"/>
              <a:t>IMPORTANCE</a:t>
            </a:r>
          </a:p>
          <a:p>
            <a:pPr lvl="1"/>
            <a:r>
              <a:rPr lang="en-ZW" dirty="0"/>
              <a:t>America’s political culture provides a broad consensus that shapes and limits the public debate about political issues</a:t>
            </a:r>
          </a:p>
          <a:p>
            <a:pPr marL="118872" indent="0">
              <a:buNone/>
            </a:pPr>
            <a:endParaRPr lang="en-US" dirty="0"/>
          </a:p>
        </p:txBody>
      </p:sp>
      <p:pic>
        <p:nvPicPr>
          <p:cNvPr id="4" name="Picture 3">
            <a:extLst>
              <a:ext uri="{FF2B5EF4-FFF2-40B4-BE49-F238E27FC236}">
                <a16:creationId xmlns:a16="http://schemas.microsoft.com/office/drawing/2014/main" id="{7C652B3B-E208-466E-B7AD-B102D30E8BD7}"/>
              </a:ext>
            </a:extLst>
          </p:cNvPr>
          <p:cNvPicPr>
            <a:picLocks noChangeAspect="1"/>
          </p:cNvPicPr>
          <p:nvPr/>
        </p:nvPicPr>
        <p:blipFill>
          <a:blip r:embed="rId2"/>
          <a:stretch>
            <a:fillRect/>
          </a:stretch>
        </p:blipFill>
        <p:spPr>
          <a:xfrm>
            <a:off x="4953000" y="3810000"/>
            <a:ext cx="3939637" cy="2957815"/>
          </a:xfrm>
          <a:prstGeom prst="rect">
            <a:avLst/>
          </a:prstGeom>
        </p:spPr>
      </p:pic>
    </p:spTree>
    <p:extLst>
      <p:ext uri="{BB962C8B-B14F-4D97-AF65-F5344CB8AC3E}">
        <p14:creationId xmlns:p14="http://schemas.microsoft.com/office/powerpoint/2010/main" val="376090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American Political Culture</a:t>
            </a:r>
            <a:endParaRPr lang="en-US" dirty="0"/>
          </a:p>
        </p:txBody>
      </p:sp>
      <p:sp>
        <p:nvSpPr>
          <p:cNvPr id="3" name="Content Placeholder 2"/>
          <p:cNvSpPr>
            <a:spLocks noGrp="1"/>
          </p:cNvSpPr>
          <p:nvPr>
            <p:ph idx="1"/>
          </p:nvPr>
        </p:nvSpPr>
        <p:spPr/>
        <p:txBody>
          <a:bodyPr>
            <a:normAutofit fontScale="92500"/>
          </a:bodyPr>
          <a:lstStyle/>
          <a:p>
            <a:r>
              <a:rPr lang="en-ZW" dirty="0"/>
              <a:t>CORE VALUES</a:t>
            </a:r>
          </a:p>
          <a:p>
            <a:pPr lvl="1"/>
            <a:r>
              <a:rPr lang="en-ZW" dirty="0"/>
              <a:t>Liberty / Freedom</a:t>
            </a:r>
          </a:p>
          <a:p>
            <a:pPr lvl="2"/>
            <a:r>
              <a:rPr lang="en-ZW" dirty="0"/>
              <a:t>Freedom of speech and religion are fundamental parts of the American political culture.</a:t>
            </a:r>
          </a:p>
          <a:p>
            <a:pPr lvl="2"/>
            <a:r>
              <a:rPr lang="en-ZW" dirty="0"/>
              <a:t>People should be free to lead their lives with minimal government interference.</a:t>
            </a:r>
            <a:endParaRPr lang="en-US" dirty="0"/>
          </a:p>
          <a:p>
            <a:pPr lvl="1"/>
            <a:r>
              <a:rPr lang="en-ZW" dirty="0"/>
              <a:t>Equality</a:t>
            </a:r>
          </a:p>
          <a:p>
            <a:pPr lvl="2"/>
            <a:r>
              <a:rPr lang="en-ZW" dirty="0"/>
              <a:t>Political equality – all adult citizens should have equal voting rights</a:t>
            </a:r>
          </a:p>
          <a:p>
            <a:pPr lvl="2"/>
            <a:r>
              <a:rPr lang="en-ZW" dirty="0"/>
              <a:t>Legal opportunity – entitled to equal treatment under the law</a:t>
            </a:r>
          </a:p>
          <a:p>
            <a:pPr lvl="2"/>
            <a:r>
              <a:rPr lang="en-ZW" dirty="0"/>
              <a:t>Equality of opportunity NOT in the equality of RESULTS</a:t>
            </a:r>
          </a:p>
        </p:txBody>
      </p:sp>
    </p:spTree>
    <p:extLst>
      <p:ext uri="{BB962C8B-B14F-4D97-AF65-F5344CB8AC3E}">
        <p14:creationId xmlns:p14="http://schemas.microsoft.com/office/powerpoint/2010/main" val="360536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t>American Political Culture</a:t>
            </a:r>
            <a:endParaRPr lang="en-US" dirty="0"/>
          </a:p>
        </p:txBody>
      </p:sp>
      <p:sp>
        <p:nvSpPr>
          <p:cNvPr id="3" name="Content Placeholder 2"/>
          <p:cNvSpPr>
            <a:spLocks noGrp="1"/>
          </p:cNvSpPr>
          <p:nvPr>
            <p:ph idx="1"/>
          </p:nvPr>
        </p:nvSpPr>
        <p:spPr/>
        <p:txBody>
          <a:bodyPr>
            <a:normAutofit lnSpcReduction="10000"/>
          </a:bodyPr>
          <a:lstStyle/>
          <a:p>
            <a:pPr lvl="1"/>
            <a:r>
              <a:rPr lang="en-ZW" dirty="0"/>
              <a:t>Individualism</a:t>
            </a:r>
          </a:p>
          <a:p>
            <a:pPr lvl="2"/>
            <a:r>
              <a:rPr lang="en-ZW" dirty="0"/>
              <a:t>Respect for the dignity and importance of each individual.</a:t>
            </a:r>
          </a:p>
          <a:p>
            <a:pPr lvl="2"/>
            <a:r>
              <a:rPr lang="en-ZW" dirty="0"/>
              <a:t>People should be responsible for their own decisions and well-being.</a:t>
            </a:r>
          </a:p>
          <a:p>
            <a:pPr lvl="1"/>
            <a:r>
              <a:rPr lang="en-ZW" dirty="0"/>
              <a:t>Democracy</a:t>
            </a:r>
          </a:p>
          <a:p>
            <a:pPr lvl="2"/>
            <a:r>
              <a:rPr lang="en-ZW" dirty="0"/>
              <a:t>Government should be based on the consent of the governed.</a:t>
            </a:r>
          </a:p>
          <a:p>
            <a:pPr lvl="2"/>
            <a:r>
              <a:rPr lang="en-ZW" dirty="0"/>
              <a:t>Majority rule with Minority rights!</a:t>
            </a:r>
          </a:p>
          <a:p>
            <a:pPr lvl="2"/>
            <a:r>
              <a:rPr lang="en-ZW" dirty="0"/>
              <a:t>Citizens have a responsibility to support their local communities</a:t>
            </a:r>
          </a:p>
        </p:txBody>
      </p:sp>
    </p:spTree>
    <p:extLst>
      <p:ext uri="{BB962C8B-B14F-4D97-AF65-F5344CB8AC3E}">
        <p14:creationId xmlns:p14="http://schemas.microsoft.com/office/powerpoint/2010/main" val="71641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58F3F-A644-4293-B054-A012CC4422D2}"/>
              </a:ext>
            </a:extLst>
          </p:cNvPr>
          <p:cNvSpPr>
            <a:spLocks noGrp="1"/>
          </p:cNvSpPr>
          <p:nvPr>
            <p:ph type="title"/>
          </p:nvPr>
        </p:nvSpPr>
        <p:spPr/>
        <p:txBody>
          <a:bodyPr/>
          <a:lstStyle/>
          <a:p>
            <a:r>
              <a:rPr lang="en-ZW" dirty="0"/>
              <a:t>American Political Culture</a:t>
            </a:r>
            <a:endParaRPr lang="en-US" dirty="0"/>
          </a:p>
        </p:txBody>
      </p:sp>
      <p:sp>
        <p:nvSpPr>
          <p:cNvPr id="3" name="Content Placeholder 2">
            <a:extLst>
              <a:ext uri="{FF2B5EF4-FFF2-40B4-BE49-F238E27FC236}">
                <a16:creationId xmlns:a16="http://schemas.microsoft.com/office/drawing/2014/main" id="{C23EBE67-F098-4722-9E44-2BB7F0F2542C}"/>
              </a:ext>
            </a:extLst>
          </p:cNvPr>
          <p:cNvSpPr>
            <a:spLocks noGrp="1"/>
          </p:cNvSpPr>
          <p:nvPr>
            <p:ph idx="1"/>
          </p:nvPr>
        </p:nvSpPr>
        <p:spPr/>
        <p:txBody>
          <a:bodyPr>
            <a:normAutofit/>
          </a:bodyPr>
          <a:lstStyle/>
          <a:p>
            <a:pPr>
              <a:lnSpc>
                <a:spcPct val="90000"/>
              </a:lnSpc>
            </a:pPr>
            <a:r>
              <a:rPr lang="en-US" sz="2800" dirty="0">
                <a:latin typeface="Arial Unicode MS" pitchFamily="34" charset="-128"/>
              </a:rPr>
              <a:t>Liberty – rights</a:t>
            </a:r>
          </a:p>
          <a:p>
            <a:pPr>
              <a:lnSpc>
                <a:spcPct val="90000"/>
              </a:lnSpc>
            </a:pPr>
            <a:r>
              <a:rPr lang="en-US" sz="2800" dirty="0">
                <a:latin typeface="Arial Unicode MS" pitchFamily="34" charset="-128"/>
              </a:rPr>
              <a:t>Equality – equal vote; equal chance to participate and succeed</a:t>
            </a:r>
          </a:p>
          <a:p>
            <a:pPr>
              <a:lnSpc>
                <a:spcPct val="90000"/>
              </a:lnSpc>
            </a:pPr>
            <a:r>
              <a:rPr lang="en-US" sz="2800" dirty="0">
                <a:latin typeface="Arial Unicode MS" pitchFamily="34" charset="-128"/>
              </a:rPr>
              <a:t>Democracy – government is accountable to the people</a:t>
            </a:r>
          </a:p>
          <a:p>
            <a:pPr>
              <a:lnSpc>
                <a:spcPct val="90000"/>
              </a:lnSpc>
            </a:pPr>
            <a:r>
              <a:rPr lang="en-US" sz="2800" dirty="0">
                <a:latin typeface="Arial Unicode MS" pitchFamily="34" charset="-128"/>
              </a:rPr>
              <a:t>Civic duty – take community affairs seriously and become involved when possible</a:t>
            </a:r>
          </a:p>
          <a:p>
            <a:pPr>
              <a:lnSpc>
                <a:spcPct val="90000"/>
              </a:lnSpc>
            </a:pPr>
            <a:r>
              <a:rPr lang="en-US" sz="2800" dirty="0">
                <a:latin typeface="Arial Unicode MS" pitchFamily="34" charset="-128"/>
              </a:rPr>
              <a:t>Individual responsibility – individuals responsible for their own actions and well-being</a:t>
            </a:r>
          </a:p>
          <a:p>
            <a:endParaRPr lang="en-US" dirty="0"/>
          </a:p>
        </p:txBody>
      </p:sp>
    </p:spTree>
    <p:extLst>
      <p:ext uri="{BB962C8B-B14F-4D97-AF65-F5344CB8AC3E}">
        <p14:creationId xmlns:p14="http://schemas.microsoft.com/office/powerpoint/2010/main" val="285944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AA994-9F1A-47BD-B852-949BFC19E9B6}"/>
              </a:ext>
            </a:extLst>
          </p:cNvPr>
          <p:cNvSpPr>
            <a:spLocks noGrp="1"/>
          </p:cNvSpPr>
          <p:nvPr>
            <p:ph type="title"/>
          </p:nvPr>
        </p:nvSpPr>
        <p:spPr/>
        <p:txBody>
          <a:bodyPr/>
          <a:lstStyle/>
          <a:p>
            <a:r>
              <a:rPr lang="en-ZW" dirty="0"/>
              <a:t>American Political Culture</a:t>
            </a:r>
            <a:endParaRPr lang="en-US" dirty="0"/>
          </a:p>
        </p:txBody>
      </p:sp>
      <p:sp>
        <p:nvSpPr>
          <p:cNvPr id="3" name="Content Placeholder 2">
            <a:extLst>
              <a:ext uri="{FF2B5EF4-FFF2-40B4-BE49-F238E27FC236}">
                <a16:creationId xmlns:a16="http://schemas.microsoft.com/office/drawing/2014/main" id="{354215CC-EEE6-4EFD-A424-027F7CA1DC38}"/>
              </a:ext>
            </a:extLst>
          </p:cNvPr>
          <p:cNvSpPr>
            <a:spLocks noGrp="1"/>
          </p:cNvSpPr>
          <p:nvPr>
            <p:ph idx="1"/>
          </p:nvPr>
        </p:nvSpPr>
        <p:spPr/>
        <p:txBody>
          <a:bodyPr/>
          <a:lstStyle/>
          <a:p>
            <a:r>
              <a:rPr lang="en-US" dirty="0">
                <a:latin typeface="Arial Unicode MS" pitchFamily="34" charset="-128"/>
              </a:rPr>
              <a:t>Americans tend to assert their rights</a:t>
            </a:r>
          </a:p>
          <a:p>
            <a:r>
              <a:rPr lang="en-US" dirty="0">
                <a:latin typeface="Arial Unicode MS" pitchFamily="34" charset="-128"/>
              </a:rPr>
              <a:t>Emphasize individualism, competition, equality, following rules, treating others fairly but impersonally</a:t>
            </a:r>
          </a:p>
          <a:p>
            <a:r>
              <a:rPr lang="en-US" dirty="0">
                <a:latin typeface="Arial Unicode MS" pitchFamily="34" charset="-128"/>
              </a:rPr>
              <a:t>Some other countries put more emphasis on harmony and equality</a:t>
            </a:r>
          </a:p>
          <a:p>
            <a:endParaRPr lang="en-US" dirty="0"/>
          </a:p>
        </p:txBody>
      </p:sp>
    </p:spTree>
    <p:extLst>
      <p:ext uri="{BB962C8B-B14F-4D97-AF65-F5344CB8AC3E}">
        <p14:creationId xmlns:p14="http://schemas.microsoft.com/office/powerpoint/2010/main" val="272105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AE9BE-4161-45DA-9FD5-E2E716F70584}"/>
              </a:ext>
            </a:extLst>
          </p:cNvPr>
          <p:cNvSpPr>
            <a:spLocks noGrp="1"/>
          </p:cNvSpPr>
          <p:nvPr>
            <p:ph type="title"/>
          </p:nvPr>
        </p:nvSpPr>
        <p:spPr/>
        <p:txBody>
          <a:bodyPr>
            <a:normAutofit fontScale="90000"/>
          </a:bodyPr>
          <a:lstStyle/>
          <a:p>
            <a:r>
              <a:rPr lang="en-US" dirty="0"/>
              <a:t>Attitudes Toward Economic Equality in America and Europe</a:t>
            </a:r>
          </a:p>
        </p:txBody>
      </p:sp>
      <p:pic>
        <p:nvPicPr>
          <p:cNvPr id="4" name="Content Placeholder 3">
            <a:extLst>
              <a:ext uri="{FF2B5EF4-FFF2-40B4-BE49-F238E27FC236}">
                <a16:creationId xmlns:a16="http://schemas.microsoft.com/office/drawing/2014/main" id="{7C40F02D-0885-480F-A29A-24722D21A9B1}"/>
              </a:ext>
            </a:extLst>
          </p:cNvPr>
          <p:cNvPicPr>
            <a:picLocks noGrp="1" noChangeAspect="1"/>
          </p:cNvPicPr>
          <p:nvPr>
            <p:ph idx="1"/>
          </p:nvPr>
        </p:nvPicPr>
        <p:blipFill>
          <a:blip r:embed="rId2"/>
          <a:stretch>
            <a:fillRect/>
          </a:stretch>
        </p:blipFill>
        <p:spPr>
          <a:xfrm>
            <a:off x="457200" y="2697016"/>
            <a:ext cx="8229600" cy="2781593"/>
          </a:xfrm>
          <a:prstGeom prst="rect">
            <a:avLst/>
          </a:prstGeom>
        </p:spPr>
      </p:pic>
    </p:spTree>
    <p:extLst>
      <p:ext uri="{BB962C8B-B14F-4D97-AF65-F5344CB8AC3E}">
        <p14:creationId xmlns:p14="http://schemas.microsoft.com/office/powerpoint/2010/main" val="439764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239</TotalTime>
  <Words>1271</Words>
  <Application>Microsoft Office PowerPoint</Application>
  <PresentationFormat>On-screen Show (4:3)</PresentationFormat>
  <Paragraphs>148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Unicode MS</vt:lpstr>
      <vt:lpstr>Corbel</vt:lpstr>
      <vt:lpstr>Wingdings</vt:lpstr>
      <vt:lpstr>Wingdings 2</vt:lpstr>
      <vt:lpstr>Wingdings 3</vt:lpstr>
      <vt:lpstr>Module</vt:lpstr>
      <vt:lpstr>Political Beliefs and Public Opinion</vt:lpstr>
      <vt:lpstr>American Political Culture</vt:lpstr>
      <vt:lpstr>American Political Culture</vt:lpstr>
      <vt:lpstr>American Political Culture</vt:lpstr>
      <vt:lpstr>American Political Culture</vt:lpstr>
      <vt:lpstr>American Political Culture</vt:lpstr>
      <vt:lpstr>American Political Culture</vt:lpstr>
      <vt:lpstr>American Political Culture</vt:lpstr>
      <vt:lpstr>Attitudes Toward Economic Equality in America and Europe</vt:lpstr>
      <vt:lpstr>Civic Duty and Competence</vt:lpstr>
      <vt:lpstr>Religion and Politics</vt:lpstr>
      <vt:lpstr>Sources of Political Culture</vt:lpstr>
      <vt:lpstr>The Culture War</vt:lpstr>
      <vt:lpstr>Two Cultural “Camps”</vt:lpstr>
      <vt:lpstr>How large is the divide in Red and Blue America?</vt:lpstr>
      <vt:lpstr>American Political Culture</vt:lpstr>
      <vt:lpstr>Mistrust of Government</vt:lpstr>
      <vt:lpstr>Trust in the Federal Government, 1958-2002</vt:lpstr>
      <vt:lpstr>Political Efficacy</vt:lpstr>
      <vt:lpstr>Changes in the Sense of Political Efficacy, 1952-2000</vt:lpstr>
      <vt:lpstr>Political Tolerance</vt:lpstr>
      <vt:lpstr>How Very Unpopular Groups Survive</vt:lpstr>
      <vt:lpstr>Political Socialization</vt:lpstr>
      <vt:lpstr>Political Socialization</vt:lpstr>
      <vt:lpstr>Political Socialization</vt:lpstr>
      <vt:lpstr>Political Ideology</vt:lpstr>
      <vt:lpstr>Political Ideology</vt:lpstr>
      <vt:lpstr>Political Ideology</vt:lpstr>
      <vt:lpstr>Major polling services</vt:lpstr>
      <vt:lpstr>The Science of Public Opinion Measurement</vt:lpstr>
      <vt:lpstr>Polls and Democracy</vt:lpstr>
      <vt:lpstr>Polls and Democracy</vt:lpstr>
      <vt:lpstr>Polls and Democracy</vt:lpstr>
    </vt:vector>
  </TitlesOfParts>
  <Company>Utica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Beliefs and Public Opinion</dc:title>
  <dc:creator>win7</dc:creator>
  <cp:lastModifiedBy>BRZEZINSKI, DAVID</cp:lastModifiedBy>
  <cp:revision>15</cp:revision>
  <dcterms:created xsi:type="dcterms:W3CDTF">2014-04-17T13:42:49Z</dcterms:created>
  <dcterms:modified xsi:type="dcterms:W3CDTF">2017-10-19T11:22:32Z</dcterms:modified>
</cp:coreProperties>
</file>