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70" r:id="rId11"/>
    <p:sldId id="266" r:id="rId12"/>
    <p:sldId id="268" r:id="rId1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inimized" horzBarState="maximized">
    <p:restoredLeft sz="32787"/>
    <p:restoredTop sz="90929"/>
  </p:normalViewPr>
  <p:slideViewPr>
    <p:cSldViewPr>
      <p:cViewPr>
        <p:scale>
          <a:sx n="66" d="100"/>
          <a:sy n="66" d="100"/>
        </p:scale>
        <p:origin x="-240" y="-22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8676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86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E603BD8-B116-4F96-A7DF-85C11071F3A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4572000" y="1295400"/>
            <a:ext cx="4343400" cy="1219200"/>
          </a:xfrm>
        </p:spPr>
        <p:txBody>
          <a:bodyPr/>
          <a:lstStyle>
            <a:lvl1pPr>
              <a:defRPr>
                <a:solidFill>
                  <a:srgbClr val="2B3A71"/>
                </a:solidFill>
              </a:defRPr>
            </a:lvl1pPr>
          </a:lstStyle>
          <a:p>
            <a:r>
              <a:rPr lang="en-US"/>
              <a:t>Chapter Number</a:t>
            </a:r>
          </a:p>
        </p:txBody>
      </p:sp>
      <p:sp>
        <p:nvSpPr>
          <p:cNvPr id="27651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4572000" y="2895600"/>
            <a:ext cx="43434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2B3A71"/>
                </a:solidFill>
              </a:defRPr>
            </a:lvl1pPr>
          </a:lstStyle>
          <a:p>
            <a:r>
              <a:rPr lang="en-US"/>
              <a:t>Chapter Subtitle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© Houghton Mifflin Company. All rights reserved.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2 | </a:t>
            </a:r>
            <a:fld id="{571F42A3-4D26-4562-B304-E095249CA05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228600"/>
            <a:ext cx="21717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228600"/>
            <a:ext cx="63627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© Houghton Mifflin Company. All rights reserved.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2 | </a:t>
            </a:r>
            <a:fld id="{1FD7CD38-030C-4831-ABA1-D55BC43D5EB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© Houghton Mifflin Company. All rights reserved.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2 | </a:t>
            </a:r>
            <a:fld id="{52A7B9FF-BDD1-4313-8589-7DFA845C114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© Houghton Mifflin Company. All rights reserved.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2 | </a:t>
            </a:r>
            <a:fld id="{22BDC4A6-3098-41CE-B864-06879BB60D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752600"/>
            <a:ext cx="41148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52600"/>
            <a:ext cx="41148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© Houghton Mifflin Company.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2 | </a:t>
            </a:r>
            <a:fld id="{F46F08B0-FCFD-4971-8ADB-6CC72E0C5AD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© Houghton Mifflin Company. All rights reserved.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2 | </a:t>
            </a:r>
            <a:fld id="{4ED210ED-25D6-4D4E-AA48-B89F6D8E99E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© Houghton Mifflin Company. All rights reserved.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2 | </a:t>
            </a:r>
            <a:fld id="{2C94EB4E-9EF9-4932-942B-1FA90F62FB4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© Houghton Mifflin Company. All rights reserved.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2 | </a:t>
            </a:r>
            <a:fld id="{A0AEFA98-2AAC-4D63-B721-7D122645C1C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© Houghton Mifflin Company.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2 | </a:t>
            </a:r>
            <a:fld id="{650D83C1-14A3-4FFD-B878-366AACD8ED9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© Houghton Mifflin Company.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2 | </a:t>
            </a:r>
            <a:fld id="{16E5984C-4F4A-441E-BC12-1DDAC01F181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228600"/>
            <a:ext cx="8686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752600"/>
            <a:ext cx="83820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586538"/>
            <a:ext cx="4572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/>
              <a:t>Copyright © Houghton Mifflin Company. All rights reserved.</a:t>
            </a:r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586538"/>
            <a:ext cx="1905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/>
              <a:t>2 | </a:t>
            </a:r>
            <a:fld id="{C34DED6F-EDA4-49D7-9570-E42335EAC62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hdr="0" dt="0"/>
  <p:txStyles>
    <p:titleStyle>
      <a:lvl1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2B3A71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2B3A71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2B3A7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rgbClr val="2B3A71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2B3A71"/>
        </a:buClr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2B3A71"/>
        </a:buClr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2B3A71"/>
        </a:buClr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2B3A71"/>
        </a:buClr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2B3A71"/>
        </a:buClr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0" y="1584325"/>
            <a:ext cx="4343400" cy="641350"/>
          </a:xfrm>
        </p:spPr>
        <p:txBody>
          <a:bodyPr>
            <a:spAutoFit/>
          </a:bodyPr>
          <a:lstStyle/>
          <a:p>
            <a:r>
              <a:rPr lang="en-US"/>
              <a:t>Chapter Two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The Constitution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Copyright © Houghton Mifflin Company. All rights reserved.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2 | </a:t>
            </a:r>
            <a:fld id="{013CC4CF-CAB1-443F-812D-CD869D27C434}" type="slidenum">
              <a:rPr lang="en-US"/>
              <a:pPr/>
              <a:t>10</a:t>
            </a:fld>
            <a:endParaRPr lang="en-US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title"/>
          </p:nvPr>
        </p:nvSpPr>
        <p:spPr>
          <a:xfrm>
            <a:off x="228600" y="6350"/>
            <a:ext cx="8686800" cy="1739900"/>
          </a:xfrm>
        </p:spPr>
        <p:txBody>
          <a:bodyPr>
            <a:spAutoFit/>
          </a:bodyPr>
          <a:lstStyle/>
          <a:p>
            <a:r>
              <a:rPr lang="en-US"/>
              <a:t>Map 2.2: Ratification of the Federal Constitution by State Conventions, 1787-1790 </a:t>
            </a:r>
          </a:p>
        </p:txBody>
      </p:sp>
      <p:pic>
        <p:nvPicPr>
          <p:cNvPr id="24580" name="Picture 4" descr="C:\Documents and Settings\smithja\Desktop\wilson\art\jpg\m_02_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613" y="1898650"/>
            <a:ext cx="5186362" cy="4502150"/>
          </a:xfrm>
          <a:prstGeom prst="rect">
            <a:avLst/>
          </a:prstGeom>
          <a:noFill/>
          <a:ln w="12699">
            <a:solidFill>
              <a:srgbClr val="000000"/>
            </a:solidFill>
            <a:miter lim="800000"/>
            <a:headEnd/>
            <a:tailEnd/>
          </a:ln>
        </p:spPr>
      </p:pic>
    </p:spTree>
  </p:cSld>
  <p:clrMapOvr>
    <a:masterClrMapping/>
  </p:clrMapOvr>
  <p:transition spd="med">
    <p:wipe dir="r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Copyright © Houghton Mifflin Company. All rights reserved.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2 | </a:t>
            </a:r>
            <a:fld id="{F4AA045C-84BE-43D0-B1A4-A3CDB26B822F}" type="slidenum">
              <a:rPr lang="en-US"/>
              <a:pPr/>
              <a:t>11</a:t>
            </a:fld>
            <a:endParaRPr lang="en-US"/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403225"/>
            <a:ext cx="8686800" cy="641350"/>
          </a:xfrm>
        </p:spPr>
        <p:txBody>
          <a:bodyPr>
            <a:spAutoFit/>
          </a:bodyPr>
          <a:lstStyle/>
          <a:p>
            <a:r>
              <a:rPr lang="en-US"/>
              <a:t>The Constitution and Slavery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latin typeface="Arial Unicode MS" pitchFamily="34" charset="-128"/>
              </a:rPr>
              <a:t>House of Representatives Apportionment: 3/5 Compromise</a:t>
            </a:r>
          </a:p>
          <a:p>
            <a:r>
              <a:rPr lang="en-US">
                <a:latin typeface="Arial Unicode MS" pitchFamily="34" charset="-128"/>
              </a:rPr>
              <a:t>Congress could not prohibit slave trade before 1808</a:t>
            </a:r>
          </a:p>
          <a:p>
            <a:r>
              <a:rPr lang="en-US">
                <a:latin typeface="Arial Unicode MS" pitchFamily="34" charset="-128"/>
              </a:rPr>
              <a:t>Fugitive Slave Clause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 bldLvl="5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Copyright © Houghton Mifflin Company. All rights reserved.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2 | </a:t>
            </a:r>
            <a:fld id="{24123DD3-29A5-479A-BB3A-D64C2C4B07F0}" type="slidenum">
              <a:rPr lang="en-US"/>
              <a:pPr/>
              <a:t>12</a:t>
            </a:fld>
            <a:endParaRPr lang="en-US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403225"/>
            <a:ext cx="8686800" cy="641350"/>
          </a:xfrm>
        </p:spPr>
        <p:txBody>
          <a:bodyPr>
            <a:spAutoFit/>
          </a:bodyPr>
          <a:lstStyle/>
          <a:p>
            <a:r>
              <a:rPr lang="en-US"/>
              <a:t>Suggestions for Constitutional Reform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latin typeface="Arial Unicode MS" pitchFamily="34" charset="-128"/>
              </a:rPr>
              <a:t>Reduce separation of powers to enhance national leadership</a:t>
            </a:r>
          </a:p>
          <a:p>
            <a:r>
              <a:rPr lang="en-US">
                <a:latin typeface="Arial Unicode MS" pitchFamily="34" charset="-128"/>
              </a:rPr>
              <a:t>Make the system less democratic</a:t>
            </a:r>
          </a:p>
          <a:p>
            <a:r>
              <a:rPr lang="en-US">
                <a:latin typeface="Arial Unicode MS" pitchFamily="34" charset="-128"/>
              </a:rPr>
              <a:t>Questions to consider</a:t>
            </a:r>
          </a:p>
          <a:p>
            <a:pPr lvl="1"/>
            <a:r>
              <a:rPr lang="en-US">
                <a:latin typeface="Arial Unicode MS" pitchFamily="34" charset="-128"/>
              </a:rPr>
              <a:t>How well has it worked in history?</a:t>
            </a:r>
          </a:p>
          <a:p>
            <a:pPr lvl="1"/>
            <a:r>
              <a:rPr lang="en-US">
                <a:latin typeface="Arial Unicode MS" pitchFamily="34" charset="-128"/>
              </a:rPr>
              <a:t>How well has it worked in comparison with other democratic nations?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build="p" bldLvl="5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Copyright © Houghton Mifflin Company. All rights reserved.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2 | </a:t>
            </a:r>
            <a:fld id="{CE6B9378-073F-4D6C-9CA0-719B6FA8D97C}" type="slidenum">
              <a:rPr lang="en-US"/>
              <a:pPr/>
              <a:t>2</a:t>
            </a:fld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28588"/>
            <a:ext cx="8686800" cy="1190625"/>
          </a:xfrm>
        </p:spPr>
        <p:txBody>
          <a:bodyPr>
            <a:spAutoFit/>
          </a:bodyPr>
          <a:lstStyle/>
          <a:p>
            <a:r>
              <a:rPr lang="en-US"/>
              <a:t>Weaknesses of the Articles of Confederation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>
                <a:latin typeface="Arial Unicode MS" pitchFamily="34" charset="-128"/>
              </a:rPr>
              <a:t>Could not levy taxes or regulate commerce</a:t>
            </a:r>
          </a:p>
          <a:p>
            <a:pPr>
              <a:lnSpc>
                <a:spcPct val="90000"/>
              </a:lnSpc>
            </a:pPr>
            <a:r>
              <a:rPr lang="en-US">
                <a:latin typeface="Arial Unicode MS" pitchFamily="34" charset="-128"/>
              </a:rPr>
              <a:t>Sovereignty, independence retained by states</a:t>
            </a:r>
          </a:p>
          <a:p>
            <a:pPr>
              <a:lnSpc>
                <a:spcPct val="90000"/>
              </a:lnSpc>
            </a:pPr>
            <a:r>
              <a:rPr lang="en-US">
                <a:latin typeface="Arial Unicode MS" pitchFamily="34" charset="-128"/>
              </a:rPr>
              <a:t>One vote in Congress for each state</a:t>
            </a:r>
          </a:p>
          <a:p>
            <a:pPr>
              <a:lnSpc>
                <a:spcPct val="90000"/>
              </a:lnSpc>
            </a:pPr>
            <a:r>
              <a:rPr lang="en-US">
                <a:latin typeface="Arial Unicode MS" pitchFamily="34" charset="-128"/>
              </a:rPr>
              <a:t>Nine of thirteen votes in Congress required for any measure</a:t>
            </a:r>
          </a:p>
          <a:p>
            <a:pPr>
              <a:lnSpc>
                <a:spcPct val="90000"/>
              </a:lnSpc>
            </a:pPr>
            <a:r>
              <a:rPr lang="en-US">
                <a:latin typeface="Arial Unicode MS" pitchFamily="34" charset="-128"/>
              </a:rPr>
              <a:t>Delegates to Congress picked, paid for by state legislatures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 bldLvl="5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Copyright © Houghton Mifflin Company. All rights reserved.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2 | </a:t>
            </a:r>
            <a:fld id="{A0D5AA1F-C467-4890-A0B0-4C8AE1D5359E}" type="slidenum">
              <a:rPr lang="en-US"/>
              <a:pPr/>
              <a:t>3</a:t>
            </a:fld>
            <a:endParaRPr 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28588"/>
            <a:ext cx="8686800" cy="1190625"/>
          </a:xfrm>
        </p:spPr>
        <p:txBody>
          <a:bodyPr>
            <a:spAutoFit/>
          </a:bodyPr>
          <a:lstStyle/>
          <a:p>
            <a:r>
              <a:rPr lang="en-US"/>
              <a:t>Weaknesses of the Articles of Confederation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>
                <a:latin typeface="Arial Unicode MS" pitchFamily="34" charset="-128"/>
              </a:rPr>
              <a:t>Little money coined by Congress</a:t>
            </a:r>
          </a:p>
          <a:p>
            <a:pPr>
              <a:lnSpc>
                <a:spcPct val="90000"/>
              </a:lnSpc>
            </a:pPr>
            <a:r>
              <a:rPr lang="en-US">
                <a:latin typeface="Arial Unicode MS" pitchFamily="34" charset="-128"/>
              </a:rPr>
              <a:t>Army small and dependent on independent state militias</a:t>
            </a:r>
          </a:p>
          <a:p>
            <a:pPr>
              <a:lnSpc>
                <a:spcPct val="90000"/>
              </a:lnSpc>
            </a:pPr>
            <a:r>
              <a:rPr lang="en-US">
                <a:latin typeface="Arial Unicode MS" pitchFamily="34" charset="-128"/>
              </a:rPr>
              <a:t>Territorial disputes between states led to open hostilities</a:t>
            </a:r>
          </a:p>
          <a:p>
            <a:pPr>
              <a:lnSpc>
                <a:spcPct val="90000"/>
              </a:lnSpc>
            </a:pPr>
            <a:r>
              <a:rPr lang="en-US">
                <a:latin typeface="Arial Unicode MS" pitchFamily="34" charset="-128"/>
              </a:rPr>
              <a:t>No national judicial system</a:t>
            </a:r>
          </a:p>
          <a:p>
            <a:pPr>
              <a:lnSpc>
                <a:spcPct val="90000"/>
              </a:lnSpc>
            </a:pPr>
            <a:r>
              <a:rPr lang="en-US">
                <a:latin typeface="Arial Unicode MS" pitchFamily="34" charset="-128"/>
              </a:rPr>
              <a:t>All thirteen states’ consent necessary for any amendments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 bldLvl="5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Copyright © Houghton Mifflin Company. All rights reserved.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2 | </a:t>
            </a:r>
            <a:fld id="{C0558DA9-7557-418F-8655-C60A83901001}" type="slidenum">
              <a:rPr lang="en-US"/>
              <a:pPr/>
              <a:t>4</a:t>
            </a:fld>
            <a:endParaRPr 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403225"/>
            <a:ext cx="8686800" cy="641350"/>
          </a:xfrm>
        </p:spPr>
        <p:txBody>
          <a:bodyPr>
            <a:spAutoFit/>
          </a:bodyPr>
          <a:lstStyle/>
          <a:p>
            <a:r>
              <a:rPr lang="en-US"/>
              <a:t>The Constitutional Convention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3000">
                <a:latin typeface="Arial Unicode MS" pitchFamily="34" charset="-128"/>
              </a:rPr>
              <a:t>The Framers (55) attending: men of practical affairs, including Continental army veterans and members of the Congress of the Confederation</a:t>
            </a:r>
          </a:p>
          <a:p>
            <a:pPr>
              <a:lnSpc>
                <a:spcPct val="90000"/>
              </a:lnSpc>
            </a:pPr>
            <a:r>
              <a:rPr lang="en-US" sz="3000">
                <a:latin typeface="Arial Unicode MS" pitchFamily="34" charset="-128"/>
              </a:rPr>
              <a:t>An entirely new constitution was written, although gathering was authorized only to revise Articles</a:t>
            </a:r>
          </a:p>
          <a:p>
            <a:pPr>
              <a:lnSpc>
                <a:spcPct val="90000"/>
              </a:lnSpc>
            </a:pPr>
            <a:r>
              <a:rPr lang="en-US" sz="3000">
                <a:latin typeface="Arial Unicode MS" pitchFamily="34" charset="-128"/>
              </a:rPr>
              <a:t>Primary concern was with defense of liberty as a natural right (Lockean reasoning)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 bldLvl="5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Copyright © Houghton Mifflin Company. All rights reserved.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2 | </a:t>
            </a:r>
            <a:fld id="{C93B2863-F4EF-449C-B758-FB389F5F2146}" type="slidenum">
              <a:rPr lang="en-US"/>
              <a:pPr/>
              <a:t>5</a:t>
            </a:fld>
            <a:endParaRPr lang="en-US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403225"/>
            <a:ext cx="8686800" cy="641350"/>
          </a:xfrm>
        </p:spPr>
        <p:txBody>
          <a:bodyPr>
            <a:spAutoFit/>
          </a:bodyPr>
          <a:lstStyle/>
          <a:p>
            <a:r>
              <a:rPr lang="en-US"/>
              <a:t>Plans and Compromises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1752600"/>
            <a:ext cx="81534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>
                <a:latin typeface="Arial Unicode MS" pitchFamily="34" charset="-128"/>
              </a:rPr>
              <a:t>The Virginia Plan</a:t>
            </a:r>
          </a:p>
          <a:p>
            <a:pPr lvl="1">
              <a:lnSpc>
                <a:spcPct val="90000"/>
              </a:lnSpc>
            </a:pPr>
            <a:r>
              <a:rPr lang="en-US" sz="2600">
                <a:latin typeface="Arial Unicode MS" pitchFamily="34" charset="-128"/>
              </a:rPr>
              <a:t>National legislature with supreme powers</a:t>
            </a:r>
          </a:p>
          <a:p>
            <a:pPr lvl="1">
              <a:lnSpc>
                <a:spcPct val="90000"/>
              </a:lnSpc>
            </a:pPr>
            <a:r>
              <a:rPr lang="en-US" sz="2600">
                <a:latin typeface="Arial Unicode MS" pitchFamily="34" charset="-128"/>
              </a:rPr>
              <a:t>One house elected directly by the people</a:t>
            </a:r>
          </a:p>
          <a:p>
            <a:pPr>
              <a:lnSpc>
                <a:spcPct val="90000"/>
              </a:lnSpc>
            </a:pPr>
            <a:r>
              <a:rPr lang="en-US" sz="2800">
                <a:latin typeface="Arial Unicode MS" pitchFamily="34" charset="-128"/>
              </a:rPr>
              <a:t>The New Jersey Plan</a:t>
            </a:r>
          </a:p>
          <a:p>
            <a:pPr lvl="1">
              <a:lnSpc>
                <a:spcPct val="90000"/>
              </a:lnSpc>
            </a:pPr>
            <a:r>
              <a:rPr lang="en-US" sz="2600">
                <a:latin typeface="Arial Unicode MS" pitchFamily="34" charset="-128"/>
              </a:rPr>
              <a:t>One vote per state</a:t>
            </a:r>
          </a:p>
          <a:p>
            <a:pPr lvl="1">
              <a:lnSpc>
                <a:spcPct val="90000"/>
              </a:lnSpc>
            </a:pPr>
            <a:r>
              <a:rPr lang="en-US" sz="2600">
                <a:latin typeface="Arial Unicode MS" pitchFamily="34" charset="-128"/>
              </a:rPr>
              <a:t>Protect small states’ interests</a:t>
            </a:r>
          </a:p>
          <a:p>
            <a:pPr>
              <a:lnSpc>
                <a:spcPct val="90000"/>
              </a:lnSpc>
            </a:pPr>
            <a:r>
              <a:rPr lang="en-US" sz="2800">
                <a:latin typeface="Arial Unicode MS" pitchFamily="34" charset="-128"/>
              </a:rPr>
              <a:t>The Great Compromise</a:t>
            </a:r>
          </a:p>
          <a:p>
            <a:pPr lvl="1">
              <a:lnSpc>
                <a:spcPct val="90000"/>
              </a:lnSpc>
            </a:pPr>
            <a:r>
              <a:rPr lang="en-US" sz="2600">
                <a:latin typeface="Arial Unicode MS" pitchFamily="34" charset="-128"/>
              </a:rPr>
              <a:t>House of Representatives based on population</a:t>
            </a:r>
          </a:p>
          <a:p>
            <a:pPr lvl="1">
              <a:lnSpc>
                <a:spcPct val="90000"/>
              </a:lnSpc>
            </a:pPr>
            <a:r>
              <a:rPr lang="en-US" sz="2600">
                <a:latin typeface="Arial Unicode MS" pitchFamily="34" charset="-128"/>
              </a:rPr>
              <a:t>Two senators per state, elected by state legislatures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 bldLvl="5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Copyright © Houghton Mifflin Company. All rights reserved.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2 | </a:t>
            </a:r>
            <a:fld id="{F66E81DF-2204-44A2-86EF-10BC5F275103}" type="slidenum">
              <a:rPr lang="en-US"/>
              <a:pPr/>
              <a:t>6</a:t>
            </a:fld>
            <a:endParaRPr lang="en-US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403225"/>
            <a:ext cx="8686800" cy="641350"/>
          </a:xfrm>
        </p:spPr>
        <p:txBody>
          <a:bodyPr>
            <a:spAutoFit/>
          </a:bodyPr>
          <a:lstStyle/>
          <a:p>
            <a:r>
              <a:rPr lang="en-US"/>
              <a:t>Key Principles of Government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077200" cy="4114800"/>
          </a:xfrm>
        </p:spPr>
        <p:txBody>
          <a:bodyPr/>
          <a:lstStyle/>
          <a:p>
            <a:r>
              <a:rPr lang="en-US">
                <a:latin typeface="Arial Unicode MS" pitchFamily="34" charset="-128"/>
              </a:rPr>
              <a:t>Founders did not intent to create a direct democracy</a:t>
            </a:r>
          </a:p>
          <a:p>
            <a:r>
              <a:rPr lang="en-US">
                <a:latin typeface="Arial Unicode MS" pitchFamily="34" charset="-128"/>
              </a:rPr>
              <a:t>Popular rule only in House of Representatives</a:t>
            </a:r>
          </a:p>
          <a:p>
            <a:r>
              <a:rPr lang="en-US">
                <a:latin typeface="Arial Unicode MS" pitchFamily="34" charset="-128"/>
              </a:rPr>
              <a:t>Separation of Powers: between branches</a:t>
            </a:r>
          </a:p>
          <a:p>
            <a:r>
              <a:rPr lang="en-US">
                <a:latin typeface="Arial Unicode MS" pitchFamily="34" charset="-128"/>
              </a:rPr>
              <a:t>Federalism: power divided between national and state governments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 bldLvl="5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Copyright © Houghton Mifflin Company. All rights reserved.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2 | </a:t>
            </a:r>
            <a:fld id="{72682575-4A7E-49EB-8ED3-D07CD6AFEAAE}" type="slidenum">
              <a:rPr lang="en-US"/>
              <a:pPr/>
              <a:t>7</a:t>
            </a:fld>
            <a:endParaRPr lang="en-US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403225"/>
            <a:ext cx="8686800" cy="641350"/>
          </a:xfrm>
        </p:spPr>
        <p:txBody>
          <a:bodyPr>
            <a:spAutoFit/>
          </a:bodyPr>
          <a:lstStyle/>
          <a:p>
            <a:r>
              <a:rPr lang="en-US"/>
              <a:t>Three Categories of Powers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981200"/>
            <a:ext cx="77724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b="1">
                <a:latin typeface="Arial Unicode MS" pitchFamily="34" charset="-128"/>
              </a:rPr>
              <a:t>Enumerated powers</a:t>
            </a:r>
            <a:r>
              <a:rPr lang="en-US" sz="2800" b="1">
                <a:latin typeface="Arial Unicode MS" pitchFamily="34" charset="-128"/>
              </a:rPr>
              <a:t>:</a:t>
            </a:r>
            <a:r>
              <a:rPr lang="en-US" sz="2800">
                <a:latin typeface="Arial Unicode MS" pitchFamily="34" charset="-128"/>
              </a:rPr>
              <a:t> </a:t>
            </a:r>
            <a:r>
              <a:rPr lang="en-US" sz="2600">
                <a:latin typeface="Arial Unicode MS" pitchFamily="34" charset="-128"/>
              </a:rPr>
              <a:t>given to national government exclusively; include power to print money, declare war, make treaties, conduct foreign affairs</a:t>
            </a:r>
          </a:p>
          <a:p>
            <a:pPr>
              <a:lnSpc>
                <a:spcPct val="90000"/>
              </a:lnSpc>
            </a:pPr>
            <a:r>
              <a:rPr lang="en-US" b="1">
                <a:latin typeface="Arial Unicode MS" pitchFamily="34" charset="-128"/>
              </a:rPr>
              <a:t>Reserved powers</a:t>
            </a:r>
            <a:r>
              <a:rPr lang="en-US" sz="2800" b="1">
                <a:latin typeface="Arial Unicode MS" pitchFamily="34" charset="-128"/>
              </a:rPr>
              <a:t>:</a:t>
            </a:r>
            <a:r>
              <a:rPr lang="en-US" sz="2800">
                <a:latin typeface="Arial Unicode MS" pitchFamily="34" charset="-128"/>
              </a:rPr>
              <a:t> </a:t>
            </a:r>
            <a:r>
              <a:rPr lang="en-US" sz="2600">
                <a:latin typeface="Arial Unicode MS" pitchFamily="34" charset="-128"/>
              </a:rPr>
              <a:t>given to states exclusively; include power to issue licenses and to regulate commerce wholly within a state</a:t>
            </a:r>
          </a:p>
          <a:p>
            <a:pPr>
              <a:lnSpc>
                <a:spcPct val="90000"/>
              </a:lnSpc>
            </a:pPr>
            <a:r>
              <a:rPr lang="en-US" b="1">
                <a:latin typeface="Arial Unicode MS" pitchFamily="34" charset="-128"/>
              </a:rPr>
              <a:t>Concurrent powers</a:t>
            </a:r>
            <a:r>
              <a:rPr lang="en-US" sz="2800" b="1">
                <a:latin typeface="Arial Unicode MS" pitchFamily="34" charset="-128"/>
              </a:rPr>
              <a:t>:</a:t>
            </a:r>
            <a:r>
              <a:rPr lang="en-US" sz="2800">
                <a:latin typeface="Arial Unicode MS" pitchFamily="34" charset="-128"/>
              </a:rPr>
              <a:t> </a:t>
            </a:r>
            <a:r>
              <a:rPr lang="en-US" sz="2600">
                <a:latin typeface="Arial Unicode MS" pitchFamily="34" charset="-128"/>
              </a:rPr>
              <a:t>shared by both national and state governments; include collecting taxes, building roads, borrowing money, having courts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 bldLvl="5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Copyright © Houghton Mifflin Company. All rights reserved.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2 | </a:t>
            </a:r>
            <a:fld id="{36531C70-3A10-4F9E-8BD1-78663F17B86E}" type="slidenum">
              <a:rPr lang="en-US"/>
              <a:pPr/>
              <a:t>8</a:t>
            </a:fld>
            <a:endParaRPr lang="en-US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403225"/>
            <a:ext cx="8686800" cy="641350"/>
          </a:xfrm>
        </p:spPr>
        <p:txBody>
          <a:bodyPr>
            <a:spAutoFit/>
          </a:bodyPr>
          <a:lstStyle/>
          <a:p>
            <a:r>
              <a:rPr lang="en-US"/>
              <a:t>The Antifederalist View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057400"/>
            <a:ext cx="77724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>
                <a:latin typeface="Arial Unicode MS" pitchFamily="34" charset="-128"/>
              </a:rPr>
              <a:t>Liberty could be secure only in small republics</a:t>
            </a:r>
          </a:p>
          <a:p>
            <a:pPr>
              <a:lnSpc>
                <a:spcPct val="90000"/>
              </a:lnSpc>
            </a:pPr>
            <a:r>
              <a:rPr lang="en-US">
                <a:latin typeface="Arial Unicode MS" pitchFamily="34" charset="-128"/>
              </a:rPr>
              <a:t>Nation needed, at best, a loose confederation of states with most of the power wielded by the state legislatures</a:t>
            </a:r>
          </a:p>
          <a:p>
            <a:pPr>
              <a:lnSpc>
                <a:spcPct val="90000"/>
              </a:lnSpc>
            </a:pPr>
            <a:r>
              <a:rPr lang="en-US">
                <a:latin typeface="Arial Unicode MS" pitchFamily="34" charset="-128"/>
              </a:rPr>
              <a:t>If there was a strong national government, there should be many more restrictions on it</a:t>
            </a:r>
            <a:endParaRPr lang="en-US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 bldLvl="5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Copyright © Houghton Mifflin Company. All rights reserved.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2 | </a:t>
            </a:r>
            <a:fld id="{CDA907CA-905D-41A9-9CD9-D71BA298DB21}" type="slidenum">
              <a:rPr lang="en-US"/>
              <a:pPr/>
              <a:t>9</a:t>
            </a:fld>
            <a:endParaRPr lang="en-US"/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403225"/>
            <a:ext cx="8686800" cy="641350"/>
          </a:xfrm>
        </p:spPr>
        <p:txBody>
          <a:bodyPr>
            <a:spAutoFit/>
          </a:bodyPr>
          <a:lstStyle/>
          <a:p>
            <a:r>
              <a:rPr lang="en-US"/>
              <a:t>Federalist Papers 10 and 51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>
                <a:latin typeface="Arial Unicode MS" pitchFamily="34" charset="-128"/>
              </a:rPr>
              <a:t>Coalitions were more likely to be moderate because they would represent a diversity of interests</a:t>
            </a:r>
          </a:p>
          <a:p>
            <a:pPr>
              <a:lnSpc>
                <a:spcPct val="90000"/>
              </a:lnSpc>
            </a:pPr>
            <a:r>
              <a:rPr lang="en-US">
                <a:latin typeface="Arial Unicode MS" pitchFamily="34" charset="-128"/>
              </a:rPr>
              <a:t>Governments should be somewhat distant from the passions of the people</a:t>
            </a:r>
          </a:p>
          <a:p>
            <a:pPr>
              <a:lnSpc>
                <a:spcPct val="90000"/>
              </a:lnSpc>
            </a:pPr>
            <a:r>
              <a:rPr lang="en-US">
                <a:latin typeface="Arial Unicode MS" pitchFamily="34" charset="-128"/>
              </a:rPr>
              <a:t>No bill of rights was necessary</a:t>
            </a:r>
            <a:endParaRPr lang="en-US" sz="280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 bldLvl="5" autoUpdateAnimBg="0"/>
    </p:bldLst>
  </p:timing>
</p:sld>
</file>

<file path=ppt/theme/theme1.xml><?xml version="1.0" encoding="utf-8"?>
<a:theme xmlns:a="http://schemas.openxmlformats.org/drawingml/2006/main" name="wilson">
  <a:themeElements>
    <a:clrScheme name="wils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wils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lnDef>
  </a:objectDefaults>
  <a:extraClrSchemeLst>
    <a:extraClrScheme>
      <a:clrScheme name="wils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ils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ils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ils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ils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ils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ils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ils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ils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ils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ils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ils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Settings\smithja\Desktop\wilson\templates\wilson.pot</Template>
  <TotalTime>266</TotalTime>
  <Words>606</Words>
  <Application>Microsoft Office PowerPoint</Application>
  <PresentationFormat>On-screen Show (4:3)</PresentationFormat>
  <Paragraphs>78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Times</vt:lpstr>
      <vt:lpstr>Arial</vt:lpstr>
      <vt:lpstr>Times New Roman</vt:lpstr>
      <vt:lpstr>Arial Unicode MS</vt:lpstr>
      <vt:lpstr>wilson</vt:lpstr>
      <vt:lpstr>Chapter Two</vt:lpstr>
      <vt:lpstr>Weaknesses of the Articles of Confederation</vt:lpstr>
      <vt:lpstr>Weaknesses of the Articles of Confederation</vt:lpstr>
      <vt:lpstr>The Constitutional Convention</vt:lpstr>
      <vt:lpstr>Plans and Compromises</vt:lpstr>
      <vt:lpstr>Key Principles of Government</vt:lpstr>
      <vt:lpstr>Three Categories of Powers</vt:lpstr>
      <vt:lpstr>The Antifederalist View</vt:lpstr>
      <vt:lpstr>Federalist Papers 10 and 51</vt:lpstr>
      <vt:lpstr>Map 2.2: Ratification of the Federal Constitution by State Conventions, 1787-1790 </vt:lpstr>
      <vt:lpstr>The Constitution and Slavery</vt:lpstr>
      <vt:lpstr>Suggestions for Constitutional Reform</vt:lpstr>
    </vt:vector>
  </TitlesOfParts>
  <Company>뿿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Constitution</dc:title>
  <dc:creator>Trial User</dc:creator>
  <cp:lastModifiedBy>UCS</cp:lastModifiedBy>
  <cp:revision>8</cp:revision>
  <dcterms:created xsi:type="dcterms:W3CDTF">2005-05-15T16:12:11Z</dcterms:created>
  <dcterms:modified xsi:type="dcterms:W3CDTF">2011-09-19T12:12:57Z</dcterms:modified>
</cp:coreProperties>
</file>