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68" r:id="rId16"/>
    <p:sldId id="273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0929"/>
  </p:normalViewPr>
  <p:slideViewPr>
    <p:cSldViewPr>
      <p:cViewPr>
        <p:scale>
          <a:sx n="66" d="100"/>
          <a:sy n="66" d="100"/>
        </p:scale>
        <p:origin x="-1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DC9B4A-1DDF-485B-8144-B30D72DCD5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AC840-1945-488B-BA19-B2D956A5AEA2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table 4.3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E0A9B-3989-4FAA-ACC0-860FA7AFDF18}" type="slidenum">
              <a:rPr lang="en-US"/>
              <a:pPr/>
              <a:t>14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figure 4.1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BDA80-33B4-43DA-B6DB-6EB93E11548D}" type="slidenum">
              <a:rPr lang="en-US"/>
              <a:pPr/>
              <a:t>16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figure 4.3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572000" y="1295400"/>
            <a:ext cx="4343400" cy="1219200"/>
          </a:xfrm>
        </p:spPr>
        <p:txBody>
          <a:bodyPr/>
          <a:lstStyle>
            <a:lvl1pPr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Number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343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 | </a:t>
            </a:r>
            <a:fld id="{9570918C-BEBC-4BB3-9DBC-91B86D714F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 | </a:t>
            </a:r>
            <a:fld id="{3C00FF52-A375-4E35-958C-467B504AF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 | </a:t>
            </a:r>
            <a:fld id="{1A27703B-AEB4-4AB6-AC03-0B0D6EFEB8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 | </a:t>
            </a:r>
            <a:fld id="{57430E46-714E-40BA-AE1D-7E9F474B7F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 | </a:t>
            </a:r>
            <a:fld id="{45B26A12-CDC0-4BAE-A928-B4FA6ABB7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 | </a:t>
            </a:r>
            <a:fld id="{42D915AA-4196-42FE-A70B-818A4C7857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 | </a:t>
            </a:r>
            <a:fld id="{E5D7B161-1A13-4735-8BBC-845C643BD1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 | </a:t>
            </a:r>
            <a:fld id="{BC003908-7A87-43C2-8F57-DE55A548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 | </a:t>
            </a:r>
            <a:fld id="{985CCB64-4728-42E2-ACB1-3A24912CC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 | </a:t>
            </a:r>
            <a:fld id="{0594B5E6-7A0B-4B8E-8332-D6D57D4B67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26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457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86538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4 | </a:t>
            </a:r>
            <a:fld id="{D9142521-4CDC-4C47-AF29-FE74F57750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84325"/>
            <a:ext cx="4343400" cy="641350"/>
          </a:xfrm>
        </p:spPr>
        <p:txBody>
          <a:bodyPr>
            <a:spAutoFit/>
          </a:bodyPr>
          <a:lstStyle/>
          <a:p>
            <a:r>
              <a:rPr lang="en-US"/>
              <a:t>Chapter Four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American Political Culture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6E048936-8EBD-448E-AA38-61EC3A9DCCE0}" type="slidenum">
              <a:rPr lang="en-US"/>
              <a:pPr/>
              <a:t>10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Sources of Political Culture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 Unicode MS" pitchFamily="34" charset="-128"/>
              </a:rPr>
              <a:t>American Revolution was essentially over liberty—asserting rights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 Unicode MS" pitchFamily="34" charset="-128"/>
              </a:rPr>
              <a:t>Widespread (not universal) participation permitted by Constitution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 Unicode MS" pitchFamily="34" charset="-128"/>
              </a:rPr>
              <a:t>Absence of an established national religion made religious diversity inevitable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 Unicode MS" pitchFamily="34" charset="-128"/>
              </a:rPr>
              <a:t>Family instills how we think about world and politics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 Unicode MS" pitchFamily="34" charset="-128"/>
              </a:rPr>
              <a:t>Not a high degree of class consciousness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CA17F563-B6B4-449B-ACF5-537E5990B5DC}" type="slidenum">
              <a:rPr lang="en-US"/>
              <a:pPr/>
              <a:t>11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The Culture War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The cultural clash in America is a battle over values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The culture war differs from political disputes 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The culture conflict is animated by deep differences in people’s beliefs about morality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30B63236-1FCB-4648-A196-74B5F516C732}" type="slidenum">
              <a:rPr lang="en-US"/>
              <a:pPr/>
              <a:t>12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Two Cultural “Camps”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Arial Unicode MS" pitchFamily="34" charset="-128"/>
              </a:rPr>
              <a:t>Orthodox:</a:t>
            </a:r>
            <a:r>
              <a:rPr lang="en-US">
                <a:latin typeface="Arial Unicode MS" pitchFamily="34" charset="-128"/>
              </a:rPr>
              <a:t> morality is as, or more, important than self-expression; morality derives from fixed rules from God</a:t>
            </a:r>
          </a:p>
          <a:p>
            <a:r>
              <a:rPr lang="en-US" b="1">
                <a:latin typeface="Arial Unicode MS" pitchFamily="34" charset="-128"/>
              </a:rPr>
              <a:t>Progressive:</a:t>
            </a:r>
            <a:r>
              <a:rPr lang="en-US">
                <a:latin typeface="Arial Unicode MS" pitchFamily="34" charset="-128"/>
              </a:rPr>
              <a:t> personal freedom is as, or more, important than tradition; rules change based on circumstances of modern life and individual preferences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9B002132-03DF-4319-964A-6DC661A59129}" type="slidenum">
              <a:rPr lang="en-US"/>
              <a:pPr/>
              <a:t>13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Mistrust of Government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There is evidence that mistrust has increased since the late 1950s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Causes: Watergate, the Vietnam War and Clinton impeachment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Public confidence is likely to ebb and flow with circumstances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No dramatic change in confidence in Americans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BB6A3064-1F9D-4AD8-8C71-AD7C8F3A0DBE}" type="slidenum">
              <a:rPr lang="en-US"/>
              <a:pPr/>
              <a:t>14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Figure 4.1: Trust in the Federal Government, 1958-2002</a:t>
            </a:r>
          </a:p>
        </p:txBody>
      </p:sp>
      <p:pic>
        <p:nvPicPr>
          <p:cNvPr id="20484" name="Picture 4" descr="C:\Documents and Settings\smithja\Desktop\wilson\art\jpg\la_04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25650"/>
            <a:ext cx="8534400" cy="38227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943100" y="5867400"/>
            <a:ext cx="525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</a:rPr>
              <a:t>University of Michigan, </a:t>
            </a:r>
            <a:r>
              <a:rPr lang="en-US" sz="1200" i="1">
                <a:latin typeface="Arial" charset="0"/>
              </a:rPr>
              <a:t>The National Election Studies</a:t>
            </a:r>
            <a:r>
              <a:rPr lang="en-US" sz="1200">
                <a:latin typeface="Arial" charset="0"/>
              </a:rPr>
              <a:t>. </a:t>
            </a:r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634EED64-7256-49C1-A1EE-4FF2DA9DC2F2}" type="slidenum">
              <a:rPr lang="en-US"/>
              <a:pPr/>
              <a:t>15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Political Efficacy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Political efficacy:</a:t>
            </a:r>
            <a:r>
              <a:rPr lang="en-US"/>
              <a:t> citizen’s capacity to understand and influence political events</a:t>
            </a:r>
          </a:p>
          <a:p>
            <a:r>
              <a:rPr lang="en-US" b="1"/>
              <a:t>Internal efficacy:</a:t>
            </a:r>
            <a:r>
              <a:rPr lang="en-US"/>
              <a:t> confidence in one’s ability to understand and influence events</a:t>
            </a:r>
          </a:p>
          <a:p>
            <a:r>
              <a:rPr lang="en-US" b="1"/>
              <a:t>External efficacy:</a:t>
            </a:r>
            <a:r>
              <a:rPr lang="en-US"/>
              <a:t> belief that system will respond to citizens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1D2ABAC2-44FA-4D71-8D98-C72591D4EA70}" type="slidenum">
              <a:rPr lang="en-US"/>
              <a:pPr/>
              <a:t>16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Figure 4.3: Changes in the Sense of Political Efficacy, 1952-2000</a:t>
            </a:r>
          </a:p>
        </p:txBody>
      </p:sp>
      <p:pic>
        <p:nvPicPr>
          <p:cNvPr id="22532" name="Picture 4" descr="C:\Documents and Settings\smithja\Desktop\wilson\art\jpg\la_04_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04975"/>
            <a:ext cx="8686800" cy="446405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943100" y="6124575"/>
            <a:ext cx="525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</a:rPr>
              <a:t>University of Michigan, </a:t>
            </a:r>
            <a:r>
              <a:rPr lang="en-US" sz="1200" i="1">
                <a:latin typeface="Arial" charset="0"/>
              </a:rPr>
              <a:t>The National Election Studies</a:t>
            </a:r>
            <a:r>
              <a:rPr lang="en-US" sz="1200">
                <a:latin typeface="Arial" charset="0"/>
              </a:rPr>
              <a:t>. </a:t>
            </a:r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8C7D9FC6-BECA-40E1-A3FA-FC86AAB0379D}" type="slidenum">
              <a:rPr lang="en-US"/>
              <a:pPr/>
              <a:t>17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Political Tolerance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A minimal level of tolerance is crucial to democratic politics</a:t>
            </a:r>
          </a:p>
          <a:p>
            <a:r>
              <a:rPr lang="en-US">
                <a:latin typeface="Arial Unicode MS" pitchFamily="34" charset="-128"/>
              </a:rPr>
              <a:t>Most Americans support tolerance in the abstract</a:t>
            </a:r>
          </a:p>
          <a:p>
            <a:r>
              <a:rPr lang="en-US">
                <a:latin typeface="Arial Unicode MS" pitchFamily="34" charset="-128"/>
              </a:rPr>
              <a:t>Most Americans would deny these rights in specific cases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BBF31DFC-DC43-40E3-8E4A-21752875F090}" type="slidenum">
              <a:rPr lang="en-US"/>
              <a:pPr/>
              <a:t>18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How Very Unpopular Groups Survive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Most people do not act on their beliefs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Officeholders and activists are more tolerant than the general public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Usually there is no consensus on whom to persecute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Courts are sufficiently insulated from public opinion to enforce constitutional protections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99287037-77B4-4A3D-814D-B87E37931258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Political Culture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Arial Unicode MS" pitchFamily="34" charset="-128"/>
              </a:rPr>
              <a:t>Political Culture</a:t>
            </a:r>
            <a:r>
              <a:rPr lang="en-US">
                <a:latin typeface="Arial Unicode MS" pitchFamily="34" charset="-128"/>
              </a:rPr>
              <a:t>: A distinctive and patterned way of thinking about how political and economic life ought to be carried out</a:t>
            </a:r>
          </a:p>
          <a:p>
            <a:r>
              <a:rPr lang="en-US">
                <a:latin typeface="Arial Unicode MS" pitchFamily="34" charset="-128"/>
              </a:rPr>
              <a:t>For example, Americans generally believe more strongly in political than in economic equality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CB697718-8334-45E8-90CB-2911E2A8480B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American Political Values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 Unicode MS" pitchFamily="34" charset="-128"/>
              </a:rPr>
              <a:t>Liberty – rights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 Unicode MS" pitchFamily="34" charset="-128"/>
              </a:rPr>
              <a:t>Equality – equal vote; equal chance to participate and succeed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 Unicode MS" pitchFamily="34" charset="-128"/>
              </a:rPr>
              <a:t>Democracy – government is accountable to the people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 Unicode MS" pitchFamily="34" charset="-128"/>
              </a:rPr>
              <a:t>Civic duty – take community affairs seriously and become involved when possible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 Unicode MS" pitchFamily="34" charset="-128"/>
              </a:rPr>
              <a:t>Individual responsibility – individuals responsible for their own actions and well-being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C0926367-4632-42DA-894E-BB981DEBE5F3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Questions About Political Culture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How do we know people share these beliefs?</a:t>
            </a:r>
          </a:p>
          <a:p>
            <a:r>
              <a:rPr lang="en-US">
                <a:latin typeface="Arial Unicode MS" pitchFamily="34" charset="-128"/>
              </a:rPr>
              <a:t>How do we explain behavior inconsistent with these beliefs?</a:t>
            </a:r>
          </a:p>
          <a:p>
            <a:r>
              <a:rPr lang="en-US">
                <a:latin typeface="Arial Unicode MS" pitchFamily="34" charset="-128"/>
              </a:rPr>
              <a:t>Why is there so much political conflict in U.S. history?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85067CD6-F600-422D-8B0A-2344AC86CBC9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Beliefs About Economics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Americans support free enterprise, but support some limits on marketplace freedom</a:t>
            </a:r>
          </a:p>
          <a:p>
            <a:r>
              <a:rPr lang="en-US">
                <a:latin typeface="Arial Unicode MS" pitchFamily="34" charset="-128"/>
              </a:rPr>
              <a:t>Americans believe in equality of opportunity but not equality of result</a:t>
            </a:r>
          </a:p>
          <a:p>
            <a:r>
              <a:rPr lang="en-US">
                <a:latin typeface="Arial Unicode MS" pitchFamily="34" charset="-128"/>
              </a:rPr>
              <a:t>Americans have a widely shared commitment to economic individualism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8CB488D1-74F7-4B7D-9100-512DA535DD9E}" type="slidenum">
              <a:rPr lang="en-US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American Political Culture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Americans tend to assert their rights</a:t>
            </a:r>
          </a:p>
          <a:p>
            <a:r>
              <a:rPr lang="en-US">
                <a:latin typeface="Arial Unicode MS" pitchFamily="34" charset="-128"/>
              </a:rPr>
              <a:t>Emphasize individualism, competition, equality, following rules, treating others fairly but impersonally</a:t>
            </a:r>
          </a:p>
          <a:p>
            <a:r>
              <a:rPr lang="en-US">
                <a:latin typeface="Arial Unicode MS" pitchFamily="34" charset="-128"/>
              </a:rPr>
              <a:t>Some other countries put more emphasis on harmony and equality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D7D5E52D-4149-49B3-B1B0-3F8130BBEA23}" type="slidenum">
              <a:rPr lang="en-US"/>
              <a:pPr/>
              <a:t>7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Table 4.3: Attitudes Toward Economic Equality in America and Europe</a:t>
            </a:r>
          </a:p>
        </p:txBody>
      </p:sp>
      <p:pic>
        <p:nvPicPr>
          <p:cNvPr id="24580" name="Picture 4" descr="C:\Documents and Settings\smithja\Desktop\wilson\art\jpg\table_04_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476500"/>
            <a:ext cx="8686800" cy="2917825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0053FF13-9794-4589-90D6-E63F36E23B89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Civic Duty and Competence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Arial Unicode MS" pitchFamily="34" charset="-128"/>
              </a:rPr>
              <a:t>Civic duty:</a:t>
            </a:r>
            <a:r>
              <a:rPr lang="en-US">
                <a:latin typeface="Arial Unicode MS" pitchFamily="34" charset="-128"/>
              </a:rPr>
              <a:t> a belief that one has an obligation to participate in civic and political affairs</a:t>
            </a:r>
          </a:p>
          <a:p>
            <a:r>
              <a:rPr lang="en-US" b="1">
                <a:latin typeface="Arial Unicode MS" pitchFamily="34" charset="-128"/>
              </a:rPr>
              <a:t>Civic competence:</a:t>
            </a:r>
            <a:r>
              <a:rPr lang="en-US">
                <a:latin typeface="Arial Unicode MS" pitchFamily="34" charset="-128"/>
              </a:rPr>
              <a:t> a belief that one can affect government policies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 | </a:t>
            </a:r>
            <a:fld id="{77B112A9-C52E-4D81-AEED-6001E6DF7D77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Religion and Politics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Religious beliefs have played an important role in American politics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Both liberals and conservatives use the pulpit to promote political change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Candidates for national office in most other contemporary democracies rarely mention religion; drastically different in the U.S.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5" autoUpdateAnimBg="0"/>
    </p:bldLst>
  </p:timing>
</p:sld>
</file>

<file path=ppt/theme/theme1.xml><?xml version="1.0" encoding="utf-8"?>
<a:theme xmlns:a="http://schemas.openxmlformats.org/drawingml/2006/main" name="wilson">
  <a:themeElements>
    <a:clrScheme name="wils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ils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wils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Settings\smithja\Desktop\wilson\templates\wilson.pot</Template>
  <TotalTime>216</TotalTime>
  <Words>829</Words>
  <Application>Microsoft Office PowerPoint</Application>
  <PresentationFormat>On-screen Show (4:3)</PresentationFormat>
  <Paragraphs>106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Times</vt:lpstr>
      <vt:lpstr>Arial</vt:lpstr>
      <vt:lpstr>Times New Roman</vt:lpstr>
      <vt:lpstr>Arial Unicode MS</vt:lpstr>
      <vt:lpstr>wilson</vt:lpstr>
      <vt:lpstr>Chapter Four</vt:lpstr>
      <vt:lpstr>Political Culture</vt:lpstr>
      <vt:lpstr>American Political Values</vt:lpstr>
      <vt:lpstr>Questions About Political Culture</vt:lpstr>
      <vt:lpstr>Beliefs About Economics</vt:lpstr>
      <vt:lpstr>American Political Culture</vt:lpstr>
      <vt:lpstr>Table 4.3: Attitudes Toward Economic Equality in America and Europe</vt:lpstr>
      <vt:lpstr>Civic Duty and Competence</vt:lpstr>
      <vt:lpstr>Religion and Politics</vt:lpstr>
      <vt:lpstr>Sources of Political Culture</vt:lpstr>
      <vt:lpstr>The Culture War</vt:lpstr>
      <vt:lpstr>Two Cultural “Camps”</vt:lpstr>
      <vt:lpstr>Mistrust of Government</vt:lpstr>
      <vt:lpstr>Figure 4.1: Trust in the Federal Government, 1958-2002</vt:lpstr>
      <vt:lpstr>Political Efficacy</vt:lpstr>
      <vt:lpstr>Figure 4.3: Changes in the Sense of Political Efficacy, 1952-2000</vt:lpstr>
      <vt:lpstr>Political Tolerance</vt:lpstr>
      <vt:lpstr>How Very Unpopular Groups Survive</vt:lpstr>
    </vt:vector>
  </TitlesOfParts>
  <Company>Cherry Creek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Political Culture</dc:title>
  <dc:creator>Creek Tech Center</dc:creator>
  <cp:lastModifiedBy>UCS</cp:lastModifiedBy>
  <cp:revision>15</cp:revision>
  <dcterms:created xsi:type="dcterms:W3CDTF">2005-05-17T20:08:34Z</dcterms:created>
  <dcterms:modified xsi:type="dcterms:W3CDTF">2011-10-13T13:19:17Z</dcterms:modified>
</cp:coreProperties>
</file>