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63" r:id="rId10"/>
    <p:sldId id="271" r:id="rId11"/>
    <p:sldId id="264" r:id="rId12"/>
    <p:sldId id="265" r:id="rId13"/>
    <p:sldId id="275" r:id="rId14"/>
    <p:sldId id="266" r:id="rId15"/>
    <p:sldId id="267" r:id="rId16"/>
    <p:sldId id="272" r:id="rId17"/>
    <p:sldId id="268" r:id="rId18"/>
    <p:sldId id="273" r:id="rId19"/>
    <p:sldId id="269" r:id="rId20"/>
    <p:sldId id="277" r:id="rId21"/>
    <p:sldId id="270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66" d="100"/>
          <a:sy n="66" d="100"/>
        </p:scale>
        <p:origin x="-1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FAC70C-CD56-4AD4-80DA-3E545C9EFD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954CD-4A9B-4E70-BC6B-218144E03676}" type="slidenum">
              <a:rPr lang="en-US"/>
              <a:pPr/>
              <a:t>7</a:t>
            </a:fld>
            <a:endParaRPr lang="en-US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D3E51-5B3E-4C21-816A-148432700D2D}" type="slidenum">
              <a:rPr lang="en-US"/>
              <a:pPr/>
              <a:t>10</a:t>
            </a:fld>
            <a:endParaRPr lang="en-US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table 5.3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49D2A3-79C5-47F3-84E1-F3C257123125}" type="slidenum">
              <a:rPr lang="en-US"/>
              <a:pPr/>
              <a:t>13</a:t>
            </a:fld>
            <a:endParaRPr lang="en-US"/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table 7.4 (formerly 5.4 in 9e)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05C8D-210A-47CC-BACE-63B61E3F7229}" type="slidenum">
              <a:rPr lang="en-US"/>
              <a:pPr/>
              <a:t>16</a:t>
            </a:fld>
            <a:endParaRPr lang="en-US"/>
          </a:p>
        </p:txBody>
      </p:sp>
      <p:sp>
        <p:nvSpPr>
          <p:cNvPr id="2150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figure 7.3 (formerly 5.2 in 9e)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7A039D-0DF5-4585-8C49-CFB52095BCDB}" type="slidenum">
              <a:rPr lang="en-US"/>
              <a:pPr/>
              <a:t>18</a:t>
            </a:fld>
            <a:endParaRPr 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table 7.7 (formerly 5.7 in 9e)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295400"/>
            <a:ext cx="4343400" cy="1219200"/>
          </a:xfrm>
        </p:spPr>
        <p:txBody>
          <a:bodyPr/>
          <a:lstStyle>
            <a:lvl1pPr>
              <a:defRPr>
                <a:solidFill>
                  <a:srgbClr val="2B3A71"/>
                </a:solidFill>
              </a:defRPr>
            </a:lvl1pPr>
          </a:lstStyle>
          <a:p>
            <a:r>
              <a:rPr lang="en-US"/>
              <a:t>Chapter Number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95600"/>
            <a:ext cx="43434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2B3A71"/>
                </a:solidFill>
              </a:defRPr>
            </a:lvl1pPr>
          </a:lstStyle>
          <a:p>
            <a:r>
              <a:rPr lang="en-US"/>
              <a:t>Chapter Subtitle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 | </a:t>
            </a:r>
            <a:fld id="{7AB51D6B-20F9-47BA-8833-1181EF9087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 | </a:t>
            </a:r>
            <a:fld id="{CAAB141D-B149-478A-9FA4-155901B7B6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 | </a:t>
            </a:r>
            <a:fld id="{69704C12-0346-4B44-83C2-2770463C25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 | </a:t>
            </a:r>
            <a:fld id="{5B91E968-5C17-4108-A71A-ED12BC2416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 | </a:t>
            </a:r>
            <a:fld id="{8B77E91F-0BA7-41D4-A570-D971FFCD16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 | </a:t>
            </a:r>
            <a:fld id="{471B0D12-E1E0-46E1-8B6A-D256D77079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 | </a:t>
            </a:r>
            <a:fld id="{9DC49CE3-CDF0-446C-9CD0-D3AB628FDA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 | </a:t>
            </a:r>
            <a:fld id="{4220B536-1F45-4736-8D29-7A80B78DF7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 | </a:t>
            </a:r>
            <a:fld id="{DAA42B75-428E-47A6-8EC6-BA5E271492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 | </a:t>
            </a:r>
            <a:fld id="{3CF5DF53-6446-4B80-8DCA-8F3C0C76E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52600"/>
            <a:ext cx="8382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6538"/>
            <a:ext cx="457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86538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7 | </a:t>
            </a:r>
            <a:fld id="{2EBCBF7B-86A1-4754-9C4F-60DA082BD4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B3A7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2B3A7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584325"/>
            <a:ext cx="4343400" cy="641350"/>
          </a:xfrm>
        </p:spPr>
        <p:txBody>
          <a:bodyPr>
            <a:spAutoFit/>
          </a:bodyPr>
          <a:lstStyle/>
          <a:p>
            <a:r>
              <a:rPr lang="en-US"/>
              <a:t>Chapter Seven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Public Opinion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 | </a:t>
            </a:r>
            <a:fld id="{5A7D0DCE-FD23-4829-94CA-0BB9FB191C58}" type="slidenum">
              <a:rPr lang="en-US"/>
              <a:pPr/>
              <a:t>10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8588"/>
            <a:ext cx="8686800" cy="1190625"/>
          </a:xfrm>
        </p:spPr>
        <p:txBody>
          <a:bodyPr>
            <a:spAutoFit/>
          </a:bodyPr>
          <a:lstStyle/>
          <a:p>
            <a:r>
              <a:rPr lang="en-US"/>
              <a:t>Figure 7.1: Generational Gaps on the Issues</a:t>
            </a:r>
          </a:p>
        </p:txBody>
      </p:sp>
      <p:pic>
        <p:nvPicPr>
          <p:cNvPr id="17412" name="Picture 4" descr="C:\Documents and Settings\smithja\Desktop\wilson\art\jpg\la_07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71600"/>
            <a:ext cx="8534400" cy="469265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61938" y="6072188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</a:rPr>
              <a:t>Survey by </a:t>
            </a:r>
            <a:r>
              <a:rPr lang="en-US" sz="1200" i="1">
                <a:latin typeface="Arial" charset="0"/>
              </a:rPr>
              <a:t>Washington Post</a:t>
            </a:r>
            <a:r>
              <a:rPr lang="en-US" sz="1200">
                <a:latin typeface="Arial" charset="0"/>
              </a:rPr>
              <a:t>/Henry J. Kaiser Foundation/Harvard University, August 2-September 1, 2002, as reported in Elizabeth Hamel et al., "Younger Voters," </a:t>
            </a:r>
            <a:r>
              <a:rPr lang="en-US" sz="1200" i="1">
                <a:latin typeface="Arial" charset="0"/>
              </a:rPr>
              <a:t>Public Perspective,</a:t>
            </a:r>
            <a:r>
              <a:rPr lang="en-US" sz="1200">
                <a:latin typeface="Arial" charset="0"/>
              </a:rPr>
              <a:t> May/June 2003, p. 11.</a:t>
            </a:r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 | </a:t>
            </a:r>
            <a:fld id="{CF6AF220-442D-44F7-9AEE-AFDD35B2342E}" type="slidenum">
              <a:rPr lang="en-US"/>
              <a:pPr/>
              <a:t>11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Social Class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Social class: ill-defined in U.S., though recognized in specific cases  (e.g., truck drivers and investment bankers)</a:t>
            </a:r>
          </a:p>
          <a:p>
            <a:r>
              <a:rPr lang="en-US"/>
              <a:t>Social class is less important in the U.S. than in Europe; the extent of cleavage has declined in both places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 | </a:t>
            </a:r>
            <a:fld id="{0EA87779-95D3-4AEB-8017-64ED7A30B11D}" type="slidenum">
              <a:rPr lang="en-US"/>
              <a:pPr/>
              <a:t>12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Race and Ethnicity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Similarities and differences between blacks and whites are complex, but there is some evidence that they may be narrowing</a:t>
            </a:r>
          </a:p>
          <a:p>
            <a:r>
              <a:rPr lang="en-US"/>
              <a:t>Latinos tend to identify as Democrats, though not as strongly as African Americans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 | </a:t>
            </a:r>
            <a:fld id="{A4F4579A-BDFC-4CFA-89B5-C08A007D84A2}" type="slidenum">
              <a:rPr lang="en-US"/>
              <a:pPr/>
              <a:t>13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8588"/>
            <a:ext cx="8686800" cy="1190625"/>
          </a:xfrm>
        </p:spPr>
        <p:txBody>
          <a:bodyPr>
            <a:spAutoFit/>
          </a:bodyPr>
          <a:lstStyle/>
          <a:p>
            <a:r>
              <a:rPr lang="en-US"/>
              <a:t>Table 7.4: African American and White Opinion</a:t>
            </a:r>
          </a:p>
        </p:txBody>
      </p:sp>
      <p:pic>
        <p:nvPicPr>
          <p:cNvPr id="26628" name="Picture 4" descr="C:\Documents and Settings\smithja\Desktop\wilson\art\jpg\table_07_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25" y="1471613"/>
            <a:ext cx="7423150" cy="4929187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 | </a:t>
            </a:r>
            <a:fld id="{E0D4B885-CAF1-4E79-B651-EC67108C4180}" type="slidenum">
              <a:rPr lang="en-US"/>
              <a:pPr/>
              <a:t>14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Regional Differences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White southerners were once more conservative than other regions regarding aid to minorities, legalizing marijuana, school busing, and rights of the accused</a:t>
            </a:r>
          </a:p>
          <a:p>
            <a:r>
              <a:rPr lang="en-US"/>
              <a:t>Southerners are now significantly less Democratic than they were for most of the 20</a:t>
            </a:r>
            <a:r>
              <a:rPr lang="en-US" baseline="30000"/>
              <a:t>th</a:t>
            </a:r>
            <a:r>
              <a:rPr lang="en-US"/>
              <a:t> century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 | </a:t>
            </a:r>
            <a:fld id="{141DAA22-21CC-4231-AEEE-F34B828CDBC2}" type="slidenum">
              <a:rPr lang="en-US"/>
              <a:pPr/>
              <a:t>15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Political Ideology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Political ideology</a:t>
            </a:r>
            <a:r>
              <a:rPr lang="en-US"/>
              <a:t>: a more or less consistent set of beliefs about what policies government ought to pursue</a:t>
            </a:r>
          </a:p>
          <a:p>
            <a:pPr>
              <a:lnSpc>
                <a:spcPct val="90000"/>
              </a:lnSpc>
            </a:pPr>
            <a:r>
              <a:rPr lang="en-US"/>
              <a:t>The great majority of Americans do not think ideologically</a:t>
            </a:r>
          </a:p>
          <a:p>
            <a:pPr>
              <a:lnSpc>
                <a:spcPct val="90000"/>
              </a:lnSpc>
            </a:pPr>
            <a:r>
              <a:rPr lang="en-US"/>
              <a:t>People may have strong predispositions even if they do not satisfy the condition of being “ideological”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5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 | </a:t>
            </a:r>
            <a:fld id="{B6A1AC32-1E87-4604-B59B-4C672D2836B9}" type="slidenum">
              <a:rPr lang="en-US"/>
              <a:pPr/>
              <a:t>16</a:t>
            </a:fld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Figure 7.3: Ideological Self-Identification</a:t>
            </a:r>
          </a:p>
        </p:txBody>
      </p:sp>
      <p:pic>
        <p:nvPicPr>
          <p:cNvPr id="20484" name="Picture 4" descr="C:\Documents and Settings\smithja\Desktop\wilson\art\jpg\la_07_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171575"/>
            <a:ext cx="6705600" cy="4841875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109663" y="6053138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latin typeface="Arial" charset="0"/>
              </a:rPr>
              <a:t>The American Enterprise</a:t>
            </a:r>
            <a:r>
              <a:rPr lang="en-US" sz="1200">
                <a:latin typeface="Arial" charset="0"/>
              </a:rPr>
              <a:t> (March/April 1993): 84, Robert S. Ericson and Kent L. Tedin, </a:t>
            </a:r>
            <a:r>
              <a:rPr lang="en-US" sz="1200" i="1">
                <a:latin typeface="Arial" charset="0"/>
              </a:rPr>
              <a:t>American Public Opinion</a:t>
            </a:r>
            <a:r>
              <a:rPr lang="en-US" sz="1200">
                <a:latin typeface="Arial" charset="0"/>
              </a:rPr>
              <a:t> (New York: Longman, 2001), 101, citing surveys by CBS/</a:t>
            </a:r>
            <a:r>
              <a:rPr lang="en-US" sz="1200" i="1">
                <a:latin typeface="Arial" charset="0"/>
              </a:rPr>
              <a:t>New York Times</a:t>
            </a:r>
            <a:r>
              <a:rPr lang="en-US" sz="1200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 | </a:t>
            </a:r>
            <a:fld id="{86583033-2213-4D0B-AFB0-895E23C9F6DC}" type="slidenum">
              <a:rPr lang="en-US"/>
              <a:pPr/>
              <a:t>17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Liberals and Conservatives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Economic policy: liberals favor jobs for all, subsidized medical care and education, increased taxation of the rich</a:t>
            </a:r>
          </a:p>
          <a:p>
            <a:pPr>
              <a:lnSpc>
                <a:spcPct val="90000"/>
              </a:lnSpc>
            </a:pPr>
            <a:r>
              <a:rPr lang="en-US" sz="2800"/>
              <a:t>Civil rights: liberals favor strong federal action to desegregate schools, hiring opportunities for minorities, and strict enforcement of civil rights laws</a:t>
            </a:r>
          </a:p>
          <a:p>
            <a:pPr>
              <a:lnSpc>
                <a:spcPct val="90000"/>
              </a:lnSpc>
            </a:pPr>
            <a:r>
              <a:rPr lang="en-US" sz="2800"/>
              <a:t>Public and political conduct: liberals are tolerant of protest demonstrations, favor legalization of marijuana, and emphasize protecting the rights of the accused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5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 | </a:t>
            </a:r>
            <a:fld id="{7D6D6FC6-738D-4F78-8EDF-91877EFEA117}" type="slidenum">
              <a:rPr lang="en-US"/>
              <a:pPr/>
              <a:t>18</a:t>
            </a:fld>
            <a:endParaRPr lang="en-US"/>
          </a:p>
        </p:txBody>
      </p:sp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28588"/>
            <a:ext cx="8686800" cy="1190625"/>
          </a:xfrm>
        </p:spPr>
        <p:txBody>
          <a:bodyPr>
            <a:spAutoFit/>
          </a:bodyPr>
          <a:lstStyle/>
          <a:p>
            <a:r>
              <a:rPr lang="en-US"/>
              <a:t>Table 7.6: How Liberals and Conservatives Differ</a:t>
            </a:r>
          </a:p>
        </p:txBody>
      </p:sp>
      <p:pic>
        <p:nvPicPr>
          <p:cNvPr id="22532" name="Picture 1028" descr="C:\Documents and Settings\smithja\Desktop\wilson\art\jpg\table_07_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8" y="1471613"/>
            <a:ext cx="8632825" cy="4929187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 | </a:t>
            </a:r>
            <a:fld id="{E0463E50-67E5-47F6-B13E-60AB40708107}" type="slidenum">
              <a:rPr lang="en-US"/>
              <a:pPr/>
              <a:t>19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Liberals and Conservative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Pure liberals</a:t>
            </a:r>
            <a:r>
              <a:rPr lang="en-US"/>
              <a:t>: liberal on both economic and personal conduct issues </a:t>
            </a:r>
          </a:p>
          <a:p>
            <a:pPr>
              <a:lnSpc>
                <a:spcPct val="90000"/>
              </a:lnSpc>
            </a:pPr>
            <a:r>
              <a:rPr lang="en-US" b="1"/>
              <a:t>Pure conservatives</a:t>
            </a:r>
            <a:r>
              <a:rPr lang="en-US"/>
              <a:t>: conservative on both economic and personal conduct issues </a:t>
            </a:r>
          </a:p>
          <a:p>
            <a:pPr>
              <a:lnSpc>
                <a:spcPct val="90000"/>
              </a:lnSpc>
            </a:pPr>
            <a:r>
              <a:rPr lang="en-US" b="1"/>
              <a:t>Libertarians</a:t>
            </a:r>
            <a:r>
              <a:rPr lang="en-US"/>
              <a:t>: conservative on economic issues, liberal on personal conduct issues </a:t>
            </a:r>
          </a:p>
          <a:p>
            <a:pPr>
              <a:lnSpc>
                <a:spcPct val="90000"/>
              </a:lnSpc>
            </a:pPr>
            <a:r>
              <a:rPr lang="en-US" b="1"/>
              <a:t>Populists</a:t>
            </a:r>
            <a:r>
              <a:rPr lang="en-US"/>
              <a:t>: liberal on economic issues, conservative on personal conduct issues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 | </a:t>
            </a:r>
            <a:fld id="{E0E9307E-7203-4A5E-B699-F24DF4BFA00E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What is Public Opinion?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Public opinion</a:t>
            </a:r>
            <a:r>
              <a:rPr lang="en-US"/>
              <a:t>: How people think or feel about particular things</a:t>
            </a:r>
          </a:p>
          <a:p>
            <a:r>
              <a:rPr lang="en-US"/>
              <a:t>Not easy to measure</a:t>
            </a:r>
          </a:p>
          <a:p>
            <a:r>
              <a:rPr lang="en-US"/>
              <a:t>The opinions of active and knowledgeable people carry more weight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 | </a:t>
            </a:r>
            <a:fld id="{9077D477-7A3E-4B87-8FD5-AFCAA144EAA2}" type="slidenum">
              <a:rPr lang="en-US"/>
              <a:pPr/>
              <a:t>20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8588"/>
            <a:ext cx="8686800" cy="1190625"/>
          </a:xfrm>
        </p:spPr>
        <p:txBody>
          <a:bodyPr>
            <a:spAutoFit/>
          </a:bodyPr>
          <a:lstStyle/>
          <a:p>
            <a:r>
              <a:rPr lang="en-US"/>
              <a:t>Table 7.7: Policy Preferences of Democratic and Republican Voters</a:t>
            </a:r>
          </a:p>
        </p:txBody>
      </p:sp>
      <p:pic>
        <p:nvPicPr>
          <p:cNvPr id="30724" name="Picture 4" descr="C:\Documents and Settings\smithja\Desktop\wilson\art\jpg\table_07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5025" y="1471613"/>
            <a:ext cx="4933950" cy="4929187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 | </a:t>
            </a:r>
            <a:fld id="{9272E220-F494-47B3-AE7D-E7CC4461946E}" type="slidenum">
              <a:rPr lang="en-US"/>
              <a:pPr/>
              <a:t>21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Political Elites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3867150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/>
              <a:t>Political elites</a:t>
            </a:r>
            <a:r>
              <a:rPr lang="en-US"/>
              <a:t>: those who have a disproportionate amount of some valued resource</a:t>
            </a:r>
          </a:p>
          <a:p>
            <a:pPr>
              <a:lnSpc>
                <a:spcPct val="90000"/>
              </a:lnSpc>
            </a:pPr>
            <a:r>
              <a:rPr lang="en-US"/>
              <a:t>Elites influence public opinion by framing issues and stating norms</a:t>
            </a:r>
          </a:p>
          <a:p>
            <a:pPr>
              <a:lnSpc>
                <a:spcPct val="90000"/>
              </a:lnSpc>
            </a:pPr>
            <a:r>
              <a:rPr lang="en-US"/>
              <a:t>But elite influence only goes so far; they do not define problems that are rooted in personal experience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 | </a:t>
            </a:r>
            <a:fld id="{C7BF453C-8BD4-4960-AE40-6899757D3EDC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How Polling Works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Pollsters need to pose reasonable questions that are worded fairly</a:t>
            </a:r>
          </a:p>
          <a:p>
            <a:r>
              <a:rPr lang="en-US"/>
              <a:t>They have to ask people about things for which they have some basis to form an opinion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 | </a:t>
            </a:r>
            <a:fld id="{D32E59AF-E23D-46BB-9FCD-1308478BE510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Random Sampling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Random sampling is necessary to insure a reasonably accurate measure of how the entire population thinks or feels</a:t>
            </a:r>
          </a:p>
          <a:p>
            <a:r>
              <a:rPr lang="en-US"/>
              <a:t>For populations over 500,000, pollsters need to make about 15,000 phone calls to reach 1,065 respondents, insuring the poll has a sampling error of only +/- 3%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 | </a:t>
            </a:r>
            <a:fld id="{0E818E89-7C54-4A7A-AD37-AF186B4BC956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How Opinions Differ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Opinion saliency</a:t>
            </a:r>
            <a:r>
              <a:rPr lang="en-US"/>
              <a:t>: some people care more about certain issues than other people do</a:t>
            </a:r>
          </a:p>
          <a:p>
            <a:r>
              <a:rPr lang="en-US" b="1"/>
              <a:t>Opinion stability</a:t>
            </a:r>
            <a:r>
              <a:rPr lang="en-US"/>
              <a:t>: the steadiness or volatility of opinion on an issue</a:t>
            </a:r>
          </a:p>
          <a:p>
            <a:r>
              <a:rPr lang="en-US" b="1"/>
              <a:t>Opinion-policy congruence</a:t>
            </a:r>
            <a:r>
              <a:rPr lang="en-US"/>
              <a:t>: the level of correspondence between government action and majority sentiment on an issue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 | </a:t>
            </a:r>
            <a:fld id="{B2D442D8-F63F-491B-B3A6-0877276FD718}" type="slidenum">
              <a:rPr lang="en-US"/>
              <a:pPr/>
              <a:t>6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Political Socialization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/>
              <a:t>Political socialization</a:t>
            </a:r>
            <a:r>
              <a:rPr lang="en-US" sz="2800"/>
              <a:t>: the process by which personal and other background traits influence one’s views about politics and government</a:t>
            </a:r>
          </a:p>
          <a:p>
            <a:r>
              <a:rPr lang="en-US" sz="2800"/>
              <a:t>Family: Party identification of your family is absorbed, although children become more independent-thinking with time</a:t>
            </a:r>
          </a:p>
          <a:p>
            <a:r>
              <a:rPr lang="en-US" sz="2800"/>
              <a:t>Religion: Families form and transmit political beliefs through their religious tradition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 | </a:t>
            </a:r>
            <a:fld id="{B2492970-257A-48B6-84E7-0A31A440A6B3}" type="slidenum">
              <a:rPr lang="en-US"/>
              <a:pPr/>
              <a:t>7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The Gender Gap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Men have become increasingly Republican since the mid-1960s</a:t>
            </a:r>
          </a:p>
          <a:p>
            <a:r>
              <a:rPr lang="en-US" sz="2800"/>
              <a:t>Women have continued to identify with the Democratic Party at approximately the same rate since the early 1950s</a:t>
            </a:r>
          </a:p>
          <a:p>
            <a:r>
              <a:rPr lang="en-US" sz="2800"/>
              <a:t>This reflects attitudinal differences between men and women about the size of government, gun control, social programs, and gay rights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 | </a:t>
            </a:r>
            <a:fld id="{A1D4E211-5E12-450C-B36D-4CFAA1B7327F}" type="slidenum">
              <a:rPr lang="en-US"/>
              <a:pPr/>
              <a:t>8</a:t>
            </a:fld>
            <a:endParaRPr lang="en-US"/>
          </a:p>
        </p:txBody>
      </p:sp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28588"/>
            <a:ext cx="8686800" cy="1190625"/>
          </a:xfrm>
        </p:spPr>
        <p:txBody>
          <a:bodyPr>
            <a:spAutoFit/>
          </a:bodyPr>
          <a:lstStyle/>
          <a:p>
            <a:r>
              <a:rPr lang="en-US"/>
              <a:t>Table 7.3: The Gender Gap: Differences in Political Views of Men and Women</a:t>
            </a:r>
          </a:p>
        </p:txBody>
      </p:sp>
      <p:pic>
        <p:nvPicPr>
          <p:cNvPr id="29700" name="Picture 1028" descr="C:\Documents and Settings\smithja\Desktop\wilson\art\table_07_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5050" y="1471613"/>
            <a:ext cx="4535488" cy="4929187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 | </a:t>
            </a:r>
            <a:fld id="{A5E04E4A-E866-4267-9B05-BAE0ABB93787}" type="slidenum">
              <a:rPr lang="en-US"/>
              <a:pPr/>
              <a:t>9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Education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From 1920s through 1960s, studies showed a college education had a liberalizing effect, possibly because of exposure to liberal elites</a:t>
            </a:r>
          </a:p>
          <a:p>
            <a:r>
              <a:rPr lang="en-US"/>
              <a:t>Contemporary college students’ opinions are more complicated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5" autoUpdateAnimBg="0"/>
    </p:bldLst>
  </p:timing>
</p:sld>
</file>

<file path=ppt/theme/theme1.xml><?xml version="1.0" encoding="utf-8"?>
<a:theme xmlns:a="http://schemas.openxmlformats.org/drawingml/2006/main" name="wilson">
  <a:themeElements>
    <a:clrScheme name="wils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ils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wils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Settings\smithja\Desktop\wilson\templates\wilson.pot</Template>
  <TotalTime>226</TotalTime>
  <Words>1054</Words>
  <Application>Microsoft Office PowerPoint</Application>
  <PresentationFormat>On-screen Show (4:3)</PresentationFormat>
  <Paragraphs>110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Times</vt:lpstr>
      <vt:lpstr>Arial</vt:lpstr>
      <vt:lpstr>Times New Roman</vt:lpstr>
      <vt:lpstr>wilson</vt:lpstr>
      <vt:lpstr>Chapter Seven</vt:lpstr>
      <vt:lpstr>What is Public Opinion?</vt:lpstr>
      <vt:lpstr>How Polling Works</vt:lpstr>
      <vt:lpstr>Random Sampling</vt:lpstr>
      <vt:lpstr>How Opinions Differ</vt:lpstr>
      <vt:lpstr>Political Socialization</vt:lpstr>
      <vt:lpstr>The Gender Gap</vt:lpstr>
      <vt:lpstr>Table 7.3: The Gender Gap: Differences in Political Views of Men and Women</vt:lpstr>
      <vt:lpstr>Education</vt:lpstr>
      <vt:lpstr>Figure 7.1: Generational Gaps on the Issues</vt:lpstr>
      <vt:lpstr>Social Class</vt:lpstr>
      <vt:lpstr>Race and Ethnicity</vt:lpstr>
      <vt:lpstr>Table 7.4: African American and White Opinion</vt:lpstr>
      <vt:lpstr>Regional Differences</vt:lpstr>
      <vt:lpstr>Political Ideology</vt:lpstr>
      <vt:lpstr>Figure 7.3: Ideological Self-Identification</vt:lpstr>
      <vt:lpstr>Liberals and Conservatives</vt:lpstr>
      <vt:lpstr>Table 7.6: How Liberals and Conservatives Differ</vt:lpstr>
      <vt:lpstr>Liberals and Conservative</vt:lpstr>
      <vt:lpstr>Table 7.7: Policy Preferences of Democratic and Republican Voters</vt:lpstr>
      <vt:lpstr>Political Elites</vt:lpstr>
    </vt:vector>
  </TitlesOfParts>
  <Company>Cherry Creek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Opinion</dc:title>
  <dc:creator>Creek Tech Center</dc:creator>
  <cp:lastModifiedBy>UCS</cp:lastModifiedBy>
  <cp:revision>13</cp:revision>
  <dcterms:created xsi:type="dcterms:W3CDTF">2005-05-20T15:08:25Z</dcterms:created>
  <dcterms:modified xsi:type="dcterms:W3CDTF">2011-10-28T12:28:53Z</dcterms:modified>
</cp:coreProperties>
</file>