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73" r:id="rId11"/>
    <p:sldId id="264" r:id="rId12"/>
    <p:sldId id="271" r:id="rId13"/>
    <p:sldId id="274" r:id="rId14"/>
    <p:sldId id="276" r:id="rId15"/>
    <p:sldId id="265" r:id="rId16"/>
    <p:sldId id="266" r:id="rId17"/>
    <p:sldId id="267" r:id="rId18"/>
    <p:sldId id="268" r:id="rId19"/>
    <p:sldId id="275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1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3AAA5-3311-4E56-80D4-BA97CACB57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02537-E8C1-43C9-9EC5-DD0A2337B834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Figure 9.1 (formerly 7.1 in 9e)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E790E-6799-420F-9F3C-4A44BA4BF21B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9.2 (formerly 7.2 in 9e)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C8EFD-081C-4B49-BAB5-AB865F09D21F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9.1 (formerly 7.1 in 9e)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D2912-0A90-4B56-AA69-8B4A08F450BF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9.5 (formerly 7.5 in 9e)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141B2-9E87-4E81-9E25-9255B98B1267}" type="slidenum">
              <a:rPr lang="en-US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Table 9.4 (formerly 7.4 in 9e)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1DC41FAF-B8D0-4F59-B005-AC7F1EA29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1873FA40-8B59-415E-886F-756890DD7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368D904B-6751-4809-A671-276E7EC5E2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2F504C2F-B2B2-4396-8AF9-AB87BCA68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D269F36E-0BDB-4B3E-9CC5-E7257757D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0F76112B-F5C1-4040-B864-F0A698139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11CF8A3C-40A6-4684-B61B-CB103824F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B08B22B4-5637-4691-800C-807AC0AEB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DF546FB2-D7A3-4163-B73F-E39765ECC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 | </a:t>
            </a:r>
            <a:fld id="{45C82D60-9C4F-4E3F-9795-820716E7D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9 | </a:t>
            </a:r>
            <a:fld id="{327A740A-C9A7-43D0-80A8-1ADDB28337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Nine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Political Parties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807437EE-0BEC-419D-BDF8-5AC89DFF1402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9.2: Trends in Split-Ticket Voting For President and Congress, 1920-2000</a:t>
            </a:r>
          </a:p>
        </p:txBody>
      </p:sp>
      <p:pic>
        <p:nvPicPr>
          <p:cNvPr id="21508" name="Picture 1028" descr="C:\Documents and Settings\smithja\Desktop\wilson\art\jpg\la_09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2650" y="1471613"/>
            <a:ext cx="7378700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9E506A09-1FFD-41AF-B051-70AE7AFFAAD5}" type="slidenum">
              <a:rPr lang="en-US"/>
              <a:pPr/>
              <a:t>11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Party Structure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Parties are similar on paper </a:t>
            </a:r>
          </a:p>
          <a:p>
            <a:r>
              <a:rPr lang="en-US" sz="2800"/>
              <a:t>RNC effectively created a national firm of political consultants</a:t>
            </a:r>
          </a:p>
          <a:p>
            <a:r>
              <a:rPr lang="en-US" sz="2800"/>
              <a:t>Democrats moved to factionalized structure and redistributed power</a:t>
            </a:r>
          </a:p>
          <a:p>
            <a:r>
              <a:rPr lang="en-US" sz="2800"/>
              <a:t>By the 1990s, DNC had learned from the RNC: adopted the same techniques, with some success</a:t>
            </a:r>
          </a:p>
          <a:p>
            <a:endParaRPr lang="en-US" sz="28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935788" y="752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523D9688-D62B-47B2-A427-C41BF8111FBA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Nominating a President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Primary</a:t>
            </a:r>
            <a:r>
              <a:rPr lang="en-US"/>
              <a:t>: an election in which voters select the candidate who will run on each party’s ticket</a:t>
            </a:r>
          </a:p>
          <a:p>
            <a:r>
              <a:rPr lang="en-US" b="1"/>
              <a:t>Caucus</a:t>
            </a:r>
            <a:r>
              <a:rPr lang="en-US"/>
              <a:t>: a meeting of party followers at which delegates are picked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E5D4201E-5982-4656-9AD8-C2F3DB06DC6E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0"/>
            <a:ext cx="3035300" cy="6553200"/>
          </a:xfrm>
        </p:spPr>
        <p:txBody>
          <a:bodyPr/>
          <a:lstStyle/>
          <a:p>
            <a:pPr algn="l"/>
            <a:r>
              <a:rPr lang="en-US"/>
              <a:t>Table 9.1: Who Are the Party Delegates?</a:t>
            </a:r>
          </a:p>
        </p:txBody>
      </p:sp>
      <p:pic>
        <p:nvPicPr>
          <p:cNvPr id="22532" name="Picture 4" descr="C:\Documents and Settings\smithja\Desktop\wilson\art\jpg\table_09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8738" y="223838"/>
            <a:ext cx="4741862" cy="62484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30E5DC01-16A7-46DF-998C-39C6DFE272D9}" type="slidenum">
              <a:rPr lang="en-US"/>
              <a:pPr/>
              <a:t>14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Table 9.5: How Party Delegates and Party Voters Differ in Liberal Ideology</a:t>
            </a:r>
          </a:p>
        </p:txBody>
      </p:sp>
      <p:pic>
        <p:nvPicPr>
          <p:cNvPr id="24580" name="Picture 4" descr="C:\Documents and Settings\smithja\Desktop\wilson\art\jpg\table_09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413" y="1471613"/>
            <a:ext cx="5846762" cy="492918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2D62AE04-3524-4E24-BC1D-FA144828945A}" type="slidenum">
              <a:rPr lang="en-US"/>
              <a:pPr/>
              <a:t>15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National Conventions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National committee sets time and place; issues a “call” setting the number of delegates for each state and the rules for their selection</a:t>
            </a:r>
          </a:p>
          <a:p>
            <a:r>
              <a:rPr lang="en-US" sz="2800"/>
              <a:t>In 1970s, Democrats’ rules were changed to weaken local party leaders and increase the proportions of women and minorities</a:t>
            </a:r>
          </a:p>
          <a:p>
            <a:r>
              <a:rPr lang="en-US" sz="2800"/>
              <a:t>In 1988, the number of superdelegates was increased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E81EC123-D852-40DA-AD8F-156E42F89365}" type="slidenum">
              <a:rPr lang="en-US"/>
              <a:pPr/>
              <a:t>16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Kinds of Parties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Political machine</a:t>
            </a:r>
            <a:r>
              <a:rPr lang="en-US"/>
              <a:t>: a party organization that recruits members via tangible incentives </a:t>
            </a:r>
          </a:p>
          <a:p>
            <a:r>
              <a:rPr lang="en-US" b="1"/>
              <a:t>Ideological party</a:t>
            </a:r>
            <a:r>
              <a:rPr lang="en-US"/>
              <a:t>: principle is more important than winning election</a:t>
            </a:r>
          </a:p>
          <a:p>
            <a:r>
              <a:rPr lang="en-US" b="1"/>
              <a:t>Solidary groups</a:t>
            </a:r>
            <a:r>
              <a:rPr lang="en-US"/>
              <a:t>: members are motivated by solidarity incentives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52434914-F9D8-4DD2-9ABB-5E0946A9DE66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Kinds of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Sponsored parties</a:t>
            </a:r>
            <a:r>
              <a:rPr lang="en-US"/>
              <a:t>: created or sustained by another organization</a:t>
            </a:r>
          </a:p>
          <a:p>
            <a:r>
              <a:rPr lang="en-US" b="1"/>
              <a:t>Personal following</a:t>
            </a:r>
            <a:r>
              <a:rPr lang="en-US"/>
              <a:t>: requires an appealing personality, an extensive network, name recognition, and money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B712A554-26D2-4C34-B04C-B6A2E8570DB2}" type="slidenum">
              <a:rPr lang="en-US"/>
              <a:pPr/>
              <a:t>18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Reasons for the Two Party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Electoral system—winner-take-all and plurality system limit the number of parties</a:t>
            </a:r>
          </a:p>
          <a:p>
            <a:r>
              <a:rPr lang="en-US"/>
              <a:t>Opinions of voters—two broad coalitions work, although there may be times of bitter dissent</a:t>
            </a:r>
          </a:p>
          <a:p>
            <a:r>
              <a:rPr lang="en-US"/>
              <a:t>State laws have made it very difficult for third parties to get on the ballot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28638" y="2276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F9E27E92-0FEF-4839-8E8D-D1A2010E4E7A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0"/>
            <a:ext cx="3035300" cy="6553200"/>
          </a:xfrm>
        </p:spPr>
        <p:txBody>
          <a:bodyPr/>
          <a:lstStyle/>
          <a:p>
            <a:pPr algn="l"/>
            <a:r>
              <a:rPr lang="en-US"/>
              <a:t>Table 9.4: The Public Rates the Two Parties</a:t>
            </a:r>
          </a:p>
        </p:txBody>
      </p:sp>
      <p:pic>
        <p:nvPicPr>
          <p:cNvPr id="23556" name="Picture 4" descr="C:\Documents and Settings\smithja\Desktop\wilson\art\jpg\table_09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425" y="223838"/>
            <a:ext cx="4905375" cy="62484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5D828BF0-10F8-4B2F-867E-0CE0118DDA1F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Political Parties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party is a group that seeks to elect candidates to public office by supplying them with a label (party identification), by which they are known to the electorate</a:t>
            </a:r>
          </a:p>
          <a:p>
            <a:r>
              <a:rPr lang="en-US"/>
              <a:t>United States parties have become weaker as labels, sets of leaders, and organizations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4F51728E-127D-4F1C-8074-6BC6D4518C0E}" type="slidenum">
              <a:rPr lang="en-US"/>
              <a:pPr/>
              <a:t>20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Minor Parties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Ideological parties</a:t>
            </a:r>
            <a:r>
              <a:rPr lang="en-US" sz="2800"/>
              <a:t>: comprehensive, radical view; most enduring</a:t>
            </a:r>
          </a:p>
          <a:p>
            <a:pPr>
              <a:lnSpc>
                <a:spcPct val="90000"/>
              </a:lnSpc>
            </a:pPr>
            <a:r>
              <a:rPr lang="en-US" sz="2800" b="1"/>
              <a:t>One-issue parties</a:t>
            </a:r>
            <a:r>
              <a:rPr lang="en-US" sz="2800"/>
              <a:t>: address one concern, avoid others</a:t>
            </a:r>
          </a:p>
          <a:p>
            <a:pPr>
              <a:lnSpc>
                <a:spcPct val="90000"/>
              </a:lnSpc>
            </a:pPr>
            <a:r>
              <a:rPr lang="en-US" sz="2800" b="1"/>
              <a:t>Economic protest parties</a:t>
            </a:r>
            <a:r>
              <a:rPr lang="en-US" sz="2800"/>
              <a:t>: regional, protest economic conditions</a:t>
            </a:r>
          </a:p>
          <a:p>
            <a:pPr>
              <a:lnSpc>
                <a:spcPct val="90000"/>
              </a:lnSpc>
            </a:pPr>
            <a:r>
              <a:rPr lang="en-US" sz="2800" b="1"/>
              <a:t>Factional parties</a:t>
            </a:r>
            <a:r>
              <a:rPr lang="en-US" sz="2800"/>
              <a:t>: from split in a major party, usually over the party’s presidential nominee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E9E6DB2D-2931-4C00-B3D6-93955A58CB6F}" type="slidenum">
              <a:rPr lang="en-US"/>
              <a:pPr/>
              <a:t>21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Impact of Minor Parties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Conventional wisdom holds that minor parties develop ideas that the major parties adopt</a:t>
            </a:r>
          </a:p>
          <a:p>
            <a:r>
              <a:rPr lang="en-US"/>
              <a:t>Factional parties have had probably the greatest influence on public policy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F8A994CC-18E9-48B4-BB9D-4569A9F3E96A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Parties in the US and Europe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European parties are disciplined gatekeepers, to which voters are very loyal, though this has been declining recently</a:t>
            </a:r>
          </a:p>
          <a:p>
            <a:r>
              <a:rPr lang="en-US" sz="2800"/>
              <a:t>The federal system decentralizes power in U.S.</a:t>
            </a:r>
          </a:p>
          <a:p>
            <a:r>
              <a:rPr lang="en-US" sz="2800"/>
              <a:t>Parties are closely regulated by state and federal laws, which weaken them</a:t>
            </a:r>
          </a:p>
          <a:p>
            <a:r>
              <a:rPr lang="en-US" sz="2800"/>
              <a:t>Candidates are now chosen through primaries, not by party leaders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B16A01DD-FBAD-42A5-B579-F2FEC01BC335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Rise and Decline of Parties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founders disliked parties, viewing them as factions</a:t>
            </a:r>
          </a:p>
          <a:p>
            <a:pPr>
              <a:lnSpc>
                <a:spcPct val="90000"/>
              </a:lnSpc>
            </a:pPr>
            <a:r>
              <a:rPr lang="en-US"/>
              <a:t>During the Jacksonian era political participation became a mass phenomenon</a:t>
            </a:r>
          </a:p>
          <a:p>
            <a:pPr>
              <a:lnSpc>
                <a:spcPct val="90000"/>
              </a:lnSpc>
            </a:pPr>
            <a:r>
              <a:rPr lang="en-US"/>
              <a:t>From the Civil War until the 1930s most states were dominated by one party</a:t>
            </a:r>
          </a:p>
          <a:p>
            <a:pPr>
              <a:lnSpc>
                <a:spcPct val="90000"/>
              </a:lnSpc>
            </a:pPr>
            <a:r>
              <a:rPr lang="en-US"/>
              <a:t>Progressives pushed measures to curtail parties’ power and influence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8EED54E2-5DBE-4AEA-BF12-9412D95CE34A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Results of Reform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worst forms of political corruption were reduced</a:t>
            </a:r>
          </a:p>
          <a:p>
            <a:r>
              <a:rPr lang="en-US"/>
              <a:t>All political parties were weakened; parties became less able to hold officeholders accountable or to coordinate across the branches of government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E0A3DF3A-0EA9-45CC-AC31-CFBF344E956E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Figure 9.1: Decline in Party Identification, 1952-2002</a:t>
            </a:r>
          </a:p>
        </p:txBody>
      </p:sp>
      <p:pic>
        <p:nvPicPr>
          <p:cNvPr id="20484" name="Picture 1028" descr="C:\Documents and Settings\smithja\Desktop\wilson\art\jpg\la_09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46288"/>
            <a:ext cx="8534400" cy="37782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485" name="Text Box 1029"/>
          <p:cNvSpPr txBox="1">
            <a:spLocks noChangeArrowheads="1"/>
          </p:cNvSpPr>
          <p:nvPr/>
        </p:nvSpPr>
        <p:spPr bwMode="auto">
          <a:xfrm>
            <a:off x="304800" y="5976938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National Election Studies, </a:t>
            </a:r>
            <a:r>
              <a:rPr lang="en-US" sz="1200" i="1">
                <a:latin typeface="Arial" charset="0"/>
              </a:rPr>
              <a:t>The NES Guide to Public Opinion and Electoral Behavior, 1952-2000</a:t>
            </a:r>
            <a:r>
              <a:rPr lang="en-US" sz="1200">
                <a:latin typeface="Arial" charset="0"/>
              </a:rPr>
              <a:t>, table 20.1, and data for 2002 updated by Marc Siegal. 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EC35D407-584B-450C-9480-50431291494F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Party Realignment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Critical or realigning periods</a:t>
            </a:r>
            <a:r>
              <a:rPr lang="en-US"/>
              <a:t>: periods when a sharp, lasting shift occurs in the popular coalition supporting one or both parties</a:t>
            </a:r>
          </a:p>
          <a:p>
            <a:pPr>
              <a:lnSpc>
                <a:spcPct val="90000"/>
              </a:lnSpc>
            </a:pPr>
            <a:r>
              <a:rPr lang="en-US"/>
              <a:t>Two kinds of realignments</a:t>
            </a:r>
          </a:p>
          <a:p>
            <a:pPr lvl="1">
              <a:lnSpc>
                <a:spcPct val="90000"/>
              </a:lnSpc>
            </a:pPr>
            <a:r>
              <a:rPr lang="en-US"/>
              <a:t>	A major party is defeated so badly that it disappears and a new party emerges</a:t>
            </a:r>
          </a:p>
          <a:p>
            <a:pPr lvl="1">
              <a:lnSpc>
                <a:spcPct val="90000"/>
              </a:lnSpc>
            </a:pPr>
            <a:r>
              <a:rPr lang="en-US"/>
              <a:t>Two existing parties continue but voters shift their loyalty from one to another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814F22CA-0CF2-45CA-8B31-AF65810DC28E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Realignments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1860: slavery issue fixed new loyalties in the popular mind</a:t>
            </a:r>
          </a:p>
          <a:p>
            <a:pPr>
              <a:lnSpc>
                <a:spcPct val="90000"/>
              </a:lnSpc>
            </a:pPr>
            <a:r>
              <a:rPr lang="en-US" sz="2800"/>
              <a:t>1896: economic issues shifted loyalties to East/West, city/farm split</a:t>
            </a:r>
          </a:p>
          <a:p>
            <a:pPr>
              <a:lnSpc>
                <a:spcPct val="90000"/>
              </a:lnSpc>
            </a:pPr>
            <a:r>
              <a:rPr lang="en-US" sz="2800"/>
              <a:t>1932: economic depression triggered new coalition for Democrats</a:t>
            </a:r>
          </a:p>
          <a:p>
            <a:pPr>
              <a:lnSpc>
                <a:spcPct val="90000"/>
              </a:lnSpc>
            </a:pPr>
            <a:r>
              <a:rPr lang="en-US" sz="2800"/>
              <a:t>1980: Could not have been a traditional realignment, because Congress was left in the hands of the Democrats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9 | </a:t>
            </a:r>
            <a:fld id="{1E545254-B06A-4CE4-B7A1-35D153A13D72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Party Decline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Evidence that parties are declining, not realigning</a:t>
            </a:r>
          </a:p>
          <a:p>
            <a:r>
              <a:rPr lang="en-US"/>
              <a:t>Proportion of people identifying with a party declined between 1960 and 1980</a:t>
            </a:r>
          </a:p>
          <a:p>
            <a:r>
              <a:rPr lang="en-US"/>
              <a:t>Proportion of those voting a split ticket increased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242</TotalTime>
  <Words>1008</Words>
  <Application>Microsoft Office PowerPoint</Application>
  <PresentationFormat>On-screen Show (4:3)</PresentationFormat>
  <Paragraphs>119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Times</vt:lpstr>
      <vt:lpstr>Arial</vt:lpstr>
      <vt:lpstr>Times New Roman</vt:lpstr>
      <vt:lpstr>wilson</vt:lpstr>
      <vt:lpstr>Chapter Nine</vt:lpstr>
      <vt:lpstr>Political Parties</vt:lpstr>
      <vt:lpstr>Parties in the US and Europe</vt:lpstr>
      <vt:lpstr>The Rise and Decline of Parties</vt:lpstr>
      <vt:lpstr>The Results of Reform</vt:lpstr>
      <vt:lpstr>Figure 9.1: Decline in Party Identification, 1952-2002</vt:lpstr>
      <vt:lpstr>Party Realignment</vt:lpstr>
      <vt:lpstr>Realignments</vt:lpstr>
      <vt:lpstr>Party Decline</vt:lpstr>
      <vt:lpstr>Figure 9.2: Trends in Split-Ticket Voting For President and Congress, 1920-2000</vt:lpstr>
      <vt:lpstr>Party Structure</vt:lpstr>
      <vt:lpstr>Nominating a President</vt:lpstr>
      <vt:lpstr>Table 9.1: Who Are the Party Delegates?</vt:lpstr>
      <vt:lpstr>Table 9.5: How Party Delegates and Party Voters Differ in Liberal Ideology</vt:lpstr>
      <vt:lpstr>National Conventions</vt:lpstr>
      <vt:lpstr>Kinds of Parties</vt:lpstr>
      <vt:lpstr>Kinds of Parties</vt:lpstr>
      <vt:lpstr>Reasons for the Two Party System</vt:lpstr>
      <vt:lpstr>Table 9.4: The Public Rates the Two Parties</vt:lpstr>
      <vt:lpstr>Minor Parties</vt:lpstr>
      <vt:lpstr>Impact of Minor Parties</vt:lpstr>
    </vt:vector>
  </TitlesOfParts>
  <Company>Cherry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</dc:title>
  <dc:creator>Creek Tech Center</dc:creator>
  <cp:lastModifiedBy>UCS</cp:lastModifiedBy>
  <cp:revision>11</cp:revision>
  <dcterms:created xsi:type="dcterms:W3CDTF">2005-05-23T14:35:20Z</dcterms:created>
  <dcterms:modified xsi:type="dcterms:W3CDTF">2011-11-03T11:42:23Z</dcterms:modified>
</cp:coreProperties>
</file>