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58" r:id="rId4"/>
    <p:sldId id="264" r:id="rId5"/>
    <p:sldId id="278" r:id="rId6"/>
    <p:sldId id="279" r:id="rId7"/>
    <p:sldId id="259" r:id="rId8"/>
    <p:sldId id="277" r:id="rId9"/>
    <p:sldId id="260" r:id="rId10"/>
    <p:sldId id="261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80" r:id="rId19"/>
    <p:sldId id="273" r:id="rId20"/>
    <p:sldId id="274" r:id="rId21"/>
    <p:sldId id="281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138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FEBF9D-77AD-43D4-90FF-D3EDC5FE18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0FABB-F6AE-4912-AE97-B0544D11A31D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10.1 (formerly 8.1 in 9e)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DF95F-DD40-42AF-8489-96B6F081B3F0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10.2 (formerly 8.2 in 9e)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B3260-D284-4A9A-A6AB-20949E10A3D3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3EFBA-A428-43C2-99DA-4753D1C17ACD}" type="slidenum">
              <a:rPr lang="en-US"/>
              <a:pPr/>
              <a:t>18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10.3 (formerly 8.3 in 9e)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57E6C-3D7D-4DDA-9271-A4894E79847F}" type="slidenum">
              <a:rPr lang="en-US"/>
              <a:pPr/>
              <a:t>21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10.4 (formerly 8.4 in 9e)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54AEF9E4-C61C-458B-9F38-93C503C67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04B2ECCD-AD7B-49C4-803D-3426CEC28C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FE31F722-9B7B-437B-9389-4DC5ED425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D30D9FFD-00B4-48DD-8F61-E0AD023C7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A9713DD4-CB18-44DE-B5CF-AFA978225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936C7C4B-AA75-4A62-A8A4-A6F04D2E6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035933AA-FA14-40E7-934B-A945FB92E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80724567-068D-4771-9234-A40D54CD9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C35C478B-C772-4BB2-8ABD-0D74B5EFB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 | </a:t>
            </a:r>
            <a:fld id="{184F3C5C-D6F2-45D3-99EE-B5FB0AA53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10 | </a:t>
            </a:r>
            <a:fld id="{F430B4F3-2B78-4920-8306-A00E9C8E95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Elections and Campaigns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A36304C4-5074-4A69-86F0-8FE607F4A06D}" type="slidenum">
              <a:rPr lang="en-US"/>
              <a:pPr/>
              <a:t>10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Staying in Congress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Members gear their offices to help individual constituents</a:t>
            </a:r>
          </a:p>
          <a:p>
            <a:pPr>
              <a:lnSpc>
                <a:spcPct val="90000"/>
              </a:lnSpc>
            </a:pPr>
            <a:r>
              <a:rPr lang="en-US"/>
              <a:t>Committee members secure pork for the district</a:t>
            </a:r>
          </a:p>
          <a:p>
            <a:pPr>
              <a:lnSpc>
                <a:spcPct val="90000"/>
              </a:lnSpc>
            </a:pPr>
            <a:r>
              <a:rPr lang="en-US"/>
              <a:t>Members must decide to what extent to be delegates ( to do what the district wants) versus trustees ( to use their independent judgment)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2C4984A7-479F-4C7D-9DDF-DC6E9C003CC4}" type="slidenum">
              <a:rPr lang="en-US"/>
              <a:pPr/>
              <a:t>11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1974 Campaign Finance Reform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1972: Watergate and illegal donations from corporation, unions, and individuals catalyzed change</a:t>
            </a:r>
          </a:p>
          <a:p>
            <a:r>
              <a:rPr lang="en-US"/>
              <a:t>Brought about the 1974 federal campaign reform law and Federal Election Commission (FEC)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9E080047-C4E6-4F5A-B69B-0C4B1D13F26C}" type="slidenum">
              <a:rPr lang="en-US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Raising Money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Individuals can give $2,000; PACs can give $5,000 in each election to each candidate</a:t>
            </a:r>
          </a:p>
          <a:p>
            <a:r>
              <a:rPr lang="en-US"/>
              <a:t>Candidates must raise $5,000 in twenty states in individual contributions of $250 or less to qualify for federal matching grants to pay for primary campaigns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E8DA28B2-87BF-4976-A15B-E07EA3C048D1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Problems with Campaign Financing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Independent expenditures</a:t>
            </a:r>
            <a:r>
              <a:rPr lang="en-US"/>
              <a:t>:  an organization or PAC can spend as much as it wishes on advertising, so long as it is not coordinated with a candidate’s campaign</a:t>
            </a:r>
          </a:p>
          <a:p>
            <a:r>
              <a:rPr lang="en-US" b="1"/>
              <a:t>Soft money</a:t>
            </a:r>
            <a:r>
              <a:rPr lang="en-US"/>
              <a:t>:  unlimited amounts of money may be given to a political party, so long as a candidate is not named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753AE50D-D5F9-45FF-8C52-3327C6AFB4A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Bipartisan Campaign Finance Reform 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Banned soft money contributions to national parties from corporations and unions after the 2002 election</a:t>
            </a:r>
          </a:p>
          <a:p>
            <a:r>
              <a:rPr lang="en-US"/>
              <a:t>Raised the limit on individual donations to $2,000 per candidate per election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CC35DE88-D0F6-4D2C-8FE9-2F91A007909B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Bipartisan Campaign Finance Reform Act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Sharply restricted independent expenditures </a:t>
            </a:r>
          </a:p>
          <a:p>
            <a:pPr lvl="1"/>
            <a:r>
              <a:rPr lang="en-US"/>
              <a:t>Corporations, unions, trade associations, nonprofit organizations cannot use their own money for an advertisement referring to a candidate by name 30 days before a primary and 60 days before a general election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94D169DB-44B9-42D6-A296-51AF7197F59E}" type="slidenum">
              <a:rPr lang="en-US"/>
              <a:pPr/>
              <a:t>16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527 Organizations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3697288"/>
          </a:xfrm>
        </p:spPr>
        <p:txBody>
          <a:bodyPr>
            <a:spAutoFit/>
          </a:bodyPr>
          <a:lstStyle/>
          <a:p>
            <a:r>
              <a:rPr lang="en-US"/>
              <a:t>A new source of money under the Bipartisan Campaign Reform Act</a:t>
            </a:r>
          </a:p>
          <a:p>
            <a:r>
              <a:rPr lang="en-US"/>
              <a:t>Designed to permit the kind of soft money expenditures once made by political parties</a:t>
            </a:r>
          </a:p>
          <a:p>
            <a:r>
              <a:rPr lang="en-US"/>
              <a:t>They can spend their money on politics so long as they do not coordinate with a candidate or lobby directly for that person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10EA675D-568A-44C9-9EA8-54E7C3523D50}" type="slidenum">
              <a:rPr lang="en-US"/>
              <a:pPr/>
              <a:t>17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Money and Winning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Presidential candidates have similar funds because of federal funding</a:t>
            </a:r>
          </a:p>
          <a:p>
            <a:pPr>
              <a:lnSpc>
                <a:spcPct val="90000"/>
              </a:lnSpc>
            </a:pPr>
            <a:r>
              <a:rPr lang="en-US"/>
              <a:t>During peacetime, presidential elections are usually decided on the basis of three factors:</a:t>
            </a:r>
          </a:p>
          <a:p>
            <a:pPr lvl="1">
              <a:lnSpc>
                <a:spcPct val="90000"/>
              </a:lnSpc>
            </a:pPr>
            <a:r>
              <a:rPr lang="en-US"/>
              <a:t>Political party affiliation</a:t>
            </a:r>
          </a:p>
          <a:p>
            <a:pPr lvl="1">
              <a:lnSpc>
                <a:spcPct val="90000"/>
              </a:lnSpc>
            </a:pPr>
            <a:r>
              <a:rPr lang="en-US"/>
              <a:t>The economy</a:t>
            </a:r>
          </a:p>
          <a:p>
            <a:pPr lvl="1">
              <a:lnSpc>
                <a:spcPct val="90000"/>
              </a:lnSpc>
            </a:pPr>
            <a:r>
              <a:rPr lang="en-US"/>
              <a:t>Character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E27D09C5-C35B-4028-9C5C-90C432FE6766}" type="slidenum">
              <a:rPr lang="en-US"/>
              <a:pPr/>
              <a:t>18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10.3: The Economy and Vote for President, 1948-2004</a:t>
            </a:r>
          </a:p>
        </p:txBody>
      </p:sp>
      <p:pic>
        <p:nvPicPr>
          <p:cNvPr id="26628" name="Picture 4" descr="C:\Documents and Settings\smithja\Desktop\wilson\art\jpg\la_10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7613" y="1447800"/>
            <a:ext cx="4168775" cy="4518025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6019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Updated from Robert S. Erikson and Kent L. Tedin, </a:t>
            </a:r>
            <a:r>
              <a:rPr lang="en-US" sz="1200" i="1">
                <a:latin typeface="Arial" charset="0"/>
              </a:rPr>
              <a:t>American Public Opinion,</a:t>
            </a:r>
            <a:r>
              <a:rPr lang="en-US" sz="1200">
                <a:latin typeface="Arial" charset="0"/>
              </a:rPr>
              <a:t> 5th ed., p. 271. Copyright © 1995 by Allyn &amp; Bacon/Longman. Reprinted by permission of Pearson Education, Inc. </a:t>
            </a:r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C2469ABE-2634-430C-93CC-7ABE7702E87D}" type="slidenum">
              <a:rPr lang="en-US"/>
              <a:pPr/>
              <a:t>19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Voter Behavior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V. O. Key: most voters who switch parties do so in their own interests</a:t>
            </a:r>
          </a:p>
          <a:p>
            <a:r>
              <a:rPr lang="en-US"/>
              <a:t>Prospective voting is used by relatively few voters</a:t>
            </a:r>
          </a:p>
          <a:p>
            <a:r>
              <a:rPr lang="en-US"/>
              <a:t>Retrospective voting is practiced by most voters, and decides most elections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9F085643-8440-4181-AEFC-2F0CE625A0C4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Presidential v. Congressional Campaigns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more voter participation in presidential campaigns</a:t>
            </a:r>
          </a:p>
          <a:p>
            <a:r>
              <a:rPr lang="en-US"/>
              <a:t>Presidential races are more competitive than House races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778826E8-8726-4131-9ADB-E28366351419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Coalitions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Democratic coalition: African Americans, Jews, Hispanics (not Cuban)</a:t>
            </a:r>
          </a:p>
          <a:p>
            <a:r>
              <a:rPr lang="en-US"/>
              <a:t>Catholics, southerners and union members are leaving the Democrats</a:t>
            </a:r>
          </a:p>
          <a:p>
            <a:r>
              <a:rPr lang="en-US"/>
              <a:t>Republican coalition: business and professional people who are very loyal, farmers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F16DA4C7-B20F-4DF3-8F97-7E13979999CD}" type="slidenum">
              <a:rPr lang="en-US"/>
              <a:pPr/>
              <a:t>21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10.4: Partisan Division of Presidential Vote, 1856-2004</a:t>
            </a:r>
          </a:p>
        </p:txBody>
      </p:sp>
      <p:pic>
        <p:nvPicPr>
          <p:cNvPr id="27652" name="Picture 4" descr="C:\Documents and Settings\smithja\Desktop\wilson\art\jpg\la_10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8534400" cy="42481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6019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Updated from Historical Data Archive, Inter-University Consortium for Political Research, as reported in William H. Flanigan and Nancy H. Zingale, </a:t>
            </a:r>
            <a:r>
              <a:rPr lang="en-US" sz="1200" i="1">
                <a:latin typeface="Arial" charset="0"/>
              </a:rPr>
              <a:t>Political Behavior of the American Electorate</a:t>
            </a:r>
            <a:r>
              <a:rPr lang="en-US" sz="1200">
                <a:latin typeface="Arial" charset="0"/>
              </a:rPr>
              <a:t>, 3rd ed., 32. 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D8FD8BCE-F14A-4380-8731-E1A3C14E06F5}" type="slidenum">
              <a:rPr lang="en-US"/>
              <a:pPr/>
              <a:t>22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Do Elections Make a Difference in Policy?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American elections do make differences in policy</a:t>
            </a:r>
          </a:p>
          <a:p>
            <a:r>
              <a:rPr lang="en-US"/>
              <a:t>But the constitutional system generally moderates the pace of change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02B83689-3DB6-4138-95F8-68ABC2C79553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Presidential v. Congressional Campaigns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Lower turnout in off years means that candidates must appeal to more motivated and partisan voters</a:t>
            </a:r>
          </a:p>
          <a:p>
            <a:pPr>
              <a:lnSpc>
                <a:spcPct val="90000"/>
              </a:lnSpc>
            </a:pPr>
            <a:r>
              <a:rPr lang="en-US"/>
              <a:t>Members of Congress can do things for their constituents that the president cannot</a:t>
            </a:r>
          </a:p>
          <a:p>
            <a:pPr>
              <a:lnSpc>
                <a:spcPct val="90000"/>
              </a:lnSpc>
            </a:pPr>
            <a:r>
              <a:rPr lang="en-US"/>
              <a:t>Members of Congress can distance themselves from the “mess in Washington”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DB743A8D-AA2C-4B55-B25C-F1DB60B45F27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Funding for Congressional Elections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money comes from individual small donors ($100–$200 a person)</a:t>
            </a:r>
          </a:p>
          <a:p>
            <a:r>
              <a:rPr lang="en-US"/>
              <a:t>$2,000 maximum for individual donors</a:t>
            </a:r>
          </a:p>
          <a:p>
            <a:r>
              <a:rPr lang="en-US"/>
              <a:t>$5,000 limit for PACs, but most give just a few hundred dollars</a:t>
            </a:r>
          </a:p>
          <a:p>
            <a:r>
              <a:rPr lang="en-US"/>
              <a:t>Challengers must supply much of their own money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9F699C69-CEDF-40C6-A055-6A6B28426648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Figure 10.1: The Cost of Winning</a:t>
            </a:r>
          </a:p>
        </p:txBody>
      </p:sp>
      <p:pic>
        <p:nvPicPr>
          <p:cNvPr id="24580" name="Picture 4" descr="C:\Documents and Settings\smithja\Desktop\wilson\art\jpg\la_10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9763"/>
            <a:ext cx="8686800" cy="37782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" y="5791200"/>
            <a:ext cx="807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Updated from Federal Election Commission report, May 15, 2001. 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B0B00375-B65A-4BD5-B546-0596F46BD956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Figure 10.2: Growth of PACs </a:t>
            </a:r>
          </a:p>
        </p:txBody>
      </p:sp>
      <p:pic>
        <p:nvPicPr>
          <p:cNvPr id="25604" name="Picture 1028" descr="C:\Documents and Settings\smithja\Desktop\wilson\art\jpg\la_10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01838"/>
            <a:ext cx="8534400" cy="35941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2438400" y="5715000"/>
            <a:ext cx="426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Federal Election Commission. 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E7308A65-A5B5-4926-8963-FA91ADEC05B2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Congressional Elections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Incumbents have an extraordinary advantage – and no terms limits in Congress</a:t>
            </a:r>
          </a:p>
          <a:p>
            <a:r>
              <a:rPr lang="en-US"/>
              <a:t>Each state has two senators; number of House representatives based on state population, as determined by the census</a:t>
            </a:r>
          </a:p>
          <a:p>
            <a:r>
              <a:rPr lang="en-US"/>
              <a:t>House members are now elected from single-member districts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5FC426B0-B345-4EC9-9900-E8DAC7EFB5DA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7788"/>
            <a:ext cx="8686800" cy="1554162"/>
          </a:xfrm>
        </p:spPr>
        <p:txBody>
          <a:bodyPr>
            <a:spAutoFit/>
          </a:bodyPr>
          <a:lstStyle/>
          <a:p>
            <a:r>
              <a:rPr lang="en-US" sz="3200"/>
              <a:t>Table 10.2: Sources of Campaign Funds: All House and Senate Candidates in 2001-2002, by Party (in Millions)</a:t>
            </a:r>
          </a:p>
        </p:txBody>
      </p:sp>
      <p:pic>
        <p:nvPicPr>
          <p:cNvPr id="23556" name="Picture 4" descr="C:\Documents and Settings\smithja\Desktop\wilson\art\jpg\table_10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66875"/>
            <a:ext cx="8229600" cy="47815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 | </a:t>
            </a:r>
            <a:fld id="{4A3863BA-0A2F-46B1-BFD6-AA99E6B94BB1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Drawing District Boundaries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Malapportionment</a:t>
            </a:r>
            <a:r>
              <a:rPr lang="en-US"/>
              <a:t>:  districts have very different populations, so the votes in the less-populated district “weigh more” than those in the more-populated district</a:t>
            </a:r>
          </a:p>
          <a:p>
            <a:r>
              <a:rPr lang="en-US" b="1"/>
              <a:t>Gerrymandering</a:t>
            </a:r>
            <a:r>
              <a:rPr lang="en-US"/>
              <a:t>:  boundaries are drawn to favor one party rather than another, resulting in odd-shaped districts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632</TotalTime>
  <Words>1109</Words>
  <Application>Microsoft Office PowerPoint</Application>
  <PresentationFormat>On-screen Show (4:3)</PresentationFormat>
  <Paragraphs>121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</vt:lpstr>
      <vt:lpstr>Arial</vt:lpstr>
      <vt:lpstr>Times New Roman</vt:lpstr>
      <vt:lpstr>wilson</vt:lpstr>
      <vt:lpstr>Chapter Ten</vt:lpstr>
      <vt:lpstr>Presidential v. Congressional Campaigns</vt:lpstr>
      <vt:lpstr>Presidential v. Congressional Campaigns</vt:lpstr>
      <vt:lpstr>Funding for Congressional Elections</vt:lpstr>
      <vt:lpstr>Figure 10.1: The Cost of Winning</vt:lpstr>
      <vt:lpstr>Figure 10.2: Growth of PACs </vt:lpstr>
      <vt:lpstr>Congressional Elections</vt:lpstr>
      <vt:lpstr>Table 10.2: Sources of Campaign Funds: All House and Senate Candidates in 2001-2002, by Party (in Millions)</vt:lpstr>
      <vt:lpstr>Drawing District Boundaries</vt:lpstr>
      <vt:lpstr>Staying in Congress</vt:lpstr>
      <vt:lpstr>1974 Campaign Finance Reform</vt:lpstr>
      <vt:lpstr>Raising Money</vt:lpstr>
      <vt:lpstr>Problems with Campaign Financing</vt:lpstr>
      <vt:lpstr>Bipartisan Campaign Finance Reform Act</vt:lpstr>
      <vt:lpstr>Bipartisan Campaign Finance Reform Act</vt:lpstr>
      <vt:lpstr>527 Organizations</vt:lpstr>
      <vt:lpstr>Money and Winning</vt:lpstr>
      <vt:lpstr>Figure 10.3: The Economy and Vote for President, 1948-2004</vt:lpstr>
      <vt:lpstr>Voter Behavior</vt:lpstr>
      <vt:lpstr>Coalitions</vt:lpstr>
      <vt:lpstr>Figure 10.4: Partisan Division of Presidential Vote, 1856-2004</vt:lpstr>
      <vt:lpstr>Do Elections Make a Difference in Policy?</vt:lpstr>
    </vt:vector>
  </TitlesOfParts>
  <Company>Cherry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and Campaigns</dc:title>
  <dc:creator>Creek Tech Center</dc:creator>
  <cp:lastModifiedBy>UCS</cp:lastModifiedBy>
  <cp:revision>13</cp:revision>
  <dcterms:created xsi:type="dcterms:W3CDTF">2005-05-23T15:40:29Z</dcterms:created>
  <dcterms:modified xsi:type="dcterms:W3CDTF">2011-11-03T11:40:26Z</dcterms:modified>
</cp:coreProperties>
</file>