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7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9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93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DA2603-5C19-4203-B67F-79FB659CC0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B0B36-CF02-43B7-9B10-FDC8E9920B5C}" type="slidenum">
              <a:rPr lang="en-US"/>
              <a:pPr/>
              <a:t>7</a:t>
            </a:fld>
            <a:endParaRPr lang="en-US"/>
          </a:p>
        </p:txBody>
      </p:sp>
      <p:sp>
        <p:nvSpPr>
          <p:cNvPr id="3481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B2A2C-B264-4A08-882E-E295A71884AE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E6DA8-5A88-4A80-A6F6-2615EB49CFFC}" type="slidenum">
              <a:rPr lang="en-US"/>
              <a:pPr/>
              <a:t>20</a:t>
            </a:fld>
            <a:endParaRPr lang="en-US"/>
          </a:p>
        </p:txBody>
      </p:sp>
      <p:sp>
        <p:nvSpPr>
          <p:cNvPr id="3072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Figure 13.4 (formerly 11.4 in 9e)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295400"/>
            <a:ext cx="4343400" cy="1219200"/>
          </a:xfrm>
        </p:spPr>
        <p:txBody>
          <a:bodyPr/>
          <a:lstStyle>
            <a:lvl1pPr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Number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343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| </a:t>
            </a:r>
            <a:fld id="{1D063F5E-662C-4B18-9D41-546C2C1CA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| </a:t>
            </a:r>
            <a:fld id="{9F236379-224A-4549-82A3-6CC1D741D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| </a:t>
            </a:r>
            <a:fld id="{34377B24-44F6-4951-9842-A23FE9335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| </a:t>
            </a:r>
            <a:fld id="{F53F4D4F-998A-4B3C-8E73-CAB1D3118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| </a:t>
            </a:r>
            <a:fld id="{8620BB78-8665-40B5-B77C-EB6492661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| </a:t>
            </a:r>
            <a:fld id="{E8B650F5-E729-4EBF-AC74-5ADFDE14F5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| </a:t>
            </a:r>
            <a:fld id="{D36FE2FB-02B9-4D04-81E4-03A43CF02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| </a:t>
            </a:r>
            <a:fld id="{7A3C0BAB-405B-4ED5-A40E-1DC75DE74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| </a:t>
            </a:r>
            <a:fld id="{FC668363-C3DA-44E4-8507-058C1EB04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| </a:t>
            </a:r>
            <a:fld id="{1B8C6ED9-6EEB-4DA2-9CDA-CE925D271C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86538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13 | </a:t>
            </a:r>
            <a:fld id="{2F940710-F988-4303-9D85-AD97F74C2A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84325"/>
            <a:ext cx="4343400" cy="641350"/>
          </a:xfrm>
        </p:spPr>
        <p:txBody>
          <a:bodyPr>
            <a:spAutoFit/>
          </a:bodyPr>
          <a:lstStyle/>
          <a:p>
            <a:r>
              <a:rPr lang="en-US"/>
              <a:t>Chapter Thirteen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Congress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11E25DA8-3E4E-4847-9D25-CEAC7ACC07E9}" type="slidenum">
              <a:rPr lang="en-US"/>
              <a:pPr/>
              <a:t>10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Member Behavior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Representational view</a:t>
            </a:r>
            <a:r>
              <a:rPr lang="en-US"/>
              <a:t>: members vote to please their constituents, in order to secure re-election</a:t>
            </a:r>
          </a:p>
          <a:p>
            <a:pPr>
              <a:lnSpc>
                <a:spcPct val="90000"/>
              </a:lnSpc>
            </a:pPr>
            <a:r>
              <a:rPr lang="en-US" b="1"/>
              <a:t>Organizational view</a:t>
            </a:r>
            <a:r>
              <a:rPr lang="en-US"/>
              <a:t>: where constituency interests are not vitally at stake, members primarily respond to cues from colleagues</a:t>
            </a:r>
          </a:p>
          <a:p>
            <a:pPr>
              <a:lnSpc>
                <a:spcPct val="90000"/>
              </a:lnSpc>
            </a:pPr>
            <a:r>
              <a:rPr lang="en-US" b="1"/>
              <a:t>Attitudinal view</a:t>
            </a:r>
            <a:r>
              <a:rPr lang="en-US"/>
              <a:t>: the member’s ideology determines her/his vote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B7259706-1A7F-4B23-A6D3-1DAD49347836}" type="slidenum">
              <a:rPr lang="en-US"/>
              <a:pPr/>
              <a:t>11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Party Structure in the Senate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President pro tempore presides; this is the member with most seniority in majority party (a largely honorific office)</a:t>
            </a:r>
          </a:p>
          <a:p>
            <a:r>
              <a:rPr lang="en-US"/>
              <a:t>Leaders are the majority leader and the minority leader, elected by their respective party members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60228B4C-6E87-471C-9868-E223A9C8A135}" type="slidenum">
              <a:rPr lang="en-US"/>
              <a:pPr/>
              <a:t>12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Party Structure in the Senate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Party whips: keep leaders informed, round up votes, count noses</a:t>
            </a:r>
          </a:p>
          <a:p>
            <a:r>
              <a:rPr lang="en-US"/>
              <a:t>Each party has a policy committee: schedules Senate business, prioritizes bills</a:t>
            </a:r>
          </a:p>
          <a:p>
            <a:r>
              <a:rPr lang="en-US"/>
              <a:t>Committee assignments are handled by a group of Senators, each for their own party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25D66DD7-BF8B-4AEB-9A04-30FDDCEA9F8A}" type="slidenum">
              <a:rPr lang="en-US"/>
              <a:pPr/>
              <a:t>13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Party Structure in the House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Speaker of the House is leader of majority party and presides over House</a:t>
            </a:r>
          </a:p>
          <a:p>
            <a:pPr>
              <a:lnSpc>
                <a:spcPct val="90000"/>
              </a:lnSpc>
            </a:pPr>
            <a:r>
              <a:rPr lang="en-US"/>
              <a:t>Majority leader and minority leader: leaders on the floor</a:t>
            </a:r>
          </a:p>
          <a:p>
            <a:pPr>
              <a:lnSpc>
                <a:spcPct val="90000"/>
              </a:lnSpc>
            </a:pPr>
            <a:r>
              <a:rPr lang="en-US"/>
              <a:t>Party whips keep leaders informed and round up votes</a:t>
            </a:r>
          </a:p>
          <a:p>
            <a:pPr>
              <a:lnSpc>
                <a:spcPct val="90000"/>
              </a:lnSpc>
            </a:pPr>
            <a:r>
              <a:rPr lang="en-US"/>
              <a:t>Committee assignments and legislative schedule are set by each party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244BBE12-F88B-4A61-905A-51A0FF35382E}" type="slidenum">
              <a:rPr lang="en-US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Congressional Caucuses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Caucus</a:t>
            </a:r>
            <a:r>
              <a:rPr lang="en-US" sz="2800"/>
              <a:t>: an association of members of Congress created to advocate a political ideology or a regional or economic interest</a:t>
            </a:r>
          </a:p>
          <a:p>
            <a:pPr>
              <a:lnSpc>
                <a:spcPct val="90000"/>
              </a:lnSpc>
            </a:pPr>
            <a:r>
              <a:rPr lang="en-US" sz="2800" b="1"/>
              <a:t>Intra-party caucuses</a:t>
            </a:r>
            <a:r>
              <a:rPr lang="en-US" sz="2800"/>
              <a:t>: members share a similar ideology </a:t>
            </a:r>
          </a:p>
          <a:p>
            <a:pPr>
              <a:lnSpc>
                <a:spcPct val="90000"/>
              </a:lnSpc>
            </a:pPr>
            <a:r>
              <a:rPr lang="en-US" sz="2800" b="1"/>
              <a:t>Personal interest caucuses</a:t>
            </a:r>
            <a:r>
              <a:rPr lang="en-US" sz="2800"/>
              <a:t>: members share an interest in an issue </a:t>
            </a:r>
          </a:p>
          <a:p>
            <a:pPr>
              <a:lnSpc>
                <a:spcPct val="90000"/>
              </a:lnSpc>
            </a:pPr>
            <a:r>
              <a:rPr lang="en-US" sz="2800" b="1"/>
              <a:t>Constituency caucuses</a:t>
            </a:r>
            <a:r>
              <a:rPr lang="en-US" sz="2800"/>
              <a:t>: established to represent groups, regions or both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D385F374-A696-40A9-A820-C8C305E0C02A}" type="slidenum">
              <a:rPr lang="en-US"/>
              <a:pPr/>
              <a:t>15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Committees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Committees are the most important organizational feature of Congress</a:t>
            </a:r>
          </a:p>
          <a:p>
            <a:r>
              <a:rPr lang="en-US"/>
              <a:t>Consider bills or legislative proposals</a:t>
            </a:r>
          </a:p>
          <a:p>
            <a:r>
              <a:rPr lang="en-US"/>
              <a:t>Maintain oversight of executive agencies</a:t>
            </a:r>
          </a:p>
          <a:p>
            <a:r>
              <a:rPr lang="en-US"/>
              <a:t>Conduct investigations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99B3C448-AED1-4503-ABE1-CA33C010972F}" type="slidenum">
              <a:rPr lang="en-US"/>
              <a:pPr/>
              <a:t>16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Types of Committees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Standing committees</a:t>
            </a:r>
            <a:r>
              <a:rPr lang="en-US"/>
              <a:t>: basically permanent bodies with specified legislative responsibilities</a:t>
            </a:r>
          </a:p>
          <a:p>
            <a:r>
              <a:rPr lang="en-US" b="1"/>
              <a:t>Select committees</a:t>
            </a:r>
            <a:r>
              <a:rPr lang="en-US"/>
              <a:t>: groups appointed for a limited purpose and limited duration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9734D8EF-9A02-4CAE-9F12-32ECE1173B5F}" type="slidenum">
              <a:rPr lang="en-US"/>
              <a:pPr/>
              <a:t>17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Types of Committees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Joint committees</a:t>
            </a:r>
            <a:r>
              <a:rPr lang="en-US"/>
              <a:t>: those on which both representatives and senators serve</a:t>
            </a:r>
          </a:p>
          <a:p>
            <a:r>
              <a:rPr lang="en-US" b="1"/>
              <a:t>Conference committee</a:t>
            </a:r>
            <a:r>
              <a:rPr lang="en-US"/>
              <a:t>: a joint committee appointed to resolve differences in Senate and House versions of the same piece of legislation before final passage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315454BA-C9A3-42B1-B017-CEACB68ED2F1}" type="slidenum">
              <a:rPr lang="en-US"/>
              <a:pPr/>
              <a:t>18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Committee Practices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number of committees has varied; significant cuts in number of House committees in 1995, and in the number of House and Senate subcommittees</a:t>
            </a:r>
          </a:p>
          <a:p>
            <a:r>
              <a:rPr lang="en-US"/>
              <a:t>Majority party has majority of seats on the committees and names the chair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625629F3-B147-454D-9722-BAE73722FEE4}" type="slidenum">
              <a:rPr lang="en-US"/>
              <a:pPr/>
              <a:t>19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Congressional Staff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Constituency service is a major task of members’ staff</a:t>
            </a:r>
          </a:p>
          <a:p>
            <a:pPr>
              <a:lnSpc>
                <a:spcPct val="90000"/>
              </a:lnSpc>
            </a:pPr>
            <a:r>
              <a:rPr lang="en-US"/>
              <a:t>Legislative functions of staff include devising proposals, negotiating agreements, organizing hearings, and meeting with lobbyists and administrators</a:t>
            </a:r>
          </a:p>
          <a:p>
            <a:pPr>
              <a:lnSpc>
                <a:spcPct val="90000"/>
              </a:lnSpc>
            </a:pPr>
            <a:r>
              <a:rPr lang="en-US"/>
              <a:t>Members’ staff consider themselves advocates of their employers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9AE821C6-E8BF-4606-BAF9-A9C8096F41AA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The Evolution of Congress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intent of the Framers:</a:t>
            </a:r>
          </a:p>
          <a:p>
            <a:pPr lvl="1"/>
            <a:r>
              <a:rPr lang="en-US"/>
              <a:t>To oppose the concentration of power in a single institution</a:t>
            </a:r>
          </a:p>
          <a:p>
            <a:pPr lvl="1"/>
            <a:r>
              <a:rPr lang="en-US"/>
              <a:t>To balance large and small states</a:t>
            </a:r>
          </a:p>
          <a:p>
            <a:pPr lvl="2"/>
            <a:r>
              <a:rPr lang="en-US"/>
              <a:t>Bicameralism</a:t>
            </a:r>
          </a:p>
          <a:p>
            <a:r>
              <a:rPr lang="en-US"/>
              <a:t>They expected Congress to be the dominant institution			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399CB48C-EB7A-47D0-85BA-F9424E44A25C}" type="slidenum">
              <a:rPr lang="en-US"/>
              <a:pPr/>
              <a:t>20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2550"/>
            <a:ext cx="8686800" cy="1739900"/>
          </a:xfrm>
        </p:spPr>
        <p:txBody>
          <a:bodyPr>
            <a:spAutoFit/>
          </a:bodyPr>
          <a:lstStyle/>
          <a:p>
            <a:r>
              <a:rPr lang="en-US"/>
              <a:t>Figure 13.4: The Growth in Staffs of Members and Committees in Congress, 1930-2000</a:t>
            </a:r>
          </a:p>
        </p:txBody>
      </p:sp>
      <p:pic>
        <p:nvPicPr>
          <p:cNvPr id="29700" name="Picture 4" descr="C:\Documents and Settings\smithja\Desktop\wilson\art\la_13_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2975" y="1974850"/>
            <a:ext cx="4718050" cy="442595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1D5C3B6D-6500-46D0-A770-533E4C587107}" type="slidenum">
              <a:rPr lang="en-US"/>
              <a:pPr/>
              <a:t>21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How a Bill Becomes a Law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 must be introduced by a member of Congress</a:t>
            </a:r>
          </a:p>
          <a:p>
            <a:r>
              <a:rPr lang="en-US"/>
              <a:t>Bill is referred to a committee for consideration by either Speaker or presiding officer of the Senate</a:t>
            </a:r>
          </a:p>
          <a:p>
            <a:r>
              <a:rPr lang="en-US"/>
              <a:t>Revenue bills must originate in the House</a:t>
            </a:r>
          </a:p>
          <a:p>
            <a:r>
              <a:rPr lang="en-US"/>
              <a:t>Most bills die in committee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5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E0D40C8B-8224-448D-88F0-9E4705D7B5EC}" type="slidenum">
              <a:rPr lang="en-US"/>
              <a:pPr/>
              <a:t>22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How a Bill Becomes a Law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After hearings and mark-up sessions, the committee reports a bill out to the House or Senate</a:t>
            </a:r>
          </a:p>
          <a:p>
            <a:r>
              <a:rPr lang="en-US"/>
              <a:t>Bill must be placed on a calendar to come for a vote before either house</a:t>
            </a:r>
          </a:p>
          <a:p>
            <a:r>
              <a:rPr lang="en-US"/>
              <a:t>House Rules Committee sets the rules for consideration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5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7A1DED70-8024-4501-8863-598008F264DE}" type="slidenum">
              <a:rPr lang="en-US"/>
              <a:pPr/>
              <a:t>23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How a Bill Becomes a Law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Bills are debated on the floor of the House or Senate</a:t>
            </a:r>
          </a:p>
          <a:p>
            <a:r>
              <a:rPr lang="en-US"/>
              <a:t>If there are major differences in the bill as passed by the House and Senate, a conference committee is appointed</a:t>
            </a:r>
          </a:p>
          <a:p>
            <a:r>
              <a:rPr lang="en-US"/>
              <a:t>The bill goes to the president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5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3BBA4BE7-9999-4B3C-B996-AD400C1D2AEB}" type="slidenum">
              <a:rPr lang="en-US"/>
              <a:pPr/>
              <a:t>24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How a Bill Becomes Law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president may sign it</a:t>
            </a:r>
          </a:p>
          <a:p>
            <a:r>
              <a:rPr lang="en-US"/>
              <a:t>If the president vetoes it, it returns to house of origin</a:t>
            </a:r>
          </a:p>
          <a:p>
            <a:r>
              <a:rPr lang="en-US"/>
              <a:t>Both houses must support the bill, with a two-thirds vote, in order to override the president’s veto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5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BA303C06-2105-475B-B60C-07E157B94B63}" type="slidenum">
              <a:rPr lang="en-US"/>
              <a:pPr/>
              <a:t>25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Post 9-11 Congress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9-11 Commission recommended Congress make fundamental changes in how it oversees agencies involved in intelligence-gathering and counter-terrorism</a:t>
            </a:r>
          </a:p>
          <a:p>
            <a:r>
              <a:rPr lang="en-US"/>
              <a:t>Congress passed some of those proposals after some opposition in both parties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959CB842-3D85-4398-BB84-8AF6472E32DD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Organization of the House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Historically, power struggles have occurred between members and leadership</a:t>
            </a:r>
          </a:p>
          <a:p>
            <a:r>
              <a:rPr lang="en-US"/>
              <a:t>1994 brought changes:</a:t>
            </a:r>
          </a:p>
          <a:p>
            <a:pPr lvl="1"/>
            <a:r>
              <a:rPr lang="en-US"/>
              <a:t>Committee chairs hold positions for only 6 years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2E10FA0B-DDC3-4AA3-A68A-896313F81823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Organization of the House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Reduced the number of committees and subcommittees</a:t>
            </a:r>
          </a:p>
          <a:p>
            <a:r>
              <a:rPr lang="en-US"/>
              <a:t>The Speaker dominated the selection of committee chairs</a:t>
            </a:r>
          </a:p>
          <a:p>
            <a:r>
              <a:rPr lang="en-US"/>
              <a:t>The Speaker set the agenda (Contract with America) and sustained high Republican discipline in 1995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2EBFECCA-E79D-4846-A4E0-FDA05E5B1856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Evolution of the Senate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Senate escaped many of the tensions encountered by the House</a:t>
            </a:r>
          </a:p>
          <a:p>
            <a:pPr>
              <a:lnSpc>
                <a:spcPct val="90000"/>
              </a:lnSpc>
            </a:pPr>
            <a:r>
              <a:rPr lang="en-US"/>
              <a:t>The major struggle in the Senate was about how its members should be chosen; 17th amendment (1913)</a:t>
            </a:r>
          </a:p>
          <a:p>
            <a:pPr>
              <a:lnSpc>
                <a:spcPct val="90000"/>
              </a:lnSpc>
            </a:pPr>
            <a:r>
              <a:rPr lang="en-US"/>
              <a:t>The filibuster is another major issue: restricted by Rule 22 (1917), which allows a vote of cloture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E90567D4-4745-4739-8E81-A0F19BF681FD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Who is in Congress?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House has become less male and less white</a:t>
            </a:r>
          </a:p>
          <a:p>
            <a:pPr>
              <a:lnSpc>
                <a:spcPct val="90000"/>
              </a:lnSpc>
            </a:pPr>
            <a:r>
              <a:rPr lang="en-US"/>
              <a:t>Membership in Congress became a career</a:t>
            </a:r>
          </a:p>
          <a:p>
            <a:pPr>
              <a:lnSpc>
                <a:spcPct val="90000"/>
              </a:lnSpc>
            </a:pPr>
            <a:r>
              <a:rPr lang="en-US"/>
              <a:t>Incumbents still have a great electoral advantage</a:t>
            </a:r>
          </a:p>
          <a:p>
            <a:pPr>
              <a:lnSpc>
                <a:spcPct val="90000"/>
              </a:lnSpc>
            </a:pPr>
            <a:r>
              <a:rPr lang="en-US"/>
              <a:t>But in 1994, voters opposed incumbents due to budget deficits, various policies, legislative-executive bickering, and scandal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A4FA6F20-3054-4678-8CA8-26708BD323B3}" type="slidenum">
              <a:rPr lang="en-US"/>
              <a:pPr/>
              <a:t>7</a:t>
            </a:fld>
            <a:endParaRPr lang="en-US"/>
          </a:p>
        </p:txBody>
      </p:sp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Table 13.1: Blacks, Hispanics, and Women in Congress, 1971-2002</a:t>
            </a:r>
          </a:p>
        </p:txBody>
      </p:sp>
      <p:pic>
        <p:nvPicPr>
          <p:cNvPr id="33796" name="Picture 1028" descr="C:\Documents and Settings\smithja\Desktop\wilson\art\jpg\table_13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8575" y="1471613"/>
            <a:ext cx="6546850" cy="4929187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BF63D978-9841-4F36-AEE6-41504D7E56DB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The Incumbency Advantage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Media coverage is higher for incumbents</a:t>
            </a:r>
          </a:p>
          <a:p>
            <a:r>
              <a:rPr lang="en-US"/>
              <a:t>Incumbents have greater name recognition due to franking, travel to the district, news coverage</a:t>
            </a:r>
          </a:p>
          <a:p>
            <a:r>
              <a:rPr lang="en-US"/>
              <a:t>Members secure policies and programs for voters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 | </a:t>
            </a:r>
            <a:fld id="{298B622D-374C-4FC8-95F7-539FD6054F43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Figure 13.2: Percentage of Incumbents Reelected to Congress</a:t>
            </a:r>
          </a:p>
        </p:txBody>
      </p:sp>
      <p:pic>
        <p:nvPicPr>
          <p:cNvPr id="26628" name="Picture 4" descr="C:\Documents and Settings\smithja\Desktop\wilson\art\jpg\la_13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57413"/>
            <a:ext cx="8534400" cy="3559175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66700" y="57912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</a:rPr>
              <a:t>Harold W. Stanley and Richard G. Niemi, </a:t>
            </a:r>
            <a:r>
              <a:rPr lang="en-US" sz="1200" i="1">
                <a:latin typeface="Arial" charset="0"/>
              </a:rPr>
              <a:t>Vital Statistics on American Politics</a:t>
            </a:r>
            <a:r>
              <a:rPr lang="en-US" sz="1200">
                <a:latin typeface="Arial" charset="0"/>
              </a:rPr>
              <a:t>, 1999-2000 (Washington, D.C.: Congressional Quarterly Press, 2000), table 1-18; 2004 updated by Marc Siegal. 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wilson">
  <a:themeElements>
    <a:clrScheme name="wils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l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wil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Settings\smithja\Desktop\wilson\templates\wilson.pot</Template>
  <TotalTime>264</TotalTime>
  <Words>1238</Words>
  <Application>Microsoft Office PowerPoint</Application>
  <PresentationFormat>On-screen Show (4:3)</PresentationFormat>
  <Paragraphs>144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Times</vt:lpstr>
      <vt:lpstr>Arial</vt:lpstr>
      <vt:lpstr>Times New Roman</vt:lpstr>
      <vt:lpstr>wilson</vt:lpstr>
      <vt:lpstr>Chapter Thirteen</vt:lpstr>
      <vt:lpstr>The Evolution of Congress</vt:lpstr>
      <vt:lpstr>Organization of the House</vt:lpstr>
      <vt:lpstr>Organization of the House</vt:lpstr>
      <vt:lpstr>Evolution of the Senate</vt:lpstr>
      <vt:lpstr>Who is in Congress?</vt:lpstr>
      <vt:lpstr>Table 13.1: Blacks, Hispanics, and Women in Congress, 1971-2002</vt:lpstr>
      <vt:lpstr>The Incumbency Advantage</vt:lpstr>
      <vt:lpstr>Figure 13.2: Percentage of Incumbents Reelected to Congress</vt:lpstr>
      <vt:lpstr>Member Behavior</vt:lpstr>
      <vt:lpstr>Party Structure in the Senate</vt:lpstr>
      <vt:lpstr>Party Structure in the Senate</vt:lpstr>
      <vt:lpstr>Party Structure in the House</vt:lpstr>
      <vt:lpstr>Congressional Caucuses</vt:lpstr>
      <vt:lpstr>Committees</vt:lpstr>
      <vt:lpstr>Types of Committees</vt:lpstr>
      <vt:lpstr>Types of Committees</vt:lpstr>
      <vt:lpstr>Committee Practices</vt:lpstr>
      <vt:lpstr>Congressional Staff</vt:lpstr>
      <vt:lpstr>Figure 13.4: The Growth in Staffs of Members and Committees in Congress, 1930-2000</vt:lpstr>
      <vt:lpstr>How a Bill Becomes a Law</vt:lpstr>
      <vt:lpstr>How a Bill Becomes a Law</vt:lpstr>
      <vt:lpstr>How a Bill Becomes a Law</vt:lpstr>
      <vt:lpstr>How a Bill Becomes Law</vt:lpstr>
      <vt:lpstr>Post 9-11 Congress </vt:lpstr>
    </vt:vector>
  </TitlesOfParts>
  <Company>Cherry Creek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</dc:title>
  <dc:creator>Creek Tech Center</dc:creator>
  <cp:lastModifiedBy>UCS</cp:lastModifiedBy>
  <cp:revision>15</cp:revision>
  <dcterms:created xsi:type="dcterms:W3CDTF">2005-05-25T14:21:27Z</dcterms:created>
  <dcterms:modified xsi:type="dcterms:W3CDTF">2011-01-26T19:41:43Z</dcterms:modified>
</cp:coreProperties>
</file>