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66" d="100"/>
          <a:sy n="66" d="100"/>
        </p:scale>
        <p:origin x="-97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E17421-DD29-4512-914F-0390B019DF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6BADEF-B73E-4A56-A020-255266D69A80}" type="slidenum">
              <a:rPr lang="en-US"/>
              <a:pPr/>
              <a:t>7</a:t>
            </a:fld>
            <a:endParaRPr lang="en-US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1295400"/>
            <a:ext cx="4343400" cy="1219200"/>
          </a:xfrm>
        </p:spPr>
        <p:txBody>
          <a:bodyPr/>
          <a:lstStyle>
            <a:lvl1pPr>
              <a:defRPr>
                <a:solidFill>
                  <a:srgbClr val="2B3A71"/>
                </a:solidFill>
              </a:defRPr>
            </a:lvl1pPr>
          </a:lstStyle>
          <a:p>
            <a:r>
              <a:rPr lang="en-US"/>
              <a:t>Chapter Number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95600"/>
            <a:ext cx="43434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2B3A71"/>
                </a:solidFill>
              </a:defRPr>
            </a:lvl1pPr>
          </a:lstStyle>
          <a:p>
            <a:r>
              <a:rPr lang="en-US"/>
              <a:t>Chapter Subtitle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17 | </a:t>
            </a:r>
            <a:fld id="{B7219BAE-1FD1-42F5-9260-6EA0D26472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17 | </a:t>
            </a:r>
            <a:fld id="{429A15A7-D1A5-4680-B2DA-195E73A308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17 | </a:t>
            </a:r>
            <a:fld id="{31E1A1F3-0BF6-4816-BD95-23F6C7F729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17 | </a:t>
            </a:r>
            <a:fld id="{DFB4003F-0630-4A15-BFE2-E7630A2B02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17 | </a:t>
            </a:r>
            <a:fld id="{B6839AC9-0EE1-4117-A540-FA91B1F34A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17 | </a:t>
            </a:r>
            <a:fld id="{C0402BCE-FE2F-45E2-8E75-C05E33F005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17 | </a:t>
            </a:r>
            <a:fld id="{41CF0ED5-DA62-4129-83E7-D94ABD341D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17 | </a:t>
            </a:r>
            <a:fld id="{DD3A9BB8-5820-4674-BF54-B947B47CBF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17 | </a:t>
            </a:r>
            <a:fld id="{107D6064-06BA-44CE-99B2-F51BE2D716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17 | </a:t>
            </a:r>
            <a:fld id="{05EE8D93-D6D4-43D1-AEB4-E1D14097CD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752600"/>
            <a:ext cx="8382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2" name="Rectangle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6538"/>
            <a:ext cx="457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17413" name="Rectangle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86538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17 | </a:t>
            </a:r>
            <a:fld id="{413028C8-DDB5-4737-AAE9-892DF7AE41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2B3A7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2B3A7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1584325"/>
            <a:ext cx="4343400" cy="641350"/>
          </a:xfrm>
        </p:spPr>
        <p:txBody>
          <a:bodyPr>
            <a:spAutoFit/>
          </a:bodyPr>
          <a:lstStyle/>
          <a:p>
            <a:r>
              <a:rPr lang="en-US"/>
              <a:t>Chapter Seventeen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The Policy-Making Process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17 | </a:t>
            </a:r>
            <a:fld id="{3D9E55E0-F82A-4B5B-AA7D-DC9BC7AA1BB6}" type="slidenum">
              <a:rPr lang="en-US"/>
              <a:pPr/>
              <a:t>10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Interest Group Politics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Organized interest groups are powerful when regulatory policies confer benefits on one organized group and costs on another equally organized group</a:t>
            </a:r>
          </a:p>
          <a:p>
            <a:r>
              <a:rPr lang="en-US"/>
              <a:t>Example: In 1935 labor unions sought government protection for their rights; business firms were in opposition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17 | </a:t>
            </a:r>
            <a:fld id="{480603AF-14A6-484A-AF64-01E6FD1F61DC}" type="slidenum">
              <a:rPr lang="en-US"/>
              <a:pPr/>
              <a:t>11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Client Politics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“Agency capture” is likely when benefits are focused and costs are dispersed—an agency is created to serve a group’s needs</a:t>
            </a:r>
          </a:p>
          <a:p>
            <a:pPr>
              <a:lnSpc>
                <a:spcPct val="90000"/>
              </a:lnSpc>
            </a:pPr>
            <a:r>
              <a:rPr lang="en-US"/>
              <a:t>Example: National regulation of milk industry, sugar production, merchant shipping</a:t>
            </a:r>
          </a:p>
          <a:p>
            <a:pPr>
              <a:lnSpc>
                <a:spcPct val="90000"/>
              </a:lnSpc>
            </a:pPr>
            <a:r>
              <a:rPr lang="en-US"/>
              <a:t>The struggle to sustain benefits depends on insider politics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17 | </a:t>
            </a:r>
            <a:fld id="{507DFCA1-34ED-402C-AB84-0295A802B1B1}" type="slidenum">
              <a:rPr lang="en-US"/>
              <a:pPr/>
              <a:t>12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Entrepreneurial Politics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Relies on entrepreneurs to galvanize public opinion and mobilize congressional support</a:t>
            </a:r>
          </a:p>
          <a:p>
            <a:r>
              <a:rPr lang="en-US"/>
              <a:t>Example: In the 1960s and 1970s a large number of consumer and environmental protection statutes passed (e.g., Clean Air Act, Toxic Substance Control Act)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17 | </a:t>
            </a:r>
            <a:fld id="{FF66E6C3-A197-42F6-88E5-C5045243A1D1}" type="slidenum">
              <a:rPr lang="en-US"/>
              <a:pPr/>
              <a:t>13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Deregulation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Example: airline fares, long distance telephoning, trucking</a:t>
            </a:r>
          </a:p>
          <a:p>
            <a:r>
              <a:rPr lang="en-US"/>
              <a:t>Deregulation is a challenge to iron triangles and client politics</a:t>
            </a:r>
          </a:p>
          <a:p>
            <a:r>
              <a:rPr lang="en-US"/>
              <a:t>It is based on the idea that governmental regulation was bad in industries that could be competitive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5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17 | </a:t>
            </a:r>
            <a:fld id="{B819A9AB-435C-430A-A02F-DE028765125E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Setting the Agenda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The political agenda</a:t>
            </a:r>
            <a:r>
              <a:rPr lang="en-US"/>
              <a:t>: deciding what to make policy about</a:t>
            </a:r>
          </a:p>
          <a:p>
            <a:r>
              <a:rPr lang="en-US"/>
              <a:t>The current political agenda includes taxes, energy, welfare, and civil rights</a:t>
            </a:r>
          </a:p>
          <a:p>
            <a:r>
              <a:rPr lang="en-US"/>
              <a:t>Shared beliefs determine what is legitimate for the government to do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17 | </a:t>
            </a:r>
            <a:fld id="{8FCA3B5B-2A94-4331-A9C6-B0E3181D59FB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Scope of Government Action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Government always gets larger</a:t>
            </a:r>
          </a:p>
          <a:p>
            <a:r>
              <a:rPr lang="en-US"/>
              <a:t>People generally believe that government should continue to do what it is doing now</a:t>
            </a:r>
          </a:p>
          <a:p>
            <a:r>
              <a:rPr lang="en-US"/>
              <a:t>Changes in attitudes and events tend to increase government activities</a:t>
            </a:r>
          </a:p>
          <a:p>
            <a:r>
              <a:rPr lang="en-US"/>
              <a:t>Government growth cannot be attributed to one political party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17 | </a:t>
            </a:r>
            <a:fld id="{1F3C58A4-4DC1-43BD-BE3E-F1E92B16A18C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The Influence of Institutions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3697288"/>
          </a:xfrm>
        </p:spPr>
        <p:txBody>
          <a:bodyPr>
            <a:spAutoFit/>
          </a:bodyPr>
          <a:lstStyle/>
          <a:p>
            <a:r>
              <a:rPr lang="en-US"/>
              <a:t>The courts make decisions that force action by other branches: e.g. school desegregation, abortion</a:t>
            </a:r>
          </a:p>
          <a:p>
            <a:r>
              <a:rPr lang="en-US"/>
              <a:t>The bureaucracy is a source of innovation and forms alliances with senators and staff</a:t>
            </a:r>
          </a:p>
          <a:p>
            <a:r>
              <a:rPr lang="en-US"/>
              <a:t>The Senate is a source of presidential candidates with new ideas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17 | </a:t>
            </a:r>
            <a:fld id="{76ED7E82-597F-45F6-ABBC-4E95B00536B4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Other Influences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Groups may react to a sense of relative deprivation</a:t>
            </a:r>
          </a:p>
          <a:p>
            <a:r>
              <a:rPr lang="en-US"/>
              <a:t>The media helps place issues on the political agenda</a:t>
            </a:r>
          </a:p>
          <a:p>
            <a:r>
              <a:rPr lang="en-US"/>
              <a:t>The national government may later adopt ideas pioneered by the states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17 | </a:t>
            </a:r>
            <a:fld id="{33C8AFED-5449-4797-B21D-4A043FDA6357}" type="slidenum">
              <a:rPr lang="en-US"/>
              <a:pPr/>
              <a:t>6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Costs, Benefits, and Policy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/>
              <a:t>Cost</a:t>
            </a:r>
            <a:r>
              <a:rPr lang="en-US" sz="2800"/>
              <a:t>: any burden, monetary or non-monetary, that some people must, or expect, to bear from the policy</a:t>
            </a:r>
          </a:p>
          <a:p>
            <a:r>
              <a:rPr lang="en-US" sz="2800" b="1"/>
              <a:t>Benefit</a:t>
            </a:r>
            <a:r>
              <a:rPr lang="en-US" sz="2800"/>
              <a:t>: any satisfaction, monetary or non-monetary, that some people must, or expect, to receive from the policy</a:t>
            </a:r>
          </a:p>
          <a:p>
            <a:r>
              <a:rPr lang="en-US" sz="2800"/>
              <a:t>Politics is a process of settling disputes over who benefits/pays and who ought to benefit/pay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17 | </a:t>
            </a:r>
            <a:fld id="{DDAAE113-F642-4778-B9E6-7DD638BE4FB0}" type="slidenum">
              <a:rPr lang="en-US"/>
              <a:pPr/>
              <a:t>7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41300"/>
            <a:ext cx="8686800" cy="1739900"/>
          </a:xfrm>
        </p:spPr>
        <p:txBody>
          <a:bodyPr>
            <a:spAutoFit/>
          </a:bodyPr>
          <a:lstStyle/>
          <a:p>
            <a:r>
              <a:rPr lang="en-US"/>
              <a:t>Figure 17.1: A Way of Classifying and Explaining the Politics of Different Policy Issues</a:t>
            </a:r>
          </a:p>
        </p:txBody>
      </p:sp>
      <p:pic>
        <p:nvPicPr>
          <p:cNvPr id="14340" name="Picture 4" descr="C:\Documents and Settings\smithja\Desktop\wilson\art\jpg\la_17_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563813"/>
            <a:ext cx="8534400" cy="3171825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17 | </a:t>
            </a:r>
            <a:fld id="{54E01F9B-A8E4-4B7B-B61B-1DCF6BB6DE71}" type="slidenum">
              <a:rPr lang="en-US"/>
              <a:pPr/>
              <a:t>8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Kinds of Politics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Majoritarian politics</a:t>
            </a:r>
            <a:r>
              <a:rPr lang="en-US"/>
              <a:t>: distributed benefits, distributed costs</a:t>
            </a:r>
          </a:p>
          <a:p>
            <a:pPr>
              <a:lnSpc>
                <a:spcPct val="90000"/>
              </a:lnSpc>
            </a:pPr>
            <a:r>
              <a:rPr lang="en-US" b="1"/>
              <a:t>Interest group politics</a:t>
            </a:r>
            <a:r>
              <a:rPr lang="en-US"/>
              <a:t>: concentrated benefits, concentrated costs</a:t>
            </a:r>
          </a:p>
          <a:p>
            <a:pPr>
              <a:lnSpc>
                <a:spcPct val="90000"/>
              </a:lnSpc>
            </a:pPr>
            <a:r>
              <a:rPr lang="en-US" b="1"/>
              <a:t>Client politics</a:t>
            </a:r>
            <a:r>
              <a:rPr lang="en-US"/>
              <a:t>: concentrated benefits, distributed costs</a:t>
            </a:r>
          </a:p>
          <a:p>
            <a:pPr>
              <a:lnSpc>
                <a:spcPct val="90000"/>
              </a:lnSpc>
            </a:pPr>
            <a:r>
              <a:rPr lang="en-US" b="1"/>
              <a:t>Entrepreneurial politics</a:t>
            </a:r>
            <a:r>
              <a:rPr lang="en-US"/>
              <a:t>: distributed benefits, concentrated costs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17 | </a:t>
            </a:r>
            <a:fld id="{57834F8D-50B1-4B1B-B0EE-C0C14FEA0831}" type="slidenum">
              <a:rPr lang="en-US"/>
              <a:pPr/>
              <a:t>9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Majoritarian Politics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Example: Antitrust legislation in 1890s was vague with no specific enforcement agency</a:t>
            </a:r>
          </a:p>
          <a:p>
            <a:pPr>
              <a:lnSpc>
                <a:spcPct val="90000"/>
              </a:lnSpc>
            </a:pPr>
            <a:r>
              <a:rPr lang="en-US"/>
              <a:t>During the reform era, politicians and business leaders committed to a strong antitrust policy</a:t>
            </a:r>
          </a:p>
          <a:p>
            <a:pPr>
              <a:lnSpc>
                <a:spcPct val="90000"/>
              </a:lnSpc>
            </a:pPr>
            <a:r>
              <a:rPr lang="en-US"/>
              <a:t>Enforcement was determined primarily by the ideology and personal convictions of the current presidential administration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5" autoUpdateAnimBg="0"/>
    </p:bldLst>
  </p:timing>
</p:sld>
</file>

<file path=ppt/theme/theme1.xml><?xml version="1.0" encoding="utf-8"?>
<a:theme xmlns:a="http://schemas.openxmlformats.org/drawingml/2006/main" name="wilson">
  <a:themeElements>
    <a:clrScheme name="wils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ils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wils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Settings\smithja\Desktop\wilson\templates\wilson.pot</Template>
  <TotalTime>113</TotalTime>
  <Words>647</Words>
  <Application>Microsoft Office PowerPoint</Application>
  <PresentationFormat>On-screen Show (4:3)</PresentationFormat>
  <Paragraphs>72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Times</vt:lpstr>
      <vt:lpstr>Arial</vt:lpstr>
      <vt:lpstr>Times New Roman</vt:lpstr>
      <vt:lpstr>wilson</vt:lpstr>
      <vt:lpstr>Chapter Seventeen</vt:lpstr>
      <vt:lpstr>Setting the Agenda</vt:lpstr>
      <vt:lpstr>Scope of Government Action</vt:lpstr>
      <vt:lpstr>The Influence of Institutions</vt:lpstr>
      <vt:lpstr>Other Influences</vt:lpstr>
      <vt:lpstr>Costs, Benefits, and Policy</vt:lpstr>
      <vt:lpstr>Figure 17.1: A Way of Classifying and Explaining the Politics of Different Policy Issues</vt:lpstr>
      <vt:lpstr>Kinds of Politics</vt:lpstr>
      <vt:lpstr>Majoritarian Politics</vt:lpstr>
      <vt:lpstr>Interest Group Politics</vt:lpstr>
      <vt:lpstr>Client Politics</vt:lpstr>
      <vt:lpstr>Entrepreneurial Politics</vt:lpstr>
      <vt:lpstr>Deregulation</vt:lpstr>
    </vt:vector>
  </TitlesOfParts>
  <Company>Cherry Creek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Policy-Making Process</dc:title>
  <dc:creator>Creek Tech Center</dc:creator>
  <cp:lastModifiedBy>UCS</cp:lastModifiedBy>
  <cp:revision>8</cp:revision>
  <dcterms:created xsi:type="dcterms:W3CDTF">2005-05-31T20:46:07Z</dcterms:created>
  <dcterms:modified xsi:type="dcterms:W3CDTF">2012-04-10T11:12:04Z</dcterms:modified>
</cp:coreProperties>
</file>