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3B2D0-051C-E040-A37B-58F5BC68285D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F8A69-7277-BB4F-ADC0-00BBDA0A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14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3/20/2013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Selective Incorporation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Rights &amp; Civil Liberties</a:t>
            </a:r>
          </a:p>
          <a:p>
            <a:r>
              <a:rPr lang="en-US" dirty="0" smtClean="0"/>
              <a:t>The concept has appeared on every AP test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5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Selective Incorporation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Since </a:t>
            </a:r>
            <a:r>
              <a:rPr lang="en-US" i="1" dirty="0" err="1" smtClean="0"/>
              <a:t>Gitlow</a:t>
            </a:r>
            <a:r>
              <a:rPr lang="en-US" i="1" dirty="0" smtClean="0"/>
              <a:t> </a:t>
            </a:r>
            <a:r>
              <a:rPr lang="en-US" dirty="0" smtClean="0"/>
              <a:t>court applies Bill of </a:t>
            </a:r>
            <a:r>
              <a:rPr lang="en-US" dirty="0" err="1" smtClean="0"/>
              <a:t>Rightts</a:t>
            </a:r>
            <a:r>
              <a:rPr lang="en-US" dirty="0" smtClean="0"/>
              <a:t> to state law on a case-by-case-basis; Process is called </a:t>
            </a:r>
            <a:r>
              <a:rPr lang="en-US" u="sng" dirty="0" smtClean="0"/>
              <a:t>Selective Incorporation</a:t>
            </a:r>
            <a:endParaRPr lang="en-US" dirty="0" smtClean="0"/>
          </a:p>
          <a:p>
            <a:r>
              <a:rPr lang="en-US" dirty="0" smtClean="0"/>
              <a:t>Following Rights have NOT been incorporated</a:t>
            </a:r>
          </a:p>
          <a:p>
            <a:pPr lvl="1"/>
            <a:r>
              <a:rPr lang="en-US" dirty="0" smtClean="0"/>
              <a:t>Second Amendment (bear arms ?? 2010?)</a:t>
            </a:r>
          </a:p>
          <a:p>
            <a:pPr lvl="1"/>
            <a:r>
              <a:rPr lang="en-US" dirty="0" smtClean="0"/>
              <a:t>Third (quartering troops in private homes)</a:t>
            </a:r>
          </a:p>
          <a:p>
            <a:pPr lvl="1"/>
            <a:r>
              <a:rPr lang="en-US" dirty="0" smtClean="0"/>
              <a:t>Fifth (provision: right to indictment by grand jury)</a:t>
            </a:r>
          </a:p>
          <a:p>
            <a:pPr lvl="1"/>
            <a:r>
              <a:rPr lang="en-US" dirty="0" smtClean="0"/>
              <a:t>Seventh (right to a trial by jury for disputes &gt;$20.)</a:t>
            </a:r>
          </a:p>
          <a:p>
            <a:pPr lvl="1"/>
            <a:r>
              <a:rPr lang="en-US" dirty="0" smtClean="0"/>
              <a:t>Eighth (provision against “excessive bail and fines”)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610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Selective Incorporation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other provisions of Bill of Rights apply equally to the state and national government. (Thus states may place restrictions on gun ownership – 2</a:t>
            </a:r>
            <a:r>
              <a:rPr lang="en-US" baseline="30000" dirty="0" smtClean="0"/>
              <a:t>nd</a:t>
            </a:r>
            <a:r>
              <a:rPr lang="en-US" dirty="0" smtClean="0"/>
              <a:t> amendment is not incorporated, they may NOT deprive accused felons of their right to legal counsel – a right incorporated in </a:t>
            </a:r>
            <a:r>
              <a:rPr lang="en-US" i="1" dirty="0" smtClean="0"/>
              <a:t>Gideon v. Wainwright, 1963)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88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McDonald v. Chicago </a:t>
            </a:r>
            <a:r>
              <a:rPr lang="en-US" dirty="0" smtClean="0"/>
              <a:t>(2010)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amendment is NOT fully incorporated, but states cannot totally ban handguns either… reasonable restrictions may be imposed. (gun locks, background checks</a:t>
            </a:r>
            <a:r>
              <a:rPr lang="en-US" smtClean="0"/>
              <a:t>, etc.)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01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When the framers wrote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Amendment, and the other amendments in the Bill of Rights, what was their intention?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A. to protect the states from majority tyranny</a:t>
            </a:r>
          </a:p>
          <a:p>
            <a:r>
              <a:rPr lang="en-US" sz="2000" dirty="0" smtClean="0"/>
              <a:t>B. to protect </a:t>
            </a:r>
            <a:r>
              <a:rPr lang="en-US" sz="2000" dirty="0" err="1" smtClean="0"/>
              <a:t>immirants</a:t>
            </a:r>
            <a:r>
              <a:rPr lang="en-US" sz="2000" dirty="0" smtClean="0"/>
              <a:t> and poor people</a:t>
            </a:r>
          </a:p>
          <a:p>
            <a:r>
              <a:rPr lang="en-US" sz="2000" dirty="0" smtClean="0"/>
              <a:t>C. to protect individuals from the federal government</a:t>
            </a:r>
          </a:p>
          <a:p>
            <a:r>
              <a:rPr lang="en-US" sz="2000" dirty="0" smtClean="0"/>
              <a:t>D. to protect individuals from state governments</a:t>
            </a:r>
          </a:p>
          <a:p>
            <a:r>
              <a:rPr lang="en-US" sz="2000" dirty="0" smtClean="0"/>
              <a:t>E. C and D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Answer: 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254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781050"/>
            <a:ext cx="6965245" cy="22164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413" y="781050"/>
            <a:ext cx="7107855" cy="49420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3366FF"/>
                </a:solidFill>
              </a:rPr>
              <a:t>1</a:t>
            </a:r>
            <a:r>
              <a:rPr lang="en-US" sz="1600" baseline="30000" dirty="0" smtClean="0">
                <a:solidFill>
                  <a:srgbClr val="3366FF"/>
                </a:solidFill>
              </a:rPr>
              <a:t>st</a:t>
            </a:r>
            <a:r>
              <a:rPr lang="en-US" sz="1600" dirty="0" smtClean="0">
                <a:solidFill>
                  <a:srgbClr val="3366FF"/>
                </a:solidFill>
              </a:rPr>
              <a:t> Amendment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Congress</a:t>
            </a:r>
            <a:r>
              <a:rPr lang="en-US" sz="2000" dirty="0" smtClean="0">
                <a:solidFill>
                  <a:srgbClr val="3366FF"/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shall make no law respecting an establishment of religion, or prohibiting the free exercise thereof; or abridging the freedom of speech, or of the press;  or the right of the people peaceably to assemble, and to petition their government for a redress of grievances.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3366FF"/>
                </a:solidFill>
              </a:rPr>
              <a:t>5</a:t>
            </a:r>
            <a:r>
              <a:rPr lang="en-US" sz="1600" baseline="30000" dirty="0" smtClean="0">
                <a:solidFill>
                  <a:srgbClr val="3366FF"/>
                </a:solidFill>
              </a:rPr>
              <a:t>th</a:t>
            </a:r>
            <a:r>
              <a:rPr lang="en-US" sz="1600" dirty="0" smtClean="0">
                <a:solidFill>
                  <a:srgbClr val="3366FF"/>
                </a:solidFill>
              </a:rPr>
              <a:t> Amendment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 person shall be held to answer for a capital, or otherwise infamous crime, unless on a presentment or indictment of a Grand Jury, except in cases arising in the land or naval forces, or in the Militia, when in actual service in time of War or public danger; nor shall any person </a:t>
            </a:r>
            <a:r>
              <a:rPr lang="en-US" sz="1600" u="sng" dirty="0" smtClean="0">
                <a:solidFill>
                  <a:srgbClr val="008000"/>
                </a:solidFill>
              </a:rPr>
              <a:t>be subject for the same offense to be twice put in jeopardy of life or limb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 nor shall be compelled in any criminal case to be a witness against himself, nor be </a:t>
            </a:r>
            <a:r>
              <a:rPr lang="en-US" sz="2000" u="sng" dirty="0" smtClean="0">
                <a:solidFill>
                  <a:srgbClr val="008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deprived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of life, liberty, or property, without </a:t>
            </a:r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due process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of law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 nor shall private property be taken for public use, without just compensation.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3366FF"/>
                </a:solidFill>
              </a:rPr>
              <a:t>14</a:t>
            </a:r>
            <a:r>
              <a:rPr lang="en-US" sz="1600" baseline="30000" dirty="0" smtClean="0">
                <a:solidFill>
                  <a:srgbClr val="3366FF"/>
                </a:solidFill>
              </a:rPr>
              <a:t>th</a:t>
            </a:r>
            <a:r>
              <a:rPr lang="en-US" sz="1600" dirty="0" smtClean="0">
                <a:solidFill>
                  <a:srgbClr val="3366FF"/>
                </a:solidFill>
              </a:rPr>
              <a:t> Amendment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 State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shall or enforce any law which shall abridge the privileges or immunities of citizens of the United States; nor shall any State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u="sng" dirty="0" smtClean="0">
                <a:solidFill>
                  <a:srgbClr val="008000"/>
                </a:solidFill>
              </a:rPr>
              <a:t>deprive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any person of life, liberty, or property without </a:t>
            </a:r>
            <a:r>
              <a:rPr lang="en-US" sz="1600" u="sng" dirty="0" smtClean="0">
                <a:solidFill>
                  <a:srgbClr val="008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due process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law; nor deny to any person within its jurisdiction the equal protection of the laws.</a:t>
            </a:r>
            <a:endParaRPr lang="en-US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50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The process of extending the protections of the Bill of Rights by means of the 14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amendment to apply to the actions of state governments is known as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523443"/>
            <a:ext cx="6196405" cy="3199626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dirty="0" smtClean="0"/>
              <a:t>Judicial review</a:t>
            </a:r>
          </a:p>
          <a:p>
            <a:pPr marL="457200" indent="-457200">
              <a:buAutoNum type="alphaUcPeriod"/>
            </a:pPr>
            <a:r>
              <a:rPr lang="en-US" dirty="0" smtClean="0"/>
              <a:t>Incorporation</a:t>
            </a:r>
          </a:p>
          <a:p>
            <a:pPr marL="457200" indent="-457200">
              <a:buAutoNum type="alphaUcPeriod"/>
            </a:pPr>
            <a:r>
              <a:rPr lang="en-US" dirty="0" smtClean="0"/>
              <a:t>Broad constructionism</a:t>
            </a:r>
          </a:p>
          <a:p>
            <a:pPr marL="457200" indent="-457200">
              <a:buAutoNum type="alphaUcPeriod"/>
            </a:pPr>
            <a:r>
              <a:rPr lang="en-US" dirty="0" smtClean="0"/>
              <a:t>Federalism </a:t>
            </a:r>
          </a:p>
          <a:p>
            <a:pPr marL="457200" indent="-457200">
              <a:buAutoNum type="alphaUcPeriod"/>
            </a:pPr>
            <a:r>
              <a:rPr lang="en-US" dirty="0" smtClean="0"/>
              <a:t>Stare </a:t>
            </a:r>
            <a:r>
              <a:rPr lang="en-US" dirty="0" err="1" smtClean="0"/>
              <a:t>decisis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9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Bill of Rights and Incorporation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Nor shall any State deprive any person of life, liberty, or property, without due process of law; nor deny to any person within its jurisdiction the equal protection of the laws.</a:t>
            </a:r>
          </a:p>
          <a:p>
            <a:pPr lvl="7"/>
            <a:endParaRPr lang="en-US" dirty="0"/>
          </a:p>
          <a:p>
            <a:pPr lvl="8"/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amendment, US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0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Incorporation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Applying all or some of the Bill of Rights to the states; means the federal government can make sure states do NOT violate the rights of their citizens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11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Which of the following amendment are NOT yet incorporated?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</a:p>
          <a:p>
            <a:pPr marL="457200" indent="-457200">
              <a:buAutoNum type="alphaLcPeriod"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marL="457200" indent="-457200">
              <a:buAutoNum type="alphaLcPeriod"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marL="457200" indent="-457200">
              <a:buAutoNum type="alphaLcPeriod"/>
            </a:pP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marL="457200" indent="-457200">
              <a:buAutoNum type="alphaLcPeriod"/>
            </a:pP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Evolution of Incorporation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Baron v. Baltimore </a:t>
            </a:r>
            <a:r>
              <a:rPr lang="en-US" dirty="0" smtClean="0"/>
              <a:t>(1833) - the Supreme Court determined that the Bill of Rights restricted the national government but NOT the state government</a:t>
            </a:r>
          </a:p>
          <a:p>
            <a:r>
              <a:rPr lang="en-US" i="1" dirty="0" err="1" smtClean="0"/>
              <a:t>Gitlow</a:t>
            </a:r>
            <a:r>
              <a:rPr lang="en-US" i="1" dirty="0" smtClean="0"/>
              <a:t> v. New York </a:t>
            </a:r>
            <a:r>
              <a:rPr lang="en-US" dirty="0" smtClean="0"/>
              <a:t>(1925) – Court overturned </a:t>
            </a:r>
            <a:r>
              <a:rPr lang="en-US" i="1" dirty="0" smtClean="0"/>
              <a:t>Barron</a:t>
            </a:r>
            <a:r>
              <a:rPr lang="en-US" dirty="0" smtClean="0"/>
              <a:t> decision, citing 14</a:t>
            </a:r>
            <a:r>
              <a:rPr lang="en-US" baseline="30000" dirty="0" smtClean="0"/>
              <a:t>th</a:t>
            </a:r>
            <a:r>
              <a:rPr lang="en-US" dirty="0" smtClean="0"/>
              <a:t> amendment restrictions on states (“no state shall… </a:t>
            </a:r>
            <a:r>
              <a:rPr lang="en-US" dirty="0" err="1" smtClean="0"/>
              <a:t>deprice</a:t>
            </a:r>
            <a:r>
              <a:rPr lang="en-US" dirty="0" smtClean="0"/>
              <a:t> any person of life, liberty, or property w/o due process of law; nor deny…”)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7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What principle did the justices practice in </a:t>
            </a:r>
            <a:r>
              <a:rPr lang="en-US" sz="2800" i="1" dirty="0" err="1" smtClean="0"/>
              <a:t>Gitlow</a:t>
            </a:r>
            <a:r>
              <a:rPr lang="en-US" sz="2800" i="1" dirty="0" smtClean="0"/>
              <a:t> v. New York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smtClean="0"/>
              <a:t>Stare </a:t>
            </a:r>
            <a:r>
              <a:rPr lang="en-US" dirty="0" err="1" smtClean="0"/>
              <a:t>decisis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smtClean="0"/>
              <a:t>Judicial activism</a:t>
            </a:r>
          </a:p>
          <a:p>
            <a:pPr marL="457200" indent="-457200">
              <a:buAutoNum type="alphaLcPeriod"/>
            </a:pPr>
            <a:r>
              <a:rPr lang="en-US" dirty="0" smtClean="0"/>
              <a:t>Judicial restraint</a:t>
            </a:r>
          </a:p>
          <a:p>
            <a:pPr marL="457200" indent="-457200">
              <a:buAutoNum type="alphaLcPeriod"/>
            </a:pPr>
            <a:r>
              <a:rPr lang="en-US" dirty="0" smtClean="0"/>
              <a:t>Pre </a:t>
            </a:r>
            <a:r>
              <a:rPr lang="en-US" dirty="0" err="1" smtClean="0"/>
              <a:t>curiam</a:t>
            </a:r>
            <a:r>
              <a:rPr lang="en-US" dirty="0" smtClean="0"/>
              <a:t> opinion</a:t>
            </a:r>
          </a:p>
          <a:p>
            <a:pPr marL="457200" indent="-457200">
              <a:buAutoNum type="alphaLcPeriod"/>
            </a:pPr>
            <a:r>
              <a:rPr lang="en-US" dirty="0" smtClean="0"/>
              <a:t>Judicial parsimony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97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65</TotalTime>
  <Words>721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Pushpin</vt:lpstr>
      <vt:lpstr>Selective Incorporation</vt:lpstr>
      <vt:lpstr>When the framers wrote the 1st Amendment, and the other amendments in the Bill of Rights, what was their intention?</vt:lpstr>
      <vt:lpstr>PowerPoint Presentation</vt:lpstr>
      <vt:lpstr>The process of extending the protections of the Bill of Rights by means of the 14th amendment to apply to the actions of state governments is known as</vt:lpstr>
      <vt:lpstr>The Bill of Rights and Incorporation</vt:lpstr>
      <vt:lpstr>Incorporation</vt:lpstr>
      <vt:lpstr>Which of the following amendment are NOT yet incorporated?</vt:lpstr>
      <vt:lpstr>Evolution of Incorporation</vt:lpstr>
      <vt:lpstr>What principle did the justices practice in Gitlow v. New York?</vt:lpstr>
      <vt:lpstr>Selective Incorporation</vt:lpstr>
      <vt:lpstr>Selective Incorporation</vt:lpstr>
      <vt:lpstr>McDonald v. Chicago (2010)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Selective Incorporation</dc:title>
  <dc:creator>Amanda  Brzezinski</dc:creator>
  <cp:lastModifiedBy>win7</cp:lastModifiedBy>
  <cp:revision>13</cp:revision>
  <dcterms:created xsi:type="dcterms:W3CDTF">2013-03-20T00:47:39Z</dcterms:created>
  <dcterms:modified xsi:type="dcterms:W3CDTF">2013-03-20T11:28:22Z</dcterms:modified>
</cp:coreProperties>
</file>