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2" r:id="rId6"/>
    <p:sldId id="260" r:id="rId7"/>
    <p:sldId id="283" r:id="rId8"/>
    <p:sldId id="261" r:id="rId9"/>
    <p:sldId id="262" r:id="rId10"/>
    <p:sldId id="263" r:id="rId11"/>
    <p:sldId id="284" r:id="rId12"/>
    <p:sldId id="264" r:id="rId13"/>
    <p:sldId id="265" r:id="rId14"/>
    <p:sldId id="266" r:id="rId15"/>
    <p:sldId id="267" r:id="rId16"/>
    <p:sldId id="268" r:id="rId17"/>
    <p:sldId id="285"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ZEZINSKI, DAVID" initials="BD" lastIdx="2" clrIdx="0">
    <p:extLst>
      <p:ext uri="{19B8F6BF-5375-455C-9EA6-DF929625EA0E}">
        <p15:presenceInfo xmlns:p15="http://schemas.microsoft.com/office/powerpoint/2012/main" userId="S-1-5-21-4271752852-3361135306-3771006025-349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55" d="100"/>
          <a:sy n="55" d="100"/>
        </p:scale>
        <p:origin x="90"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22T09:11:27.954" idx="2">
    <p:pos x="4577" y="2818"/>
    <p:text>435 Representative in the House and 100 Senators</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902E37-F17D-4D7B-9E67-9535FDE99989}" type="datetimeFigureOut">
              <a:rPr lang="en-US" smtClean="0"/>
              <a:t>9/25/2017</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1D81563-58F9-4EB3-8487-C8E3D2EC634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766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02E37-F17D-4D7B-9E67-9535FDE99989}"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81563-58F9-4EB3-8487-C8E3D2EC634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148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02E37-F17D-4D7B-9E67-9535FDE99989}"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81563-58F9-4EB3-8487-C8E3D2EC634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531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02E37-F17D-4D7B-9E67-9535FDE99989}"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81563-58F9-4EB3-8487-C8E3D2EC634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671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902E37-F17D-4D7B-9E67-9535FDE99989}"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81563-58F9-4EB3-8487-C8E3D2EC634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401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902E37-F17D-4D7B-9E67-9535FDE99989}"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81563-58F9-4EB3-8487-C8E3D2EC634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020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902E37-F17D-4D7B-9E67-9535FDE99989}"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81563-58F9-4EB3-8487-C8E3D2EC634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940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02E37-F17D-4D7B-9E67-9535FDE99989}"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81563-58F9-4EB3-8487-C8E3D2EC634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798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02E37-F17D-4D7B-9E67-9535FDE99989}"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81563-58F9-4EB3-8487-C8E3D2EC6342}" type="slidenum">
              <a:rPr lang="en-US" smtClean="0"/>
              <a:t>‹#›</a:t>
            </a:fld>
            <a:endParaRPr lang="en-US"/>
          </a:p>
        </p:txBody>
      </p:sp>
    </p:spTree>
    <p:extLst>
      <p:ext uri="{BB962C8B-B14F-4D97-AF65-F5344CB8AC3E}">
        <p14:creationId xmlns:p14="http://schemas.microsoft.com/office/powerpoint/2010/main" val="1465639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902E37-F17D-4D7B-9E67-9535FDE99989}"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81563-58F9-4EB3-8487-C8E3D2EC634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192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A902E37-F17D-4D7B-9E67-9535FDE99989}" type="datetimeFigureOut">
              <a:rPr lang="en-US" smtClean="0"/>
              <a:t>9/25/2017</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1D81563-58F9-4EB3-8487-C8E3D2EC634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15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A902E37-F17D-4D7B-9E67-9535FDE99989}" type="datetimeFigureOut">
              <a:rPr lang="en-US" smtClean="0"/>
              <a:t>9/25/2017</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1D81563-58F9-4EB3-8487-C8E3D2EC634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770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8F56-8EDA-4685-8221-F8A7AAED3DE7}"/>
              </a:ext>
            </a:extLst>
          </p:cNvPr>
          <p:cNvSpPr>
            <a:spLocks noGrp="1"/>
          </p:cNvSpPr>
          <p:nvPr>
            <p:ph type="ctrTitle"/>
          </p:nvPr>
        </p:nvSpPr>
        <p:spPr/>
        <p:txBody>
          <a:bodyPr>
            <a:normAutofit fontScale="90000"/>
          </a:bodyPr>
          <a:lstStyle/>
          <a:p>
            <a:r>
              <a:rPr lang="en-US" dirty="0"/>
              <a:t>The Constitutional Convention</a:t>
            </a:r>
          </a:p>
        </p:txBody>
      </p:sp>
      <p:sp>
        <p:nvSpPr>
          <p:cNvPr id="3" name="Subtitle 2">
            <a:extLst>
              <a:ext uri="{FF2B5EF4-FFF2-40B4-BE49-F238E27FC236}">
                <a16:creationId xmlns:a16="http://schemas.microsoft.com/office/drawing/2014/main" id="{4D8C131C-5A08-4447-B997-B21101D5A940}"/>
              </a:ext>
            </a:extLst>
          </p:cNvPr>
          <p:cNvSpPr>
            <a:spLocks noGrp="1"/>
          </p:cNvSpPr>
          <p:nvPr>
            <p:ph type="subTitle" idx="1"/>
          </p:nvPr>
        </p:nvSpPr>
        <p:spPr/>
        <p:txBody>
          <a:bodyPr/>
          <a:lstStyle/>
          <a:p>
            <a:r>
              <a:rPr lang="en-US" dirty="0"/>
              <a:t>Compromise and Consensus</a:t>
            </a:r>
          </a:p>
        </p:txBody>
      </p:sp>
      <p:pic>
        <p:nvPicPr>
          <p:cNvPr id="4" name="Picture 3">
            <a:extLst>
              <a:ext uri="{FF2B5EF4-FFF2-40B4-BE49-F238E27FC236}">
                <a16:creationId xmlns:a16="http://schemas.microsoft.com/office/drawing/2014/main" id="{A1D28B28-8568-4C7B-962B-B97D6049DE06}"/>
              </a:ext>
            </a:extLst>
          </p:cNvPr>
          <p:cNvPicPr>
            <a:picLocks noChangeAspect="1"/>
          </p:cNvPicPr>
          <p:nvPr/>
        </p:nvPicPr>
        <p:blipFill>
          <a:blip r:embed="rId2"/>
          <a:stretch>
            <a:fillRect/>
          </a:stretch>
        </p:blipFill>
        <p:spPr>
          <a:xfrm>
            <a:off x="6736314" y="3651575"/>
            <a:ext cx="3920601" cy="2217210"/>
          </a:xfrm>
          <a:prstGeom prst="rect">
            <a:avLst/>
          </a:prstGeom>
        </p:spPr>
      </p:pic>
    </p:spTree>
    <p:extLst>
      <p:ext uri="{BB962C8B-B14F-4D97-AF65-F5344CB8AC3E}">
        <p14:creationId xmlns:p14="http://schemas.microsoft.com/office/powerpoint/2010/main" val="2205254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BD04-CF63-476F-9AA1-493C07EFDFF3}"/>
              </a:ext>
            </a:extLst>
          </p:cNvPr>
          <p:cNvSpPr>
            <a:spLocks noGrp="1"/>
          </p:cNvSpPr>
          <p:nvPr>
            <p:ph type="title"/>
          </p:nvPr>
        </p:nvSpPr>
        <p:spPr/>
        <p:txBody>
          <a:bodyPr/>
          <a:lstStyle/>
          <a:p>
            <a:r>
              <a:rPr lang="en-US" dirty="0"/>
              <a:t>Individual Rights (denied powers) article 1, Section 9</a:t>
            </a:r>
          </a:p>
        </p:txBody>
      </p:sp>
      <p:sp>
        <p:nvSpPr>
          <p:cNvPr id="3" name="Content Placeholder 2">
            <a:extLst>
              <a:ext uri="{FF2B5EF4-FFF2-40B4-BE49-F238E27FC236}">
                <a16:creationId xmlns:a16="http://schemas.microsoft.com/office/drawing/2014/main" id="{A57DF8A6-240C-40E3-8E75-DB173109F37F}"/>
              </a:ext>
            </a:extLst>
          </p:cNvPr>
          <p:cNvSpPr>
            <a:spLocks noGrp="1"/>
          </p:cNvSpPr>
          <p:nvPr>
            <p:ph idx="1"/>
          </p:nvPr>
        </p:nvSpPr>
        <p:spPr/>
        <p:txBody>
          <a:bodyPr>
            <a:normAutofit fontScale="92500" lnSpcReduction="20000"/>
          </a:bodyPr>
          <a:lstStyle/>
          <a:p>
            <a:r>
              <a:rPr lang="en-US" dirty="0"/>
              <a:t>A1, S9 Prohibits the suspension of habeas corpus.  A writ of habeas corpus (Latin for </a:t>
            </a:r>
            <a:r>
              <a:rPr lang="en-US" i="1" dirty="0"/>
              <a:t>“show the body”) </a:t>
            </a:r>
            <a:r>
              <a:rPr lang="en-US" dirty="0"/>
              <a:t>is a court order requiring that an individual in custody be brought into court and shown the body of evidence.</a:t>
            </a:r>
          </a:p>
          <a:p>
            <a:r>
              <a:rPr lang="en-US" dirty="0"/>
              <a:t>A1, S9 prohibits Congress or the states from passing bills of attainder.  A bill of attainder is a legislative act that inflicts punishment w/o a court trial.</a:t>
            </a:r>
          </a:p>
          <a:p>
            <a:r>
              <a:rPr lang="en-US" dirty="0"/>
              <a:t>A1, S9 prohibits Congress or the states from passing ex post facto laws.  An EPF law punishes a person for acts that were not illegal when the act was committed.</a:t>
            </a:r>
          </a:p>
          <a:p>
            <a:r>
              <a:rPr lang="en-US" dirty="0"/>
              <a:t>The constitution also upholds the right to trial by jury in criminal cases.</a:t>
            </a:r>
          </a:p>
          <a:p>
            <a:r>
              <a:rPr lang="en-US" dirty="0"/>
              <a:t>It also prohibits the imposition of religious qualifications for holding office.</a:t>
            </a:r>
          </a:p>
        </p:txBody>
      </p:sp>
    </p:spTree>
    <p:extLst>
      <p:ext uri="{BB962C8B-B14F-4D97-AF65-F5344CB8AC3E}">
        <p14:creationId xmlns:p14="http://schemas.microsoft.com/office/powerpoint/2010/main" val="37367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C0F27D-E74A-402F-BD36-8CFD56EB50A1}"/>
              </a:ext>
            </a:extLst>
          </p:cNvPr>
          <p:cNvPicPr>
            <a:picLocks noChangeAspect="1"/>
          </p:cNvPicPr>
          <p:nvPr/>
        </p:nvPicPr>
        <p:blipFill>
          <a:blip r:embed="rId2"/>
          <a:stretch>
            <a:fillRect/>
          </a:stretch>
        </p:blipFill>
        <p:spPr>
          <a:xfrm>
            <a:off x="1645921" y="299258"/>
            <a:ext cx="8528858" cy="5818909"/>
          </a:xfrm>
          <a:prstGeom prst="rect">
            <a:avLst/>
          </a:prstGeom>
        </p:spPr>
      </p:pic>
    </p:spTree>
    <p:extLst>
      <p:ext uri="{BB962C8B-B14F-4D97-AF65-F5344CB8AC3E}">
        <p14:creationId xmlns:p14="http://schemas.microsoft.com/office/powerpoint/2010/main" val="224886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475A-2363-49C7-A859-FD031EF10A1F}"/>
              </a:ext>
            </a:extLst>
          </p:cNvPr>
          <p:cNvSpPr>
            <a:spLocks noGrp="1"/>
          </p:cNvSpPr>
          <p:nvPr>
            <p:ph type="title"/>
          </p:nvPr>
        </p:nvSpPr>
        <p:spPr/>
        <p:txBody>
          <a:bodyPr/>
          <a:lstStyle/>
          <a:p>
            <a:r>
              <a:rPr lang="en-US" dirty="0"/>
              <a:t>The three branches of government</a:t>
            </a:r>
          </a:p>
        </p:txBody>
      </p:sp>
      <p:sp>
        <p:nvSpPr>
          <p:cNvPr id="3" name="Content Placeholder 2">
            <a:extLst>
              <a:ext uri="{FF2B5EF4-FFF2-40B4-BE49-F238E27FC236}">
                <a16:creationId xmlns:a16="http://schemas.microsoft.com/office/drawing/2014/main" id="{DEB48321-65A4-4AC9-B309-FBEA57FC1F6F}"/>
              </a:ext>
            </a:extLst>
          </p:cNvPr>
          <p:cNvSpPr>
            <a:spLocks noGrp="1"/>
          </p:cNvSpPr>
          <p:nvPr>
            <p:ph sz="half" idx="1"/>
          </p:nvPr>
        </p:nvSpPr>
        <p:spPr/>
        <p:txBody>
          <a:bodyPr/>
          <a:lstStyle/>
          <a:p>
            <a:r>
              <a:rPr lang="en-US" dirty="0"/>
              <a:t>Separating Powers</a:t>
            </a:r>
          </a:p>
          <a:p>
            <a:pPr lvl="1"/>
            <a:r>
              <a:rPr lang="en-US" dirty="0"/>
              <a:t>The framers accepted Montesquieu’s position that power must be used to balance power.</a:t>
            </a:r>
          </a:p>
          <a:p>
            <a:pPr lvl="1"/>
            <a:r>
              <a:rPr lang="en-US" dirty="0"/>
              <a:t>The Framers believed that separation power in legislative, executive, and judicial branches would provide a defense against TYRANNY.</a:t>
            </a:r>
          </a:p>
          <a:p>
            <a:pPr marL="457200" lvl="1" indent="0">
              <a:buNone/>
            </a:pPr>
            <a:endParaRPr lang="en-US" dirty="0"/>
          </a:p>
        </p:txBody>
      </p:sp>
      <p:pic>
        <p:nvPicPr>
          <p:cNvPr id="6" name="Content Placeholder 5">
            <a:extLst>
              <a:ext uri="{FF2B5EF4-FFF2-40B4-BE49-F238E27FC236}">
                <a16:creationId xmlns:a16="http://schemas.microsoft.com/office/drawing/2014/main" id="{AC6C0525-E839-4E7C-957E-6901F90BAF01}"/>
              </a:ext>
            </a:extLst>
          </p:cNvPr>
          <p:cNvPicPr>
            <a:picLocks noGrp="1" noChangeAspect="1"/>
          </p:cNvPicPr>
          <p:nvPr>
            <p:ph sz="half" idx="2"/>
          </p:nvPr>
        </p:nvPicPr>
        <p:blipFill>
          <a:blip r:embed="rId2"/>
          <a:stretch>
            <a:fillRect/>
          </a:stretch>
        </p:blipFill>
        <p:spPr>
          <a:xfrm>
            <a:off x="6413500" y="2410860"/>
            <a:ext cx="4645025" cy="2655405"/>
          </a:xfrm>
          <a:prstGeom prst="rect">
            <a:avLst/>
          </a:prstGeom>
        </p:spPr>
      </p:pic>
    </p:spTree>
    <p:extLst>
      <p:ext uri="{BB962C8B-B14F-4D97-AF65-F5344CB8AC3E}">
        <p14:creationId xmlns:p14="http://schemas.microsoft.com/office/powerpoint/2010/main" val="42631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B0F2-3D97-4D97-A1D0-073EC83F2A8B}"/>
              </a:ext>
            </a:extLst>
          </p:cNvPr>
          <p:cNvSpPr>
            <a:spLocks noGrp="1"/>
          </p:cNvSpPr>
          <p:nvPr>
            <p:ph type="title"/>
          </p:nvPr>
        </p:nvSpPr>
        <p:spPr/>
        <p:txBody>
          <a:bodyPr/>
          <a:lstStyle/>
          <a:p>
            <a:r>
              <a:rPr lang="en-US" dirty="0"/>
              <a:t>The three branches of government</a:t>
            </a:r>
          </a:p>
        </p:txBody>
      </p:sp>
      <p:sp>
        <p:nvSpPr>
          <p:cNvPr id="3" name="Content Placeholder 2">
            <a:extLst>
              <a:ext uri="{FF2B5EF4-FFF2-40B4-BE49-F238E27FC236}">
                <a16:creationId xmlns:a16="http://schemas.microsoft.com/office/drawing/2014/main" id="{4670FB8B-D197-4738-89F6-604789532AD7}"/>
              </a:ext>
            </a:extLst>
          </p:cNvPr>
          <p:cNvSpPr>
            <a:spLocks noGrp="1"/>
          </p:cNvSpPr>
          <p:nvPr>
            <p:ph idx="1"/>
          </p:nvPr>
        </p:nvSpPr>
        <p:spPr/>
        <p:txBody>
          <a:bodyPr>
            <a:normAutofit lnSpcReduction="10000"/>
          </a:bodyPr>
          <a:lstStyle/>
          <a:p>
            <a:r>
              <a:rPr lang="en-US" dirty="0"/>
              <a:t>The Legislative Branch</a:t>
            </a:r>
          </a:p>
          <a:p>
            <a:pPr lvl="1"/>
            <a:r>
              <a:rPr lang="en-US" dirty="0"/>
              <a:t>Article 1 of the Constitution called for a bicameral Congress consisting of two chambers – a House of Representatives and a Senate.</a:t>
            </a:r>
          </a:p>
          <a:p>
            <a:r>
              <a:rPr lang="en-US" dirty="0"/>
              <a:t>The Executive Branch</a:t>
            </a:r>
          </a:p>
          <a:p>
            <a:pPr lvl="1"/>
            <a:r>
              <a:rPr lang="en-US" dirty="0"/>
              <a:t>Article 2 of the Constitution called for an executive branch led by a President chosen by an electoral college.</a:t>
            </a:r>
          </a:p>
          <a:p>
            <a:r>
              <a:rPr lang="en-US" dirty="0"/>
              <a:t>The Judicial Branch</a:t>
            </a:r>
          </a:p>
          <a:p>
            <a:pPr lvl="1"/>
            <a:r>
              <a:rPr lang="en-US" dirty="0"/>
              <a:t>Article 3 of the Constitution called for a judicial branch with a Supreme Court as the highest court of the National Government.</a:t>
            </a:r>
          </a:p>
        </p:txBody>
      </p:sp>
    </p:spTree>
    <p:extLst>
      <p:ext uri="{BB962C8B-B14F-4D97-AF65-F5344CB8AC3E}">
        <p14:creationId xmlns:p14="http://schemas.microsoft.com/office/powerpoint/2010/main" val="272311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1AA5-CEB0-4532-8B9A-FF24A1C71290}"/>
              </a:ext>
            </a:extLst>
          </p:cNvPr>
          <p:cNvSpPr>
            <a:spLocks noGrp="1"/>
          </p:cNvSpPr>
          <p:nvPr>
            <p:ph type="title"/>
          </p:nvPr>
        </p:nvSpPr>
        <p:spPr/>
        <p:txBody>
          <a:bodyPr/>
          <a:lstStyle/>
          <a:p>
            <a:r>
              <a:rPr lang="en-US" dirty="0"/>
              <a:t>Checks and balances</a:t>
            </a:r>
          </a:p>
        </p:txBody>
      </p:sp>
      <p:sp>
        <p:nvSpPr>
          <p:cNvPr id="3" name="Content Placeholder 2">
            <a:extLst>
              <a:ext uri="{FF2B5EF4-FFF2-40B4-BE49-F238E27FC236}">
                <a16:creationId xmlns:a16="http://schemas.microsoft.com/office/drawing/2014/main" id="{5F46FE17-FFE3-49AC-86FC-80C9E39B09D4}"/>
              </a:ext>
            </a:extLst>
          </p:cNvPr>
          <p:cNvSpPr>
            <a:spLocks noGrp="1"/>
          </p:cNvSpPr>
          <p:nvPr>
            <p:ph idx="1"/>
          </p:nvPr>
        </p:nvSpPr>
        <p:spPr/>
        <p:txBody>
          <a:bodyPr/>
          <a:lstStyle/>
          <a:p>
            <a:r>
              <a:rPr lang="en-US" dirty="0"/>
              <a:t>The 3 branches of government are tied together (not completely separate) by a system of checks and balances that are designed to implement the Framers’ goal of setting power against power to thwart tyranny and restrain irresponsible majorities.</a:t>
            </a:r>
          </a:p>
          <a:p>
            <a:r>
              <a:rPr lang="en-US" i="1" dirty="0"/>
              <a:t>Congress and the President</a:t>
            </a:r>
          </a:p>
          <a:p>
            <a:pPr lvl="1"/>
            <a:r>
              <a:rPr lang="en-US" dirty="0"/>
              <a:t>Congress makes laws, POTUS may veto or reject an act of Congress.</a:t>
            </a:r>
          </a:p>
          <a:p>
            <a:pPr lvl="1"/>
            <a:r>
              <a:rPr lang="en-US" dirty="0"/>
              <a:t>Congress can override a presidential veto by a 2/3 vote in each house.</a:t>
            </a:r>
          </a:p>
          <a:p>
            <a:pPr lvl="1"/>
            <a:r>
              <a:rPr lang="en-US" dirty="0"/>
              <a:t>Pres. Negotiates treaties that must be ratified by the Senate.</a:t>
            </a:r>
          </a:p>
          <a:p>
            <a:pPr lvl="1"/>
            <a:endParaRPr lang="en-US" dirty="0"/>
          </a:p>
        </p:txBody>
      </p:sp>
    </p:spTree>
    <p:extLst>
      <p:ext uri="{BB962C8B-B14F-4D97-AF65-F5344CB8AC3E}">
        <p14:creationId xmlns:p14="http://schemas.microsoft.com/office/powerpoint/2010/main" val="96551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BEC2-9B9E-49BF-8166-5BD5C1E278CE}"/>
              </a:ext>
            </a:extLst>
          </p:cNvPr>
          <p:cNvSpPr>
            <a:spLocks noGrp="1"/>
          </p:cNvSpPr>
          <p:nvPr>
            <p:ph type="title"/>
          </p:nvPr>
        </p:nvSpPr>
        <p:spPr/>
        <p:txBody>
          <a:bodyPr/>
          <a:lstStyle/>
          <a:p>
            <a:r>
              <a:rPr lang="en-US" dirty="0"/>
              <a:t>Checks and balances</a:t>
            </a:r>
          </a:p>
        </p:txBody>
      </p:sp>
      <p:sp>
        <p:nvSpPr>
          <p:cNvPr id="3" name="Content Placeholder 2">
            <a:extLst>
              <a:ext uri="{FF2B5EF4-FFF2-40B4-BE49-F238E27FC236}">
                <a16:creationId xmlns:a16="http://schemas.microsoft.com/office/drawing/2014/main" id="{2AF3384C-9512-43D9-9BC3-190E56A31DFA}"/>
              </a:ext>
            </a:extLst>
          </p:cNvPr>
          <p:cNvSpPr>
            <a:spLocks noGrp="1"/>
          </p:cNvSpPr>
          <p:nvPr>
            <p:ph idx="1"/>
          </p:nvPr>
        </p:nvSpPr>
        <p:spPr/>
        <p:txBody>
          <a:bodyPr/>
          <a:lstStyle/>
          <a:p>
            <a:r>
              <a:rPr lang="en-US" i="1" dirty="0"/>
              <a:t>Congress, the President, and the Supreme Court</a:t>
            </a:r>
          </a:p>
          <a:p>
            <a:pPr lvl="1"/>
            <a:r>
              <a:rPr lang="en-US" dirty="0"/>
              <a:t>POTUS has power to nominate justices to the SCOTUS</a:t>
            </a:r>
          </a:p>
          <a:p>
            <a:pPr lvl="1"/>
            <a:r>
              <a:rPr lang="en-US" dirty="0"/>
              <a:t>The Senate has power to approve or reject POTUS nominations.</a:t>
            </a:r>
          </a:p>
          <a:p>
            <a:pPr lvl="1"/>
            <a:r>
              <a:rPr lang="en-US" dirty="0"/>
              <a:t>SCOTUS can use its power of judicial review to declare laws and Presidential acts </a:t>
            </a:r>
            <a:r>
              <a:rPr lang="en-US" dirty="0" err="1"/>
              <a:t>unconstitutonal</a:t>
            </a:r>
            <a:r>
              <a:rPr lang="en-US" dirty="0"/>
              <a:t>.</a:t>
            </a:r>
          </a:p>
          <a:p>
            <a:pPr lvl="1"/>
            <a:r>
              <a:rPr lang="en-US" dirty="0"/>
              <a:t>Congress can propose a constitutional amendment to reverse a Supreme Court ruling.</a:t>
            </a:r>
          </a:p>
          <a:p>
            <a:pPr lvl="1"/>
            <a:r>
              <a:rPr lang="en-US" dirty="0"/>
              <a:t>The House of Reps may, by majority vote, impeach Supreme Court justices and the President.  The Senate may, by 2/3’s vote, convict and remove justices and the President.</a:t>
            </a:r>
          </a:p>
        </p:txBody>
      </p:sp>
    </p:spTree>
    <p:extLst>
      <p:ext uri="{BB962C8B-B14F-4D97-AF65-F5344CB8AC3E}">
        <p14:creationId xmlns:p14="http://schemas.microsoft.com/office/powerpoint/2010/main" val="160105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EE94-F9D4-43B8-8D45-58DFC202B160}"/>
              </a:ext>
            </a:extLst>
          </p:cNvPr>
          <p:cNvSpPr>
            <a:spLocks noGrp="1"/>
          </p:cNvSpPr>
          <p:nvPr>
            <p:ph type="title"/>
          </p:nvPr>
        </p:nvSpPr>
        <p:spPr/>
        <p:txBody>
          <a:bodyPr/>
          <a:lstStyle/>
          <a:p>
            <a:r>
              <a:rPr lang="en-US" dirty="0"/>
              <a:t>Checks and balances</a:t>
            </a:r>
          </a:p>
        </p:txBody>
      </p:sp>
      <p:sp>
        <p:nvSpPr>
          <p:cNvPr id="3" name="Content Placeholder 2">
            <a:extLst>
              <a:ext uri="{FF2B5EF4-FFF2-40B4-BE49-F238E27FC236}">
                <a16:creationId xmlns:a16="http://schemas.microsoft.com/office/drawing/2014/main" id="{D8BC92F2-C0EF-4ED6-B549-4E065CC0B689}"/>
              </a:ext>
            </a:extLst>
          </p:cNvPr>
          <p:cNvSpPr>
            <a:spLocks noGrp="1"/>
          </p:cNvSpPr>
          <p:nvPr>
            <p:ph sz="half" idx="1"/>
          </p:nvPr>
        </p:nvSpPr>
        <p:spPr/>
        <p:txBody>
          <a:bodyPr/>
          <a:lstStyle/>
          <a:p>
            <a:r>
              <a:rPr lang="en-US" dirty="0"/>
              <a:t>Consequences</a:t>
            </a:r>
          </a:p>
          <a:p>
            <a:pPr marL="800100" lvl="1" indent="-342900">
              <a:buFont typeface="+mj-lt"/>
              <a:buAutoNum type="arabicPeriod"/>
            </a:pPr>
            <a:r>
              <a:rPr lang="en-US" dirty="0"/>
              <a:t>Slows change and encourages compromise.</a:t>
            </a:r>
          </a:p>
          <a:p>
            <a:pPr marL="800100" lvl="1" indent="-342900">
              <a:buFont typeface="+mj-lt"/>
              <a:buAutoNum type="arabicPeriod"/>
            </a:pPr>
            <a:r>
              <a:rPr lang="en-US" dirty="0"/>
              <a:t>Means that the three branches are not completely independent.</a:t>
            </a:r>
          </a:p>
        </p:txBody>
      </p:sp>
      <p:pic>
        <p:nvPicPr>
          <p:cNvPr id="11" name="Content Placeholder 10">
            <a:extLst>
              <a:ext uri="{FF2B5EF4-FFF2-40B4-BE49-F238E27FC236}">
                <a16:creationId xmlns:a16="http://schemas.microsoft.com/office/drawing/2014/main" id="{7134A9EF-7B55-4C74-B08C-75E9B869A2EA}"/>
              </a:ext>
            </a:extLst>
          </p:cNvPr>
          <p:cNvPicPr>
            <a:picLocks noGrp="1" noChangeAspect="1"/>
          </p:cNvPicPr>
          <p:nvPr>
            <p:ph sz="half" idx="2"/>
          </p:nvPr>
        </p:nvPicPr>
        <p:blipFill>
          <a:blip r:embed="rId2"/>
          <a:stretch>
            <a:fillRect/>
          </a:stretch>
        </p:blipFill>
        <p:spPr>
          <a:xfrm>
            <a:off x="6413500" y="2020728"/>
            <a:ext cx="4645025" cy="3435669"/>
          </a:xfrm>
          <a:prstGeom prst="rect">
            <a:avLst/>
          </a:prstGeom>
        </p:spPr>
      </p:pic>
    </p:spTree>
    <p:extLst>
      <p:ext uri="{BB962C8B-B14F-4D97-AF65-F5344CB8AC3E}">
        <p14:creationId xmlns:p14="http://schemas.microsoft.com/office/powerpoint/2010/main" val="38142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EB688-CBF4-4310-A62F-17D38DD955CE}"/>
              </a:ext>
            </a:extLst>
          </p:cNvPr>
          <p:cNvPicPr>
            <a:picLocks noChangeAspect="1"/>
          </p:cNvPicPr>
          <p:nvPr/>
        </p:nvPicPr>
        <p:blipFill>
          <a:blip r:embed="rId2"/>
          <a:stretch>
            <a:fillRect/>
          </a:stretch>
        </p:blipFill>
        <p:spPr>
          <a:xfrm>
            <a:off x="1336432" y="0"/>
            <a:ext cx="9267090" cy="6858000"/>
          </a:xfrm>
          <a:prstGeom prst="rect">
            <a:avLst/>
          </a:prstGeom>
        </p:spPr>
      </p:pic>
    </p:spTree>
    <p:extLst>
      <p:ext uri="{BB962C8B-B14F-4D97-AF65-F5344CB8AC3E}">
        <p14:creationId xmlns:p14="http://schemas.microsoft.com/office/powerpoint/2010/main" val="332586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8ADA-692E-4DFF-9491-9828540C88ED}"/>
              </a:ext>
            </a:extLst>
          </p:cNvPr>
          <p:cNvSpPr>
            <a:spLocks noGrp="1"/>
          </p:cNvSpPr>
          <p:nvPr>
            <p:ph type="title"/>
          </p:nvPr>
        </p:nvSpPr>
        <p:spPr/>
        <p:txBody>
          <a:bodyPr/>
          <a:lstStyle/>
          <a:p>
            <a:r>
              <a:rPr lang="en-US" dirty="0"/>
              <a:t>Limitations of majority rule</a:t>
            </a:r>
          </a:p>
        </p:txBody>
      </p:sp>
      <p:sp>
        <p:nvSpPr>
          <p:cNvPr id="3" name="Content Placeholder 2">
            <a:extLst>
              <a:ext uri="{FF2B5EF4-FFF2-40B4-BE49-F238E27FC236}">
                <a16:creationId xmlns:a16="http://schemas.microsoft.com/office/drawing/2014/main" id="{87CA4E03-6C42-444C-BE53-97541A655AA0}"/>
              </a:ext>
            </a:extLst>
          </p:cNvPr>
          <p:cNvSpPr>
            <a:spLocks noGrp="1"/>
          </p:cNvSpPr>
          <p:nvPr>
            <p:ph idx="1"/>
          </p:nvPr>
        </p:nvSpPr>
        <p:spPr/>
        <p:txBody>
          <a:bodyPr/>
          <a:lstStyle/>
          <a:p>
            <a:r>
              <a:rPr lang="en-US" dirty="0"/>
              <a:t>The Problem of Excessive Democracy</a:t>
            </a:r>
          </a:p>
          <a:p>
            <a:pPr marL="800100" lvl="1" indent="-342900">
              <a:buFont typeface="+mj-lt"/>
              <a:buAutoNum type="arabicPeriod"/>
            </a:pPr>
            <a:r>
              <a:rPr lang="en-US" dirty="0"/>
              <a:t>Majority rule is one of the hallmarks of a democratic system of gov.</a:t>
            </a:r>
          </a:p>
          <a:p>
            <a:pPr marL="800100" lvl="1" indent="-342900">
              <a:buFont typeface="+mj-lt"/>
              <a:buAutoNum type="arabicPeriod"/>
            </a:pPr>
            <a:r>
              <a:rPr lang="en-US" dirty="0"/>
              <a:t>Framers feared that majorities could abuse their power.</a:t>
            </a:r>
          </a:p>
          <a:p>
            <a:pPr marL="800100" lvl="1" indent="-342900">
              <a:buFont typeface="+mj-lt"/>
              <a:buAutoNum type="arabicPeriod"/>
            </a:pPr>
            <a:r>
              <a:rPr lang="en-US" dirty="0"/>
              <a:t>The unruly mobs in </a:t>
            </a:r>
            <a:r>
              <a:rPr lang="en-US" dirty="0" err="1"/>
              <a:t>Shays’s</a:t>
            </a:r>
            <a:r>
              <a:rPr lang="en-US" dirty="0"/>
              <a:t> Rebellion was proof of the dangers posed by “excessive democracy”</a:t>
            </a:r>
          </a:p>
          <a:p>
            <a:pPr marL="457200" lvl="1" indent="0">
              <a:buNone/>
            </a:pPr>
            <a:endParaRPr lang="en-US" dirty="0"/>
          </a:p>
        </p:txBody>
      </p:sp>
      <p:pic>
        <p:nvPicPr>
          <p:cNvPr id="4" name="Picture 3">
            <a:extLst>
              <a:ext uri="{FF2B5EF4-FFF2-40B4-BE49-F238E27FC236}">
                <a16:creationId xmlns:a16="http://schemas.microsoft.com/office/drawing/2014/main" id="{A4992DD9-B6C3-4AA4-A951-72174A51D959}"/>
              </a:ext>
            </a:extLst>
          </p:cNvPr>
          <p:cNvPicPr>
            <a:picLocks noChangeAspect="1"/>
          </p:cNvPicPr>
          <p:nvPr/>
        </p:nvPicPr>
        <p:blipFill>
          <a:blip r:embed="rId2"/>
          <a:stretch>
            <a:fillRect/>
          </a:stretch>
        </p:blipFill>
        <p:spPr>
          <a:xfrm>
            <a:off x="6418385" y="3618495"/>
            <a:ext cx="4636469" cy="1847850"/>
          </a:xfrm>
          <a:prstGeom prst="rect">
            <a:avLst/>
          </a:prstGeom>
        </p:spPr>
      </p:pic>
    </p:spTree>
    <p:extLst>
      <p:ext uri="{BB962C8B-B14F-4D97-AF65-F5344CB8AC3E}">
        <p14:creationId xmlns:p14="http://schemas.microsoft.com/office/powerpoint/2010/main" val="137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A1A2-F61E-41C4-8E37-2B569A1CB8CF}"/>
              </a:ext>
            </a:extLst>
          </p:cNvPr>
          <p:cNvSpPr>
            <a:spLocks noGrp="1"/>
          </p:cNvSpPr>
          <p:nvPr>
            <p:ph type="title"/>
          </p:nvPr>
        </p:nvSpPr>
        <p:spPr/>
        <p:txBody>
          <a:bodyPr/>
          <a:lstStyle/>
          <a:p>
            <a:r>
              <a:rPr lang="en-US" dirty="0"/>
              <a:t>Ways the Constitution limits majority rule</a:t>
            </a:r>
          </a:p>
        </p:txBody>
      </p:sp>
      <p:sp>
        <p:nvSpPr>
          <p:cNvPr id="3" name="Content Placeholder 2">
            <a:extLst>
              <a:ext uri="{FF2B5EF4-FFF2-40B4-BE49-F238E27FC236}">
                <a16:creationId xmlns:a16="http://schemas.microsoft.com/office/drawing/2014/main" id="{64E7F35A-94A3-476F-9979-02B5EA23E812}"/>
              </a:ext>
            </a:extLst>
          </p:cNvPr>
          <p:cNvSpPr>
            <a:spLocks noGrp="1"/>
          </p:cNvSpPr>
          <p:nvPr>
            <p:ph idx="1"/>
          </p:nvPr>
        </p:nvSpPr>
        <p:spPr/>
        <p:txBody>
          <a:bodyPr>
            <a:normAutofit fontScale="92500" lnSpcReduction="10000"/>
          </a:bodyPr>
          <a:lstStyle/>
          <a:p>
            <a:pPr marL="457200" indent="-457200">
              <a:buFont typeface="+mj-lt"/>
              <a:buAutoNum type="arabicPeriod"/>
            </a:pPr>
            <a:r>
              <a:rPr lang="en-US" dirty="0"/>
              <a:t>An insulated Senate</a:t>
            </a:r>
          </a:p>
          <a:p>
            <a:pPr lvl="1"/>
            <a:r>
              <a:rPr lang="en-US" dirty="0"/>
              <a:t>The Senate is a bulwark against irresponsible majorities in the House of Reps.</a:t>
            </a:r>
          </a:p>
          <a:p>
            <a:pPr lvl="1"/>
            <a:r>
              <a:rPr lang="en-US" dirty="0"/>
              <a:t>State legislatures originally chose senators (change to direct democracy by 17</a:t>
            </a:r>
            <a:r>
              <a:rPr lang="en-US" baseline="30000" dirty="0"/>
              <a:t>th</a:t>
            </a:r>
            <a:r>
              <a:rPr lang="en-US" dirty="0"/>
              <a:t>)</a:t>
            </a:r>
          </a:p>
          <a:p>
            <a:pPr lvl="1"/>
            <a:r>
              <a:rPr lang="en-US" dirty="0"/>
              <a:t>The staggered term of service in the Senate made it more resistant to popular pressures.</a:t>
            </a:r>
          </a:p>
          <a:p>
            <a:pPr marL="457200" indent="-457200">
              <a:buFont typeface="+mj-lt"/>
              <a:buAutoNum type="arabicPeriod"/>
            </a:pPr>
            <a:r>
              <a:rPr lang="en-US" dirty="0"/>
              <a:t>An Independent Judiciary</a:t>
            </a:r>
          </a:p>
          <a:p>
            <a:pPr lvl="1"/>
            <a:r>
              <a:rPr lang="en-US" dirty="0"/>
              <a:t>Federal judges are appointed by the President and confirmed by the Senate.</a:t>
            </a:r>
          </a:p>
          <a:p>
            <a:pPr lvl="1"/>
            <a:r>
              <a:rPr lang="en-US" dirty="0"/>
              <a:t>Federal judges have a lifetime appointment.  (Die, resign, retire)</a:t>
            </a:r>
          </a:p>
          <a:p>
            <a:pPr marL="457200" indent="-457200">
              <a:buFont typeface="+mj-lt"/>
              <a:buAutoNum type="arabicPeriod"/>
            </a:pPr>
            <a:r>
              <a:rPr lang="en-US" dirty="0"/>
              <a:t>An indirectly elected President </a:t>
            </a:r>
          </a:p>
          <a:p>
            <a:pPr lvl="1"/>
            <a:r>
              <a:rPr lang="en-US" dirty="0"/>
              <a:t>Chosen by the electoral college in mid-December (one month after popular vote)</a:t>
            </a:r>
          </a:p>
        </p:txBody>
      </p:sp>
      <p:pic>
        <p:nvPicPr>
          <p:cNvPr id="4" name="Picture 3">
            <a:extLst>
              <a:ext uri="{FF2B5EF4-FFF2-40B4-BE49-F238E27FC236}">
                <a16:creationId xmlns:a16="http://schemas.microsoft.com/office/drawing/2014/main" id="{DECF2636-73FA-4DC8-82C0-3846C8FE3C29}"/>
              </a:ext>
            </a:extLst>
          </p:cNvPr>
          <p:cNvPicPr>
            <a:picLocks noChangeAspect="1"/>
          </p:cNvPicPr>
          <p:nvPr/>
        </p:nvPicPr>
        <p:blipFill>
          <a:blip r:embed="rId2"/>
          <a:stretch>
            <a:fillRect/>
          </a:stretch>
        </p:blipFill>
        <p:spPr>
          <a:xfrm>
            <a:off x="9193876" y="3352281"/>
            <a:ext cx="2847108" cy="1751734"/>
          </a:xfrm>
          <a:prstGeom prst="rect">
            <a:avLst/>
          </a:prstGeom>
        </p:spPr>
      </p:pic>
    </p:spTree>
    <p:extLst>
      <p:ext uri="{BB962C8B-B14F-4D97-AF65-F5344CB8AC3E}">
        <p14:creationId xmlns:p14="http://schemas.microsoft.com/office/powerpoint/2010/main" val="393765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3FF0-2DF6-4F0C-B6FD-9D1A73F7CBCB}"/>
              </a:ext>
            </a:extLst>
          </p:cNvPr>
          <p:cNvSpPr>
            <a:spLocks noGrp="1"/>
          </p:cNvSpPr>
          <p:nvPr>
            <p:ph type="title"/>
          </p:nvPr>
        </p:nvSpPr>
        <p:spPr/>
        <p:txBody>
          <a:bodyPr/>
          <a:lstStyle/>
          <a:p>
            <a:r>
              <a:rPr lang="en-US" dirty="0"/>
              <a:t>A Momentous Decision</a:t>
            </a:r>
          </a:p>
        </p:txBody>
      </p:sp>
      <p:sp>
        <p:nvSpPr>
          <p:cNvPr id="3" name="Content Placeholder 2">
            <a:extLst>
              <a:ext uri="{FF2B5EF4-FFF2-40B4-BE49-F238E27FC236}">
                <a16:creationId xmlns:a16="http://schemas.microsoft.com/office/drawing/2014/main" id="{919DF68C-10AA-4878-AB88-585FBCD9704A}"/>
              </a:ext>
            </a:extLst>
          </p:cNvPr>
          <p:cNvSpPr>
            <a:spLocks noGrp="1"/>
          </p:cNvSpPr>
          <p:nvPr>
            <p:ph idx="1"/>
          </p:nvPr>
        </p:nvSpPr>
        <p:spPr/>
        <p:txBody>
          <a:bodyPr/>
          <a:lstStyle/>
          <a:p>
            <a:r>
              <a:rPr lang="en-US" dirty="0"/>
              <a:t>Congress called the Philadelphia Convention “for the sole and express purpose” of revising the A.O.C.</a:t>
            </a:r>
          </a:p>
          <a:p>
            <a:r>
              <a:rPr lang="en-US" dirty="0"/>
              <a:t>Less than a week after the Convention opened, the delegates voted to abandon the AOC and create a </a:t>
            </a:r>
            <a:r>
              <a:rPr lang="en-US" dirty="0" err="1"/>
              <a:t>nat’l</a:t>
            </a:r>
            <a:r>
              <a:rPr lang="en-US" dirty="0"/>
              <a:t> </a:t>
            </a:r>
            <a:r>
              <a:rPr lang="en-US" dirty="0" err="1"/>
              <a:t>gov</a:t>
            </a:r>
            <a:r>
              <a:rPr lang="en-US" dirty="0"/>
              <a:t> with significantly increased power.</a:t>
            </a:r>
          </a:p>
        </p:txBody>
      </p:sp>
      <p:pic>
        <p:nvPicPr>
          <p:cNvPr id="4" name="Picture 3">
            <a:extLst>
              <a:ext uri="{FF2B5EF4-FFF2-40B4-BE49-F238E27FC236}">
                <a16:creationId xmlns:a16="http://schemas.microsoft.com/office/drawing/2014/main" id="{696C5A88-8AAC-49A8-A3DA-4D56291E2DAB}"/>
              </a:ext>
            </a:extLst>
          </p:cNvPr>
          <p:cNvPicPr>
            <a:picLocks noChangeAspect="1"/>
          </p:cNvPicPr>
          <p:nvPr/>
        </p:nvPicPr>
        <p:blipFill>
          <a:blip r:embed="rId2"/>
          <a:stretch>
            <a:fillRect/>
          </a:stretch>
        </p:blipFill>
        <p:spPr>
          <a:xfrm>
            <a:off x="1820227" y="3741038"/>
            <a:ext cx="2333625" cy="1962150"/>
          </a:xfrm>
          <a:prstGeom prst="rect">
            <a:avLst/>
          </a:prstGeom>
        </p:spPr>
      </p:pic>
      <p:pic>
        <p:nvPicPr>
          <p:cNvPr id="5" name="Picture 4">
            <a:extLst>
              <a:ext uri="{FF2B5EF4-FFF2-40B4-BE49-F238E27FC236}">
                <a16:creationId xmlns:a16="http://schemas.microsoft.com/office/drawing/2014/main" id="{556CAEF8-B71E-4B5E-AED0-6F62D6E92399}"/>
              </a:ext>
            </a:extLst>
          </p:cNvPr>
          <p:cNvPicPr>
            <a:picLocks noChangeAspect="1"/>
          </p:cNvPicPr>
          <p:nvPr/>
        </p:nvPicPr>
        <p:blipFill>
          <a:blip r:embed="rId3"/>
          <a:stretch>
            <a:fillRect/>
          </a:stretch>
        </p:blipFill>
        <p:spPr>
          <a:xfrm>
            <a:off x="7714211" y="3477851"/>
            <a:ext cx="3979025" cy="2405100"/>
          </a:xfrm>
          <a:prstGeom prst="rect">
            <a:avLst/>
          </a:prstGeom>
        </p:spPr>
      </p:pic>
    </p:spTree>
    <p:extLst>
      <p:ext uri="{BB962C8B-B14F-4D97-AF65-F5344CB8AC3E}">
        <p14:creationId xmlns:p14="http://schemas.microsoft.com/office/powerpoint/2010/main" val="3942522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ADC3-8034-43A4-9F75-57262F8A4463}"/>
              </a:ext>
            </a:extLst>
          </p:cNvPr>
          <p:cNvSpPr>
            <a:spLocks noGrp="1"/>
          </p:cNvSpPr>
          <p:nvPr>
            <p:ph type="title"/>
          </p:nvPr>
        </p:nvSpPr>
        <p:spPr/>
        <p:txBody>
          <a:bodyPr/>
          <a:lstStyle/>
          <a:p>
            <a:r>
              <a:rPr lang="en-US" dirty="0"/>
              <a:t>The fight for ratification</a:t>
            </a:r>
          </a:p>
        </p:txBody>
      </p:sp>
      <p:sp>
        <p:nvSpPr>
          <p:cNvPr id="3" name="Content Placeholder 2">
            <a:extLst>
              <a:ext uri="{FF2B5EF4-FFF2-40B4-BE49-F238E27FC236}">
                <a16:creationId xmlns:a16="http://schemas.microsoft.com/office/drawing/2014/main" id="{2A81B91B-8DB1-4702-A8C0-084AC1B32949}"/>
              </a:ext>
            </a:extLst>
          </p:cNvPr>
          <p:cNvSpPr>
            <a:spLocks noGrp="1"/>
          </p:cNvSpPr>
          <p:nvPr>
            <p:ph idx="1"/>
          </p:nvPr>
        </p:nvSpPr>
        <p:spPr/>
        <p:txBody>
          <a:bodyPr/>
          <a:lstStyle/>
          <a:p>
            <a:pPr marL="457200" lvl="1" indent="0">
              <a:buNone/>
            </a:pPr>
            <a:r>
              <a:rPr lang="en-US" dirty="0"/>
              <a:t>The Process</a:t>
            </a:r>
          </a:p>
          <a:p>
            <a:pPr marL="800100" lvl="1" indent="-342900">
              <a:buFont typeface="+mj-lt"/>
              <a:buAutoNum type="arabicPeriod"/>
            </a:pPr>
            <a:r>
              <a:rPr lang="en-US" dirty="0"/>
              <a:t>The Framers required that conventions in only 9 of 13 states would be needed to approve the Constitution.</a:t>
            </a:r>
          </a:p>
          <a:p>
            <a:pPr marL="800100" lvl="1" indent="-342900">
              <a:buFont typeface="+mj-lt"/>
              <a:buAutoNum type="arabicPeriod"/>
            </a:pPr>
            <a:r>
              <a:rPr lang="en-US" dirty="0"/>
              <a:t>Ratification sparked a nationwide debate between Anti-Federalists who opposed the constitution and Federalists who supported it.</a:t>
            </a:r>
          </a:p>
          <a:p>
            <a:pPr marL="457200" lvl="1" indent="0">
              <a:buNone/>
            </a:pPr>
            <a:endParaRPr lang="en-US" dirty="0"/>
          </a:p>
        </p:txBody>
      </p:sp>
      <p:pic>
        <p:nvPicPr>
          <p:cNvPr id="4" name="Picture 3">
            <a:extLst>
              <a:ext uri="{FF2B5EF4-FFF2-40B4-BE49-F238E27FC236}">
                <a16:creationId xmlns:a16="http://schemas.microsoft.com/office/drawing/2014/main" id="{9F107258-5157-4CB7-B4E9-4AEF56C94170}"/>
              </a:ext>
            </a:extLst>
          </p:cNvPr>
          <p:cNvPicPr>
            <a:picLocks noChangeAspect="1"/>
          </p:cNvPicPr>
          <p:nvPr/>
        </p:nvPicPr>
        <p:blipFill>
          <a:blip r:embed="rId2"/>
          <a:stretch>
            <a:fillRect/>
          </a:stretch>
        </p:blipFill>
        <p:spPr>
          <a:xfrm>
            <a:off x="7847214" y="3741038"/>
            <a:ext cx="4009852" cy="2239327"/>
          </a:xfrm>
          <a:prstGeom prst="rect">
            <a:avLst/>
          </a:prstGeom>
        </p:spPr>
      </p:pic>
      <p:pic>
        <p:nvPicPr>
          <p:cNvPr id="5" name="Picture 4">
            <a:extLst>
              <a:ext uri="{FF2B5EF4-FFF2-40B4-BE49-F238E27FC236}">
                <a16:creationId xmlns:a16="http://schemas.microsoft.com/office/drawing/2014/main" id="{BC4D37EC-D7EB-46BB-8A61-AFC42CE3B326}"/>
              </a:ext>
            </a:extLst>
          </p:cNvPr>
          <p:cNvPicPr>
            <a:picLocks noChangeAspect="1"/>
          </p:cNvPicPr>
          <p:nvPr/>
        </p:nvPicPr>
        <p:blipFill>
          <a:blip r:embed="rId3"/>
          <a:stretch>
            <a:fillRect/>
          </a:stretch>
        </p:blipFill>
        <p:spPr>
          <a:xfrm>
            <a:off x="1451579" y="3890356"/>
            <a:ext cx="1940014" cy="2090009"/>
          </a:xfrm>
          <a:prstGeom prst="rect">
            <a:avLst/>
          </a:prstGeom>
        </p:spPr>
      </p:pic>
    </p:spTree>
    <p:extLst>
      <p:ext uri="{BB962C8B-B14F-4D97-AF65-F5344CB8AC3E}">
        <p14:creationId xmlns:p14="http://schemas.microsoft.com/office/powerpoint/2010/main" val="3781965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9832-CFFB-4AB7-8806-F4832A440B9D}"/>
              </a:ext>
            </a:extLst>
          </p:cNvPr>
          <p:cNvSpPr>
            <a:spLocks noGrp="1"/>
          </p:cNvSpPr>
          <p:nvPr>
            <p:ph type="title"/>
          </p:nvPr>
        </p:nvSpPr>
        <p:spPr/>
        <p:txBody>
          <a:bodyPr/>
          <a:lstStyle/>
          <a:p>
            <a:r>
              <a:rPr lang="en-US" dirty="0"/>
              <a:t>The Anti-Federalists</a:t>
            </a:r>
          </a:p>
        </p:txBody>
      </p:sp>
      <p:sp>
        <p:nvSpPr>
          <p:cNvPr id="3" name="Content Placeholder 2">
            <a:extLst>
              <a:ext uri="{FF2B5EF4-FFF2-40B4-BE49-F238E27FC236}">
                <a16:creationId xmlns:a16="http://schemas.microsoft.com/office/drawing/2014/main" id="{6F49B8AA-A888-4AE1-906C-3EB51A879733}"/>
              </a:ext>
            </a:extLst>
          </p:cNvPr>
          <p:cNvSpPr>
            <a:spLocks noGrp="1"/>
          </p:cNvSpPr>
          <p:nvPr>
            <p:ph idx="1"/>
          </p:nvPr>
        </p:nvSpPr>
        <p:spPr/>
        <p:txBody>
          <a:bodyPr/>
          <a:lstStyle/>
          <a:p>
            <a:pPr marL="457200" indent="-457200">
              <a:buFont typeface="+mj-lt"/>
              <a:buAutoNum type="arabicPeriod"/>
            </a:pPr>
            <a:r>
              <a:rPr lang="en-US" dirty="0"/>
              <a:t>Included small farmers, shopkeepers, and laborers</a:t>
            </a:r>
          </a:p>
          <a:p>
            <a:pPr marL="457200" indent="-457200">
              <a:buFont typeface="+mj-lt"/>
              <a:buAutoNum type="arabicPeriod"/>
            </a:pPr>
            <a:r>
              <a:rPr lang="en-US" dirty="0"/>
              <a:t>Favored strong state governments and weak national governments.</a:t>
            </a:r>
          </a:p>
          <a:p>
            <a:pPr marL="457200" indent="-457200">
              <a:buFont typeface="+mj-lt"/>
              <a:buAutoNum type="arabicPeriod"/>
            </a:pPr>
            <a:r>
              <a:rPr lang="en-US" dirty="0"/>
              <a:t>Called for a Bill of Rights to protect individual liberties.</a:t>
            </a:r>
          </a:p>
          <a:p>
            <a:pPr marL="457200" indent="-457200">
              <a:buFont typeface="+mj-lt"/>
              <a:buAutoNum type="arabicPeriod"/>
            </a:pPr>
            <a:r>
              <a:rPr lang="en-US" dirty="0"/>
              <a:t>Wrote the Anti-Federalist papers.</a:t>
            </a:r>
          </a:p>
        </p:txBody>
      </p:sp>
      <p:pic>
        <p:nvPicPr>
          <p:cNvPr id="4" name="Picture 3">
            <a:extLst>
              <a:ext uri="{FF2B5EF4-FFF2-40B4-BE49-F238E27FC236}">
                <a16:creationId xmlns:a16="http://schemas.microsoft.com/office/drawing/2014/main" id="{8328AFF6-132D-4B2E-B515-B7E1238EC7C0}"/>
              </a:ext>
            </a:extLst>
          </p:cNvPr>
          <p:cNvPicPr>
            <a:picLocks noChangeAspect="1"/>
          </p:cNvPicPr>
          <p:nvPr/>
        </p:nvPicPr>
        <p:blipFill>
          <a:blip r:embed="rId2"/>
          <a:stretch>
            <a:fillRect/>
          </a:stretch>
        </p:blipFill>
        <p:spPr>
          <a:xfrm>
            <a:off x="6476991" y="3333384"/>
            <a:ext cx="4577863" cy="2575048"/>
          </a:xfrm>
          <a:prstGeom prst="rect">
            <a:avLst/>
          </a:prstGeom>
        </p:spPr>
      </p:pic>
    </p:spTree>
    <p:extLst>
      <p:ext uri="{BB962C8B-B14F-4D97-AF65-F5344CB8AC3E}">
        <p14:creationId xmlns:p14="http://schemas.microsoft.com/office/powerpoint/2010/main" val="104386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1514-B0B1-4386-93B2-06A07F51E5A3}"/>
              </a:ext>
            </a:extLst>
          </p:cNvPr>
          <p:cNvSpPr>
            <a:spLocks noGrp="1"/>
          </p:cNvSpPr>
          <p:nvPr>
            <p:ph type="title"/>
          </p:nvPr>
        </p:nvSpPr>
        <p:spPr/>
        <p:txBody>
          <a:bodyPr/>
          <a:lstStyle/>
          <a:p>
            <a:r>
              <a:rPr lang="en-US" dirty="0"/>
              <a:t>The federalists</a:t>
            </a:r>
            <a:br>
              <a:rPr lang="en-US" dirty="0"/>
            </a:br>
            <a:endParaRPr lang="en-US" dirty="0"/>
          </a:p>
        </p:txBody>
      </p:sp>
      <p:sp>
        <p:nvSpPr>
          <p:cNvPr id="3" name="Content Placeholder 2">
            <a:extLst>
              <a:ext uri="{FF2B5EF4-FFF2-40B4-BE49-F238E27FC236}">
                <a16:creationId xmlns:a16="http://schemas.microsoft.com/office/drawing/2014/main" id="{C9473933-3637-4E21-AC60-F5E2BD4B6457}"/>
              </a:ext>
            </a:extLst>
          </p:cNvPr>
          <p:cNvSpPr>
            <a:spLocks noGrp="1"/>
          </p:cNvSpPr>
          <p:nvPr>
            <p:ph idx="1"/>
          </p:nvPr>
        </p:nvSpPr>
        <p:spPr/>
        <p:txBody>
          <a:bodyPr/>
          <a:lstStyle/>
          <a:p>
            <a:pPr marL="457200" indent="-457200">
              <a:buFont typeface="+mj-lt"/>
              <a:buAutoNum type="arabicPeriod"/>
            </a:pPr>
            <a:r>
              <a:rPr lang="en-US" dirty="0"/>
              <a:t>Included large landowners, wealthy merchants, and professionals</a:t>
            </a:r>
          </a:p>
          <a:p>
            <a:pPr marL="457200" indent="-457200">
              <a:buFont typeface="+mj-lt"/>
              <a:buAutoNum type="arabicPeriod"/>
            </a:pPr>
            <a:r>
              <a:rPr lang="en-US" dirty="0"/>
              <a:t>Favored weaker state governments and a strong national government.</a:t>
            </a:r>
          </a:p>
          <a:p>
            <a:pPr marL="457200" indent="-457200">
              <a:buFont typeface="+mj-lt"/>
              <a:buAutoNum type="arabicPeriod"/>
            </a:pPr>
            <a:r>
              <a:rPr lang="en-US" dirty="0"/>
              <a:t>Promised to add amendments specifically protection individual liberties.</a:t>
            </a:r>
          </a:p>
          <a:p>
            <a:pPr marL="457200" indent="-457200">
              <a:buFont typeface="+mj-lt"/>
              <a:buAutoNum type="arabicPeriod"/>
            </a:pPr>
            <a:r>
              <a:rPr lang="en-US" dirty="0"/>
              <a:t>Wrote the Federalist papers</a:t>
            </a:r>
          </a:p>
        </p:txBody>
      </p:sp>
      <p:pic>
        <p:nvPicPr>
          <p:cNvPr id="4" name="Picture 3">
            <a:extLst>
              <a:ext uri="{FF2B5EF4-FFF2-40B4-BE49-F238E27FC236}">
                <a16:creationId xmlns:a16="http://schemas.microsoft.com/office/drawing/2014/main" id="{FE2ADEFA-034E-4CE5-9286-1F8EB5736BB8}"/>
              </a:ext>
            </a:extLst>
          </p:cNvPr>
          <p:cNvPicPr>
            <a:picLocks noChangeAspect="1"/>
          </p:cNvPicPr>
          <p:nvPr/>
        </p:nvPicPr>
        <p:blipFill>
          <a:blip r:embed="rId2"/>
          <a:stretch>
            <a:fillRect/>
          </a:stretch>
        </p:blipFill>
        <p:spPr>
          <a:xfrm>
            <a:off x="7209693" y="3551820"/>
            <a:ext cx="3493110" cy="1914525"/>
          </a:xfrm>
          <a:prstGeom prst="rect">
            <a:avLst/>
          </a:prstGeom>
        </p:spPr>
      </p:pic>
    </p:spTree>
    <p:extLst>
      <p:ext uri="{BB962C8B-B14F-4D97-AF65-F5344CB8AC3E}">
        <p14:creationId xmlns:p14="http://schemas.microsoft.com/office/powerpoint/2010/main" val="709281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E00C-4F91-4EAB-83E8-CE6227F57181}"/>
              </a:ext>
            </a:extLst>
          </p:cNvPr>
          <p:cNvSpPr>
            <a:spLocks noGrp="1"/>
          </p:cNvSpPr>
          <p:nvPr>
            <p:ph type="title"/>
          </p:nvPr>
        </p:nvSpPr>
        <p:spPr/>
        <p:txBody>
          <a:bodyPr/>
          <a:lstStyle/>
          <a:p>
            <a:r>
              <a:rPr lang="en-US" dirty="0"/>
              <a:t>The federalist papers</a:t>
            </a:r>
          </a:p>
        </p:txBody>
      </p:sp>
      <p:sp>
        <p:nvSpPr>
          <p:cNvPr id="3" name="Content Placeholder 2">
            <a:extLst>
              <a:ext uri="{FF2B5EF4-FFF2-40B4-BE49-F238E27FC236}">
                <a16:creationId xmlns:a16="http://schemas.microsoft.com/office/drawing/2014/main" id="{85DF9AAE-C269-4020-98D8-0F05DE1D30E9}"/>
              </a:ext>
            </a:extLst>
          </p:cNvPr>
          <p:cNvSpPr>
            <a:spLocks noGrp="1"/>
          </p:cNvSpPr>
          <p:nvPr>
            <p:ph idx="1"/>
          </p:nvPr>
        </p:nvSpPr>
        <p:spPr/>
        <p:txBody>
          <a:bodyPr/>
          <a:lstStyle/>
          <a:p>
            <a:pPr marL="457200" indent="-457200">
              <a:buFont typeface="+mj-lt"/>
              <a:buAutoNum type="arabicPeriod"/>
            </a:pPr>
            <a:r>
              <a:rPr lang="en-US" dirty="0"/>
              <a:t>A series of 85 essays written by Alexander Hamilton, James Madison, and John Jay to support the Constitution.</a:t>
            </a:r>
          </a:p>
          <a:p>
            <a:pPr marL="457200" indent="-457200">
              <a:buFont typeface="+mj-lt"/>
              <a:buAutoNum type="arabicPeriod"/>
            </a:pPr>
            <a:r>
              <a:rPr lang="en-US" dirty="0"/>
              <a:t>In Federalist #10, James Madison argued that political factions are undesirable but inevitable.  Madison believe that the excesses of factionalism could be limited by the system Large Republics created by the Constitution.</a:t>
            </a:r>
          </a:p>
          <a:p>
            <a:pPr marL="457200" indent="-457200">
              <a:buFont typeface="+mj-lt"/>
              <a:buAutoNum type="arabicPeriod"/>
            </a:pPr>
            <a:r>
              <a:rPr lang="en-US" dirty="0"/>
              <a:t>Madison also argued that a large republic would fragment political power and thus curb the threat posed by the non-wealthy majority.</a:t>
            </a:r>
          </a:p>
          <a:p>
            <a:pPr marL="457200" indent="-457200">
              <a:buFont typeface="+mj-lt"/>
              <a:buAutoNum type="arabicPeriod"/>
            </a:pPr>
            <a:r>
              <a:rPr lang="en-US" dirty="0"/>
              <a:t>Madison understood that political factions are undesirable but inevitable.</a:t>
            </a:r>
          </a:p>
        </p:txBody>
      </p:sp>
    </p:spTree>
    <p:extLst>
      <p:ext uri="{BB962C8B-B14F-4D97-AF65-F5344CB8AC3E}">
        <p14:creationId xmlns:p14="http://schemas.microsoft.com/office/powerpoint/2010/main" val="1943576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1C68-DBFC-4F90-9B1C-B9E5B27CC71F}"/>
              </a:ext>
            </a:extLst>
          </p:cNvPr>
          <p:cNvSpPr>
            <a:spLocks noGrp="1"/>
          </p:cNvSpPr>
          <p:nvPr>
            <p:ph type="title"/>
          </p:nvPr>
        </p:nvSpPr>
        <p:spPr/>
        <p:txBody>
          <a:bodyPr/>
          <a:lstStyle/>
          <a:p>
            <a:r>
              <a:rPr lang="en-US" dirty="0"/>
              <a:t>ratification</a:t>
            </a:r>
          </a:p>
        </p:txBody>
      </p:sp>
      <p:sp>
        <p:nvSpPr>
          <p:cNvPr id="3" name="Content Placeholder 2">
            <a:extLst>
              <a:ext uri="{FF2B5EF4-FFF2-40B4-BE49-F238E27FC236}">
                <a16:creationId xmlns:a16="http://schemas.microsoft.com/office/drawing/2014/main" id="{9A0581B9-A869-484D-9456-E37C8B7E1914}"/>
              </a:ext>
            </a:extLst>
          </p:cNvPr>
          <p:cNvSpPr>
            <a:spLocks noGrp="1"/>
          </p:cNvSpPr>
          <p:nvPr>
            <p:ph type="body" sz="half" idx="2"/>
          </p:nvPr>
        </p:nvSpPr>
        <p:spPr/>
        <p:txBody>
          <a:bodyPr>
            <a:normAutofit fontScale="85000" lnSpcReduction="20000"/>
          </a:bodyPr>
          <a:lstStyle/>
          <a:p>
            <a:pPr marL="457200" indent="-457200">
              <a:buFont typeface="+mj-lt"/>
              <a:buAutoNum type="arabicPeriod"/>
            </a:pPr>
            <a:r>
              <a:rPr lang="en-US" dirty="0"/>
              <a:t>Although Delaware, New Jersey, and other small states promptly ratified the Constitution, the contest proved to be very close in Virginia and New York.</a:t>
            </a:r>
          </a:p>
          <a:p>
            <a:pPr marL="457200" indent="-457200">
              <a:buFont typeface="+mj-lt"/>
              <a:buAutoNum type="arabicPeriod"/>
            </a:pPr>
            <a:r>
              <a:rPr lang="en-US" dirty="0"/>
              <a:t>North Carolina and Rhode Island insisted on a bill of rights as a condition for joining the Union.</a:t>
            </a:r>
          </a:p>
          <a:p>
            <a:pPr marL="457200" indent="-457200">
              <a:buFont typeface="+mj-lt"/>
              <a:buAutoNum type="arabicPeriod"/>
            </a:pPr>
            <a:r>
              <a:rPr lang="en-US" dirty="0"/>
              <a:t>The First Congress ratified 10 amendments collectively known as the Bill of Rights.</a:t>
            </a:r>
          </a:p>
        </p:txBody>
      </p:sp>
      <p:pic>
        <p:nvPicPr>
          <p:cNvPr id="2052" name="Picture 4" descr="Image result for U.S. Constitution ratification illustration">
            <a:extLst>
              <a:ext uri="{FF2B5EF4-FFF2-40B4-BE49-F238E27FC236}">
                <a16:creationId xmlns:a16="http://schemas.microsoft.com/office/drawing/2014/main" id="{FCCFBB22-CA30-41AF-9BD6-5B446AF98B0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251" b="102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939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2772-331D-41B9-A130-D9852C2A0E47}"/>
              </a:ext>
            </a:extLst>
          </p:cNvPr>
          <p:cNvSpPr>
            <a:spLocks noGrp="1"/>
          </p:cNvSpPr>
          <p:nvPr>
            <p:ph type="title"/>
          </p:nvPr>
        </p:nvSpPr>
        <p:spPr/>
        <p:txBody>
          <a:bodyPr/>
          <a:lstStyle/>
          <a:p>
            <a:r>
              <a:rPr lang="en-US" dirty="0"/>
              <a:t>Constitutional change</a:t>
            </a:r>
            <a:br>
              <a:rPr lang="en-US" dirty="0"/>
            </a:br>
            <a:endParaRPr lang="en-US" dirty="0"/>
          </a:p>
        </p:txBody>
      </p:sp>
      <p:pic>
        <p:nvPicPr>
          <p:cNvPr id="1026" name="Picture 2" descr="Related image">
            <a:extLst>
              <a:ext uri="{FF2B5EF4-FFF2-40B4-BE49-F238E27FC236}">
                <a16:creationId xmlns:a16="http://schemas.microsoft.com/office/drawing/2014/main" id="{8431AC04-E2F4-4FD5-84F0-50B772AB92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6573" y="2016125"/>
            <a:ext cx="5433179"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466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1E79-A1C1-4286-9506-6A6FC5ABA1CC}"/>
              </a:ext>
            </a:extLst>
          </p:cNvPr>
          <p:cNvSpPr>
            <a:spLocks noGrp="1"/>
          </p:cNvSpPr>
          <p:nvPr>
            <p:ph type="title"/>
          </p:nvPr>
        </p:nvSpPr>
        <p:spPr/>
        <p:txBody>
          <a:bodyPr/>
          <a:lstStyle/>
          <a:p>
            <a:r>
              <a:rPr lang="en-US" dirty="0"/>
              <a:t>Informal methods of constitutional change</a:t>
            </a:r>
          </a:p>
        </p:txBody>
      </p:sp>
      <p:sp>
        <p:nvSpPr>
          <p:cNvPr id="3" name="Content Placeholder 2">
            <a:extLst>
              <a:ext uri="{FF2B5EF4-FFF2-40B4-BE49-F238E27FC236}">
                <a16:creationId xmlns:a16="http://schemas.microsoft.com/office/drawing/2014/main" id="{F7DF38F6-ADE3-476E-A3C6-709D238F0F97}"/>
              </a:ext>
            </a:extLst>
          </p:cNvPr>
          <p:cNvSpPr>
            <a:spLocks noGrp="1"/>
          </p:cNvSpPr>
          <p:nvPr>
            <p:ph idx="1"/>
          </p:nvPr>
        </p:nvSpPr>
        <p:spPr/>
        <p:txBody>
          <a:bodyPr/>
          <a:lstStyle/>
          <a:p>
            <a:pPr marL="457200" indent="-457200">
              <a:buFont typeface="+mj-lt"/>
              <a:buAutoNum type="arabicPeriod"/>
            </a:pPr>
            <a:r>
              <a:rPr lang="en-US" dirty="0"/>
              <a:t>Congressional Legislation</a:t>
            </a:r>
          </a:p>
          <a:p>
            <a:pPr lvl="1"/>
            <a:r>
              <a:rPr lang="en-US" dirty="0"/>
              <a:t>Congress has passed a number of laws that both clarify and expand constitutional provisions.</a:t>
            </a:r>
          </a:p>
          <a:p>
            <a:pPr lvl="1"/>
            <a:r>
              <a:rPr lang="en-US" dirty="0"/>
              <a:t>The Judiciary Act of 1789 began the process of creating the federal court system we have today.  </a:t>
            </a:r>
          </a:p>
          <a:p>
            <a:pPr lvl="1"/>
            <a:r>
              <a:rPr lang="en-US" dirty="0"/>
              <a:t>Acts of Congress created the cabinet departments, agencies, and offices in the Exec Branch</a:t>
            </a:r>
          </a:p>
          <a:p>
            <a:pPr lvl="1"/>
            <a:r>
              <a:rPr lang="en-US" dirty="0"/>
              <a:t>Congress has passed a number of laws that have defined and expanded the Commerce Clause.  Ex. Congressional regulations now cover railroad lines, air routes, and Internet traffic.  Congress used the Commerce Clause to ban discrimination in public accommodations (ADA)</a:t>
            </a:r>
          </a:p>
        </p:txBody>
      </p:sp>
    </p:spTree>
    <p:extLst>
      <p:ext uri="{BB962C8B-B14F-4D97-AF65-F5344CB8AC3E}">
        <p14:creationId xmlns:p14="http://schemas.microsoft.com/office/powerpoint/2010/main" val="4136905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26EE-ADBD-4D21-8BE0-392C5797E9C3}"/>
              </a:ext>
            </a:extLst>
          </p:cNvPr>
          <p:cNvSpPr>
            <a:spLocks noGrp="1"/>
          </p:cNvSpPr>
          <p:nvPr>
            <p:ph type="title"/>
          </p:nvPr>
        </p:nvSpPr>
        <p:spPr/>
        <p:txBody>
          <a:bodyPr/>
          <a:lstStyle/>
          <a:p>
            <a:r>
              <a:rPr lang="en-US" dirty="0"/>
              <a:t>Informal methods of constitutional change</a:t>
            </a:r>
          </a:p>
        </p:txBody>
      </p:sp>
      <p:sp>
        <p:nvSpPr>
          <p:cNvPr id="3" name="Content Placeholder 2">
            <a:extLst>
              <a:ext uri="{FF2B5EF4-FFF2-40B4-BE49-F238E27FC236}">
                <a16:creationId xmlns:a16="http://schemas.microsoft.com/office/drawing/2014/main" id="{18D28698-B3AF-485C-8CDA-F134319023D2}"/>
              </a:ext>
            </a:extLst>
          </p:cNvPr>
          <p:cNvSpPr>
            <a:spLocks noGrp="1"/>
          </p:cNvSpPr>
          <p:nvPr>
            <p:ph idx="1"/>
          </p:nvPr>
        </p:nvSpPr>
        <p:spPr/>
        <p:txBody>
          <a:bodyPr/>
          <a:lstStyle/>
          <a:p>
            <a:r>
              <a:rPr lang="en-US" dirty="0"/>
              <a:t>Executive Actions</a:t>
            </a:r>
          </a:p>
          <a:p>
            <a:pPr marL="800100" lvl="1" indent="-342900">
              <a:buFont typeface="+mj-lt"/>
              <a:buAutoNum type="arabicPeriod"/>
            </a:pPr>
            <a:r>
              <a:rPr lang="en-US" dirty="0"/>
              <a:t>Presidents have used their power as commander-in0-chief to send troops into combat without a declaration of war.</a:t>
            </a:r>
          </a:p>
          <a:p>
            <a:pPr marL="800100" lvl="1" indent="-342900">
              <a:buFont typeface="+mj-lt"/>
              <a:buAutoNum type="arabicPeriod"/>
            </a:pPr>
            <a:r>
              <a:rPr lang="en-US" dirty="0"/>
              <a:t>An executive agreement is a pact made by the POTUS w/ the head of a foreign state.  Unlike treaties, </a:t>
            </a:r>
            <a:r>
              <a:rPr lang="en-US" dirty="0" err="1"/>
              <a:t>exctuive</a:t>
            </a:r>
            <a:r>
              <a:rPr lang="en-US" dirty="0"/>
              <a:t> agreements do not have to be ratified by the Senate.  This power circumvents the formal treaty making process in the Constitution.</a:t>
            </a:r>
          </a:p>
        </p:txBody>
      </p:sp>
    </p:spTree>
    <p:extLst>
      <p:ext uri="{BB962C8B-B14F-4D97-AF65-F5344CB8AC3E}">
        <p14:creationId xmlns:p14="http://schemas.microsoft.com/office/powerpoint/2010/main" val="3755720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D898-CA74-4D53-9E60-83E5922A62D7}"/>
              </a:ext>
            </a:extLst>
          </p:cNvPr>
          <p:cNvSpPr>
            <a:spLocks noGrp="1"/>
          </p:cNvSpPr>
          <p:nvPr>
            <p:ph type="title"/>
          </p:nvPr>
        </p:nvSpPr>
        <p:spPr/>
        <p:txBody>
          <a:bodyPr/>
          <a:lstStyle/>
          <a:p>
            <a:r>
              <a:rPr lang="en-US" dirty="0"/>
              <a:t>Informal methods of constitutional change</a:t>
            </a:r>
          </a:p>
        </p:txBody>
      </p:sp>
      <p:sp>
        <p:nvSpPr>
          <p:cNvPr id="3" name="Content Placeholder 2">
            <a:extLst>
              <a:ext uri="{FF2B5EF4-FFF2-40B4-BE49-F238E27FC236}">
                <a16:creationId xmlns:a16="http://schemas.microsoft.com/office/drawing/2014/main" id="{FE1A1374-2A6D-4CE3-99CF-386FF7EA15F4}"/>
              </a:ext>
            </a:extLst>
          </p:cNvPr>
          <p:cNvSpPr>
            <a:spLocks noGrp="1"/>
          </p:cNvSpPr>
          <p:nvPr>
            <p:ph idx="1"/>
          </p:nvPr>
        </p:nvSpPr>
        <p:spPr/>
        <p:txBody>
          <a:bodyPr/>
          <a:lstStyle/>
          <a:p>
            <a:r>
              <a:rPr lang="en-US" dirty="0"/>
              <a:t>Judicial Decisions</a:t>
            </a:r>
          </a:p>
          <a:p>
            <a:pPr marL="800100" lvl="1" indent="-342900">
              <a:buFont typeface="+mj-lt"/>
              <a:buAutoNum type="arabicPeriod"/>
            </a:pPr>
            <a:r>
              <a:rPr lang="en-US" dirty="0"/>
              <a:t>Judicial review is the power of the SCOTUS to determine if acts of Congress and the President are in accord w/ the Constitution.</a:t>
            </a:r>
          </a:p>
          <a:p>
            <a:pPr marL="800100" lvl="1" indent="-342900">
              <a:buFont typeface="+mj-lt"/>
              <a:buAutoNum type="arabicPeriod"/>
            </a:pPr>
            <a:r>
              <a:rPr lang="en-US" dirty="0"/>
              <a:t>Judicial review is not specifically described in the Constitution.</a:t>
            </a:r>
          </a:p>
          <a:p>
            <a:pPr marL="800100" lvl="1" indent="-342900">
              <a:buFont typeface="+mj-lt"/>
              <a:buAutoNum type="arabicPeriod"/>
            </a:pPr>
            <a:r>
              <a:rPr lang="en-US" dirty="0"/>
              <a:t>The Supreme Court claimed the power of judicial review in Marbury v. Madison 1803.</a:t>
            </a:r>
          </a:p>
        </p:txBody>
      </p:sp>
    </p:spTree>
    <p:extLst>
      <p:ext uri="{BB962C8B-B14F-4D97-AF65-F5344CB8AC3E}">
        <p14:creationId xmlns:p14="http://schemas.microsoft.com/office/powerpoint/2010/main" val="1576824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5D50-5ACE-44AF-B858-DCF6CB404885}"/>
              </a:ext>
            </a:extLst>
          </p:cNvPr>
          <p:cNvSpPr>
            <a:spLocks noGrp="1"/>
          </p:cNvSpPr>
          <p:nvPr>
            <p:ph type="title"/>
          </p:nvPr>
        </p:nvSpPr>
        <p:spPr/>
        <p:txBody>
          <a:bodyPr/>
          <a:lstStyle/>
          <a:p>
            <a:r>
              <a:rPr lang="en-US" dirty="0"/>
              <a:t>Informal methods of constitutional change</a:t>
            </a:r>
          </a:p>
        </p:txBody>
      </p:sp>
      <p:sp>
        <p:nvSpPr>
          <p:cNvPr id="3" name="Content Placeholder 2">
            <a:extLst>
              <a:ext uri="{FF2B5EF4-FFF2-40B4-BE49-F238E27FC236}">
                <a16:creationId xmlns:a16="http://schemas.microsoft.com/office/drawing/2014/main" id="{8D841B72-0602-4089-B7C7-B8DE74D92E5A}"/>
              </a:ext>
            </a:extLst>
          </p:cNvPr>
          <p:cNvSpPr>
            <a:spLocks noGrp="1"/>
          </p:cNvSpPr>
          <p:nvPr>
            <p:ph idx="1"/>
          </p:nvPr>
        </p:nvSpPr>
        <p:spPr/>
        <p:txBody>
          <a:bodyPr/>
          <a:lstStyle/>
          <a:p>
            <a:r>
              <a:rPr lang="en-US" dirty="0"/>
              <a:t>Party Practices</a:t>
            </a:r>
          </a:p>
          <a:p>
            <a:pPr marL="800100" lvl="1" indent="-342900">
              <a:buFont typeface="+mj-lt"/>
              <a:buAutoNum type="arabicPeriod"/>
            </a:pPr>
            <a:r>
              <a:rPr lang="en-US" dirty="0"/>
              <a:t>Political parties are not mentioned in the Constitution.</a:t>
            </a:r>
          </a:p>
          <a:p>
            <a:pPr marL="800100" lvl="1" indent="-342900">
              <a:buFont typeface="+mj-lt"/>
              <a:buAutoNum type="arabicPeriod"/>
            </a:pPr>
            <a:r>
              <a:rPr lang="en-US" dirty="0"/>
              <a:t>Since 1830, political parties have held conventions to nominate candidates for President.  As a result, the electoral college had become a “rubber stamp” for the popular vote in each state.</a:t>
            </a:r>
          </a:p>
          <a:p>
            <a:pPr marL="800100" lvl="1" indent="-342900">
              <a:buFont typeface="+mj-lt"/>
              <a:buAutoNum type="arabicPeriod"/>
            </a:pPr>
            <a:r>
              <a:rPr lang="en-US" dirty="0"/>
              <a:t>Political parties now determine how congressional committees are organized and led.</a:t>
            </a:r>
          </a:p>
        </p:txBody>
      </p:sp>
    </p:spTree>
    <p:extLst>
      <p:ext uri="{BB962C8B-B14F-4D97-AF65-F5344CB8AC3E}">
        <p14:creationId xmlns:p14="http://schemas.microsoft.com/office/powerpoint/2010/main" val="255085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42E5-5EFF-465A-8670-C2768EA6B43B}"/>
              </a:ext>
            </a:extLst>
          </p:cNvPr>
          <p:cNvSpPr>
            <a:spLocks noGrp="1"/>
          </p:cNvSpPr>
          <p:nvPr>
            <p:ph type="title"/>
          </p:nvPr>
        </p:nvSpPr>
        <p:spPr/>
        <p:txBody>
          <a:bodyPr/>
          <a:lstStyle/>
          <a:p>
            <a:r>
              <a:rPr lang="en-US" dirty="0"/>
              <a:t>The Connecticut (great) compromise</a:t>
            </a:r>
          </a:p>
        </p:txBody>
      </p:sp>
      <p:sp>
        <p:nvSpPr>
          <p:cNvPr id="3" name="Content Placeholder 2">
            <a:extLst>
              <a:ext uri="{FF2B5EF4-FFF2-40B4-BE49-F238E27FC236}">
                <a16:creationId xmlns:a16="http://schemas.microsoft.com/office/drawing/2014/main" id="{0D5A77B7-C73E-429B-96B9-52C02A935FE7}"/>
              </a:ext>
            </a:extLst>
          </p:cNvPr>
          <p:cNvSpPr>
            <a:spLocks noGrp="1"/>
          </p:cNvSpPr>
          <p:nvPr>
            <p:ph idx="1"/>
          </p:nvPr>
        </p:nvSpPr>
        <p:spPr/>
        <p:txBody>
          <a:bodyPr/>
          <a:lstStyle/>
          <a:p>
            <a:r>
              <a:rPr lang="en-US" dirty="0"/>
              <a:t>The Virginia Plan</a:t>
            </a:r>
          </a:p>
          <a:p>
            <a:pPr lvl="1"/>
            <a:r>
              <a:rPr lang="en-US" dirty="0"/>
              <a:t>Called for a bicameral legislature.</a:t>
            </a:r>
          </a:p>
          <a:p>
            <a:pPr lvl="1"/>
            <a:r>
              <a:rPr lang="en-US" dirty="0"/>
              <a:t>Called for representation based on each state’s population in both houses.</a:t>
            </a:r>
          </a:p>
          <a:p>
            <a:r>
              <a:rPr lang="en-US" dirty="0"/>
              <a:t>The New Jersey Plan</a:t>
            </a:r>
          </a:p>
          <a:p>
            <a:pPr lvl="1"/>
            <a:r>
              <a:rPr lang="en-US" dirty="0"/>
              <a:t>Called for a unicameral legislature.</a:t>
            </a:r>
          </a:p>
          <a:p>
            <a:pPr lvl="1"/>
            <a:r>
              <a:rPr lang="en-US" dirty="0"/>
              <a:t>Called for equal representation regardless of state’s population</a:t>
            </a:r>
          </a:p>
          <a:p>
            <a:pPr lvl="1"/>
            <a:r>
              <a:rPr lang="en-US" dirty="0"/>
              <a:t>Small state delegates threatened to leave the Convention</a:t>
            </a:r>
          </a:p>
        </p:txBody>
      </p:sp>
    </p:spTree>
    <p:extLst>
      <p:ext uri="{BB962C8B-B14F-4D97-AF65-F5344CB8AC3E}">
        <p14:creationId xmlns:p14="http://schemas.microsoft.com/office/powerpoint/2010/main" val="3417531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9252-0AE2-40A9-BDF9-2122E232D5F6}"/>
              </a:ext>
            </a:extLst>
          </p:cNvPr>
          <p:cNvSpPr>
            <a:spLocks noGrp="1"/>
          </p:cNvSpPr>
          <p:nvPr>
            <p:ph type="title"/>
          </p:nvPr>
        </p:nvSpPr>
        <p:spPr/>
        <p:txBody>
          <a:bodyPr/>
          <a:lstStyle/>
          <a:p>
            <a:r>
              <a:rPr lang="en-US" dirty="0"/>
              <a:t>Informal methods of constitutional change</a:t>
            </a:r>
          </a:p>
        </p:txBody>
      </p:sp>
      <p:sp>
        <p:nvSpPr>
          <p:cNvPr id="3" name="Content Placeholder 2">
            <a:extLst>
              <a:ext uri="{FF2B5EF4-FFF2-40B4-BE49-F238E27FC236}">
                <a16:creationId xmlns:a16="http://schemas.microsoft.com/office/drawing/2014/main" id="{EBF99CDC-9E94-404E-9D78-F7F879C389C8}"/>
              </a:ext>
            </a:extLst>
          </p:cNvPr>
          <p:cNvSpPr>
            <a:spLocks noGrp="1"/>
          </p:cNvSpPr>
          <p:nvPr>
            <p:ph idx="1"/>
          </p:nvPr>
        </p:nvSpPr>
        <p:spPr/>
        <p:txBody>
          <a:bodyPr/>
          <a:lstStyle/>
          <a:p>
            <a:r>
              <a:rPr lang="en-US" dirty="0"/>
              <a:t>Unwritten Traditions</a:t>
            </a:r>
          </a:p>
          <a:p>
            <a:pPr marL="800100" lvl="1" indent="-342900">
              <a:buFont typeface="+mj-lt"/>
              <a:buAutoNum type="arabicPeriod"/>
            </a:pPr>
            <a:r>
              <a:rPr lang="en-US" dirty="0"/>
              <a:t>According to the Constitution, the President has the power to nominate federal judges who are approved by the Senate.</a:t>
            </a:r>
          </a:p>
          <a:p>
            <a:pPr marL="800100" lvl="1" indent="-342900">
              <a:buFont typeface="+mj-lt"/>
              <a:buAutoNum type="arabicPeriod"/>
            </a:pPr>
            <a:r>
              <a:rPr lang="en-US" dirty="0"/>
              <a:t>The unwritten tradition of </a:t>
            </a:r>
            <a:r>
              <a:rPr lang="en-US" b="1" i="1" dirty="0"/>
              <a:t>senatorial courtesy </a:t>
            </a:r>
            <a:r>
              <a:rPr lang="en-US" dirty="0"/>
              <a:t>requires the President to first seek the approval of the senator or senators of the President’s party from the state in which the nominee will serve.</a:t>
            </a:r>
            <a:endParaRPr lang="en-US" b="1" i="1" dirty="0"/>
          </a:p>
        </p:txBody>
      </p:sp>
    </p:spTree>
    <p:extLst>
      <p:ext uri="{BB962C8B-B14F-4D97-AF65-F5344CB8AC3E}">
        <p14:creationId xmlns:p14="http://schemas.microsoft.com/office/powerpoint/2010/main" val="357989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C12D-8B5F-4235-A1B4-65164B0D6107}"/>
              </a:ext>
            </a:extLst>
          </p:cNvPr>
          <p:cNvSpPr>
            <a:spLocks noGrp="1"/>
          </p:cNvSpPr>
          <p:nvPr>
            <p:ph type="title"/>
          </p:nvPr>
        </p:nvSpPr>
        <p:spPr/>
        <p:txBody>
          <a:bodyPr/>
          <a:lstStyle/>
          <a:p>
            <a:r>
              <a:rPr lang="en-US" dirty="0"/>
              <a:t>The Connecticut (great) compromise</a:t>
            </a:r>
          </a:p>
        </p:txBody>
      </p:sp>
      <p:sp>
        <p:nvSpPr>
          <p:cNvPr id="3" name="Content Placeholder 2">
            <a:extLst>
              <a:ext uri="{FF2B5EF4-FFF2-40B4-BE49-F238E27FC236}">
                <a16:creationId xmlns:a16="http://schemas.microsoft.com/office/drawing/2014/main" id="{242FD0A5-FA92-48B6-A692-D0286181BFF4}"/>
              </a:ext>
            </a:extLst>
          </p:cNvPr>
          <p:cNvSpPr>
            <a:spLocks noGrp="1"/>
          </p:cNvSpPr>
          <p:nvPr>
            <p:ph idx="1"/>
          </p:nvPr>
        </p:nvSpPr>
        <p:spPr/>
        <p:txBody>
          <a:bodyPr>
            <a:normAutofit lnSpcReduction="10000"/>
          </a:bodyPr>
          <a:lstStyle/>
          <a:p>
            <a:r>
              <a:rPr lang="en-US" dirty="0"/>
              <a:t>Connecticut Plan</a:t>
            </a:r>
          </a:p>
          <a:p>
            <a:pPr lvl="1"/>
            <a:r>
              <a:rPr lang="en-US" dirty="0"/>
              <a:t>Called for a bicameral legislature.  </a:t>
            </a:r>
          </a:p>
          <a:p>
            <a:pPr lvl="2"/>
            <a:r>
              <a:rPr lang="en-US" dirty="0"/>
              <a:t>House of Representatives based on population (The Virginia Plan)</a:t>
            </a:r>
          </a:p>
          <a:p>
            <a:pPr lvl="2"/>
            <a:r>
              <a:rPr lang="en-US" dirty="0"/>
              <a:t>Senate would have two members per state.  Based on representation (New Jersey Plan)</a:t>
            </a:r>
          </a:p>
          <a:p>
            <a:r>
              <a:rPr lang="en-US" dirty="0"/>
              <a:t>Consequences</a:t>
            </a:r>
          </a:p>
          <a:p>
            <a:pPr lvl="1"/>
            <a:r>
              <a:rPr lang="en-US" dirty="0"/>
              <a:t>CN Compromise resolved the dispute between large and small states.</a:t>
            </a:r>
          </a:p>
          <a:p>
            <a:pPr lvl="1"/>
            <a:r>
              <a:rPr lang="en-US" dirty="0"/>
              <a:t>The CN Compromise continues to give less populous states a disproportionate influence in congress.  The 10 most populous states have a total of 20 Senators to represent 53% of the U.S. population.  The 10 least populous states have 20 Senators to represent 3% of the pop.</a:t>
            </a:r>
          </a:p>
        </p:txBody>
      </p:sp>
    </p:spTree>
    <p:extLst>
      <p:ext uri="{BB962C8B-B14F-4D97-AF65-F5344CB8AC3E}">
        <p14:creationId xmlns:p14="http://schemas.microsoft.com/office/powerpoint/2010/main" val="373623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41CA4A-1BF4-41ED-A96F-CC5A27260809}"/>
              </a:ext>
            </a:extLst>
          </p:cNvPr>
          <p:cNvPicPr>
            <a:picLocks noChangeAspect="1"/>
          </p:cNvPicPr>
          <p:nvPr/>
        </p:nvPicPr>
        <p:blipFill>
          <a:blip r:embed="rId2"/>
          <a:stretch>
            <a:fillRect/>
          </a:stretch>
        </p:blipFill>
        <p:spPr>
          <a:xfrm>
            <a:off x="2219499" y="205740"/>
            <a:ext cx="7620000" cy="5715000"/>
          </a:xfrm>
          <a:prstGeom prst="rect">
            <a:avLst/>
          </a:prstGeom>
        </p:spPr>
      </p:pic>
    </p:spTree>
    <p:extLst>
      <p:ext uri="{BB962C8B-B14F-4D97-AF65-F5344CB8AC3E}">
        <p14:creationId xmlns:p14="http://schemas.microsoft.com/office/powerpoint/2010/main" val="77408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C93E-6747-4233-88EE-98736A7107A4}"/>
              </a:ext>
            </a:extLst>
          </p:cNvPr>
          <p:cNvSpPr>
            <a:spLocks noGrp="1"/>
          </p:cNvSpPr>
          <p:nvPr>
            <p:ph type="title"/>
          </p:nvPr>
        </p:nvSpPr>
        <p:spPr/>
        <p:txBody>
          <a:bodyPr/>
          <a:lstStyle/>
          <a:p>
            <a:r>
              <a:rPr lang="en-US" dirty="0"/>
              <a:t>The 3/5’s Compromise</a:t>
            </a:r>
          </a:p>
        </p:txBody>
      </p:sp>
      <p:sp>
        <p:nvSpPr>
          <p:cNvPr id="3" name="Content Placeholder 2">
            <a:extLst>
              <a:ext uri="{FF2B5EF4-FFF2-40B4-BE49-F238E27FC236}">
                <a16:creationId xmlns:a16="http://schemas.microsoft.com/office/drawing/2014/main" id="{67507A9A-F09E-4322-BF45-700425420C9F}"/>
              </a:ext>
            </a:extLst>
          </p:cNvPr>
          <p:cNvSpPr>
            <a:spLocks noGrp="1"/>
          </p:cNvSpPr>
          <p:nvPr>
            <p:ph idx="1"/>
          </p:nvPr>
        </p:nvSpPr>
        <p:spPr/>
        <p:txBody>
          <a:bodyPr/>
          <a:lstStyle/>
          <a:p>
            <a:r>
              <a:rPr lang="en-US" dirty="0"/>
              <a:t>The Southern Position</a:t>
            </a:r>
          </a:p>
          <a:p>
            <a:pPr lvl="1"/>
            <a:r>
              <a:rPr lang="en-US" dirty="0"/>
              <a:t>The slave population was concentrated in the South.  Over 90% of all slaves lived in Georgia, Maryland, N.C., S.C., and Virginia.  Slave accounted for 30% of the total population of these states.</a:t>
            </a:r>
          </a:p>
          <a:p>
            <a:pPr lvl="1"/>
            <a:r>
              <a:rPr lang="en-US" dirty="0"/>
              <a:t>Southern states demanded that slaves be counted in determining representation in Congress</a:t>
            </a:r>
          </a:p>
          <a:p>
            <a:r>
              <a:rPr lang="en-US" dirty="0"/>
              <a:t>The Northern Position</a:t>
            </a:r>
          </a:p>
          <a:p>
            <a:pPr lvl="1"/>
            <a:r>
              <a:rPr lang="en-US" dirty="0"/>
              <a:t>If slaves were considered property than they should be taxed and not counted as population.  Similar to horses and cattle in the North.</a:t>
            </a:r>
          </a:p>
        </p:txBody>
      </p:sp>
    </p:spTree>
    <p:extLst>
      <p:ext uri="{BB962C8B-B14F-4D97-AF65-F5344CB8AC3E}">
        <p14:creationId xmlns:p14="http://schemas.microsoft.com/office/powerpoint/2010/main" val="398758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FDD11A-0A6B-461E-A427-A0BA499FD21A}"/>
              </a:ext>
            </a:extLst>
          </p:cNvPr>
          <p:cNvPicPr>
            <a:picLocks noChangeAspect="1"/>
          </p:cNvPicPr>
          <p:nvPr/>
        </p:nvPicPr>
        <p:blipFill>
          <a:blip r:embed="rId2"/>
          <a:stretch>
            <a:fillRect/>
          </a:stretch>
        </p:blipFill>
        <p:spPr>
          <a:xfrm>
            <a:off x="2176462" y="299258"/>
            <a:ext cx="7839075" cy="5491942"/>
          </a:xfrm>
          <a:prstGeom prst="rect">
            <a:avLst/>
          </a:prstGeom>
        </p:spPr>
      </p:pic>
    </p:spTree>
    <p:extLst>
      <p:ext uri="{BB962C8B-B14F-4D97-AF65-F5344CB8AC3E}">
        <p14:creationId xmlns:p14="http://schemas.microsoft.com/office/powerpoint/2010/main" val="306749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4956-D770-4C63-9966-644BB8B043F3}"/>
              </a:ext>
            </a:extLst>
          </p:cNvPr>
          <p:cNvSpPr>
            <a:spLocks noGrp="1"/>
          </p:cNvSpPr>
          <p:nvPr>
            <p:ph type="title"/>
          </p:nvPr>
        </p:nvSpPr>
        <p:spPr/>
        <p:txBody>
          <a:bodyPr/>
          <a:lstStyle/>
          <a:p>
            <a:r>
              <a:rPr lang="en-US" dirty="0"/>
              <a:t>The 3/5’s Compromise</a:t>
            </a:r>
          </a:p>
        </p:txBody>
      </p:sp>
      <p:sp>
        <p:nvSpPr>
          <p:cNvPr id="3" name="Content Placeholder 2">
            <a:extLst>
              <a:ext uri="{FF2B5EF4-FFF2-40B4-BE49-F238E27FC236}">
                <a16:creationId xmlns:a16="http://schemas.microsoft.com/office/drawing/2014/main" id="{72C85119-DCD7-426E-80F6-D1E062D191DE}"/>
              </a:ext>
            </a:extLst>
          </p:cNvPr>
          <p:cNvSpPr>
            <a:spLocks noGrp="1"/>
          </p:cNvSpPr>
          <p:nvPr>
            <p:ph idx="1"/>
          </p:nvPr>
        </p:nvSpPr>
        <p:spPr/>
        <p:txBody>
          <a:bodyPr/>
          <a:lstStyle/>
          <a:p>
            <a:r>
              <a:rPr lang="en-US" dirty="0"/>
              <a:t>The Framers </a:t>
            </a:r>
            <a:r>
              <a:rPr lang="en-US" dirty="0" err="1"/>
              <a:t>ageed</a:t>
            </a:r>
            <a:r>
              <a:rPr lang="en-US" dirty="0"/>
              <a:t> that all “free persons” and “three-fifths of all other persons” should be counted for representation in Congress.</a:t>
            </a:r>
          </a:p>
          <a:p>
            <a:r>
              <a:rPr lang="en-US" dirty="0"/>
              <a:t>The Framers also agreed that the same formula would be used to determine taxation.</a:t>
            </a:r>
          </a:p>
          <a:p>
            <a:r>
              <a:rPr lang="en-US" dirty="0"/>
              <a:t>Consequences</a:t>
            </a:r>
          </a:p>
          <a:p>
            <a:pPr lvl="1"/>
            <a:r>
              <a:rPr lang="en-US" dirty="0"/>
              <a:t>Temporarily defused the tensions between the North and South.</a:t>
            </a:r>
          </a:p>
          <a:p>
            <a:pPr lvl="1"/>
            <a:r>
              <a:rPr lang="en-US" dirty="0"/>
              <a:t>13</a:t>
            </a:r>
            <a:r>
              <a:rPr lang="en-US" baseline="30000" dirty="0"/>
              <a:t>th</a:t>
            </a:r>
            <a:r>
              <a:rPr lang="en-US" dirty="0"/>
              <a:t> Amendment ultimately abolished slavery, thus eliminating the 3/5’s Compromise.</a:t>
            </a:r>
          </a:p>
        </p:txBody>
      </p:sp>
    </p:spTree>
    <p:extLst>
      <p:ext uri="{BB962C8B-B14F-4D97-AF65-F5344CB8AC3E}">
        <p14:creationId xmlns:p14="http://schemas.microsoft.com/office/powerpoint/2010/main" val="53231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E9A3-1376-4EAB-AA62-C44AF1B2963A}"/>
              </a:ext>
            </a:extLst>
          </p:cNvPr>
          <p:cNvSpPr>
            <a:spLocks noGrp="1"/>
          </p:cNvSpPr>
          <p:nvPr>
            <p:ph type="title"/>
          </p:nvPr>
        </p:nvSpPr>
        <p:spPr/>
        <p:txBody>
          <a:bodyPr/>
          <a:lstStyle/>
          <a:p>
            <a:r>
              <a:rPr lang="en-US" dirty="0"/>
              <a:t>Economic Powers</a:t>
            </a:r>
          </a:p>
        </p:txBody>
      </p:sp>
      <p:sp>
        <p:nvSpPr>
          <p:cNvPr id="3" name="Content Placeholder 2">
            <a:extLst>
              <a:ext uri="{FF2B5EF4-FFF2-40B4-BE49-F238E27FC236}">
                <a16:creationId xmlns:a16="http://schemas.microsoft.com/office/drawing/2014/main" id="{4E0AA704-F392-4C30-B6D5-8ED5DF6E73BA}"/>
              </a:ext>
            </a:extLst>
          </p:cNvPr>
          <p:cNvSpPr>
            <a:spLocks noGrp="1"/>
          </p:cNvSpPr>
          <p:nvPr>
            <p:ph idx="1"/>
          </p:nvPr>
        </p:nvSpPr>
        <p:spPr/>
        <p:txBody>
          <a:bodyPr>
            <a:normAutofit fontScale="85000" lnSpcReduction="10000"/>
          </a:bodyPr>
          <a:lstStyle/>
          <a:p>
            <a:r>
              <a:rPr lang="en-US" dirty="0"/>
              <a:t>The Framers assigned a high priority to economic issues.</a:t>
            </a:r>
          </a:p>
          <a:p>
            <a:r>
              <a:rPr lang="en-US" dirty="0"/>
              <a:t>They agreed on the need for a strong national government to promote growth and protect property.</a:t>
            </a:r>
          </a:p>
          <a:p>
            <a:r>
              <a:rPr lang="en-US" dirty="0"/>
              <a:t>Examples of increased economic power of the central government:</a:t>
            </a:r>
          </a:p>
          <a:p>
            <a:pPr lvl="1"/>
            <a:r>
              <a:rPr lang="en-US" dirty="0"/>
              <a:t>Obtain revenue through taxing</a:t>
            </a:r>
          </a:p>
          <a:p>
            <a:pPr lvl="1"/>
            <a:r>
              <a:rPr lang="en-US" dirty="0"/>
              <a:t>Pay debts</a:t>
            </a:r>
          </a:p>
          <a:p>
            <a:pPr lvl="1"/>
            <a:r>
              <a:rPr lang="en-US" dirty="0"/>
              <a:t>Coin money and regulate its value</a:t>
            </a:r>
          </a:p>
          <a:p>
            <a:pPr lvl="1"/>
            <a:r>
              <a:rPr lang="en-US" dirty="0"/>
              <a:t>Regulate interstate and foreign commerce</a:t>
            </a:r>
          </a:p>
          <a:p>
            <a:pPr lvl="1"/>
            <a:r>
              <a:rPr lang="en-US" dirty="0"/>
              <a:t>Establish uniform laws of bankruptcy</a:t>
            </a:r>
          </a:p>
          <a:p>
            <a:pPr lvl="1"/>
            <a:r>
              <a:rPr lang="en-US" dirty="0"/>
              <a:t>Punish counterfeiting</a:t>
            </a:r>
          </a:p>
          <a:p>
            <a:pPr lvl="1"/>
            <a:r>
              <a:rPr lang="en-US" dirty="0"/>
              <a:t>Establish post offices</a:t>
            </a:r>
          </a:p>
        </p:txBody>
      </p:sp>
      <p:pic>
        <p:nvPicPr>
          <p:cNvPr id="4" name="Picture 3">
            <a:extLst>
              <a:ext uri="{FF2B5EF4-FFF2-40B4-BE49-F238E27FC236}">
                <a16:creationId xmlns:a16="http://schemas.microsoft.com/office/drawing/2014/main" id="{8549381F-E47B-49AD-88FF-308D021E20C9}"/>
              </a:ext>
            </a:extLst>
          </p:cNvPr>
          <p:cNvPicPr>
            <a:picLocks noChangeAspect="1"/>
          </p:cNvPicPr>
          <p:nvPr/>
        </p:nvPicPr>
        <p:blipFill>
          <a:blip r:embed="rId2"/>
          <a:stretch>
            <a:fillRect/>
          </a:stretch>
        </p:blipFill>
        <p:spPr>
          <a:xfrm>
            <a:off x="9378454" y="3951923"/>
            <a:ext cx="1676400" cy="1676400"/>
          </a:xfrm>
          <a:prstGeom prst="rect">
            <a:avLst/>
          </a:prstGeom>
        </p:spPr>
      </p:pic>
      <p:pic>
        <p:nvPicPr>
          <p:cNvPr id="5" name="Picture 4">
            <a:extLst>
              <a:ext uri="{FF2B5EF4-FFF2-40B4-BE49-F238E27FC236}">
                <a16:creationId xmlns:a16="http://schemas.microsoft.com/office/drawing/2014/main" id="{699B4B7D-2D4F-4ABD-AF13-C4E2C7FA77E8}"/>
              </a:ext>
            </a:extLst>
          </p:cNvPr>
          <p:cNvPicPr>
            <a:picLocks noChangeAspect="1"/>
          </p:cNvPicPr>
          <p:nvPr/>
        </p:nvPicPr>
        <p:blipFill>
          <a:blip r:embed="rId3"/>
          <a:stretch>
            <a:fillRect/>
          </a:stretch>
        </p:blipFill>
        <p:spPr>
          <a:xfrm>
            <a:off x="6377593" y="3885248"/>
            <a:ext cx="2628900" cy="1743075"/>
          </a:xfrm>
          <a:prstGeom prst="rect">
            <a:avLst/>
          </a:prstGeom>
        </p:spPr>
      </p:pic>
      <p:pic>
        <p:nvPicPr>
          <p:cNvPr id="6" name="Picture 5">
            <a:extLst>
              <a:ext uri="{FF2B5EF4-FFF2-40B4-BE49-F238E27FC236}">
                <a16:creationId xmlns:a16="http://schemas.microsoft.com/office/drawing/2014/main" id="{386D447A-7839-49D0-A6ED-A387EA20F14C}"/>
              </a:ext>
            </a:extLst>
          </p:cNvPr>
          <p:cNvPicPr>
            <a:picLocks noChangeAspect="1"/>
          </p:cNvPicPr>
          <p:nvPr/>
        </p:nvPicPr>
        <p:blipFill>
          <a:blip r:embed="rId4"/>
          <a:stretch>
            <a:fillRect/>
          </a:stretch>
        </p:blipFill>
        <p:spPr>
          <a:xfrm>
            <a:off x="8986907" y="281735"/>
            <a:ext cx="2459494" cy="1047401"/>
          </a:xfrm>
          <a:prstGeom prst="rect">
            <a:avLst/>
          </a:prstGeom>
        </p:spPr>
      </p:pic>
      <p:pic>
        <p:nvPicPr>
          <p:cNvPr id="7" name="Picture 6">
            <a:extLst>
              <a:ext uri="{FF2B5EF4-FFF2-40B4-BE49-F238E27FC236}">
                <a16:creationId xmlns:a16="http://schemas.microsoft.com/office/drawing/2014/main" id="{414A0860-20BF-4A10-A56D-8C529E3708E4}"/>
              </a:ext>
            </a:extLst>
          </p:cNvPr>
          <p:cNvPicPr>
            <a:picLocks noChangeAspect="1"/>
          </p:cNvPicPr>
          <p:nvPr/>
        </p:nvPicPr>
        <p:blipFill>
          <a:blip r:embed="rId5"/>
          <a:stretch>
            <a:fillRect/>
          </a:stretch>
        </p:blipFill>
        <p:spPr>
          <a:xfrm>
            <a:off x="5735782" y="281735"/>
            <a:ext cx="2859578" cy="1444232"/>
          </a:xfrm>
          <a:prstGeom prst="rect">
            <a:avLst/>
          </a:prstGeom>
        </p:spPr>
      </p:pic>
    </p:spTree>
    <p:extLst>
      <p:ext uri="{BB962C8B-B14F-4D97-AF65-F5344CB8AC3E}">
        <p14:creationId xmlns:p14="http://schemas.microsoft.com/office/powerpoint/2010/main" val="78188343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279</TotalTime>
  <Words>1684</Words>
  <Application>Microsoft Office PowerPoint</Application>
  <PresentationFormat>Widescreen</PresentationFormat>
  <Paragraphs>141</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Gill Sans MT</vt:lpstr>
      <vt:lpstr>Gallery</vt:lpstr>
      <vt:lpstr>The Constitutional Convention</vt:lpstr>
      <vt:lpstr>A Momentous Decision</vt:lpstr>
      <vt:lpstr>The Connecticut (great) compromise</vt:lpstr>
      <vt:lpstr>The Connecticut (great) compromise</vt:lpstr>
      <vt:lpstr>PowerPoint Presentation</vt:lpstr>
      <vt:lpstr>The 3/5’s Compromise</vt:lpstr>
      <vt:lpstr>PowerPoint Presentation</vt:lpstr>
      <vt:lpstr>The 3/5’s Compromise</vt:lpstr>
      <vt:lpstr>Economic Powers</vt:lpstr>
      <vt:lpstr>Individual Rights (denied powers) article 1, Section 9</vt:lpstr>
      <vt:lpstr>PowerPoint Presentation</vt:lpstr>
      <vt:lpstr>The three branches of government</vt:lpstr>
      <vt:lpstr>The three branches of government</vt:lpstr>
      <vt:lpstr>Checks and balances</vt:lpstr>
      <vt:lpstr>Checks and balances</vt:lpstr>
      <vt:lpstr>Checks and balances</vt:lpstr>
      <vt:lpstr>PowerPoint Presentation</vt:lpstr>
      <vt:lpstr>Limitations of majority rule</vt:lpstr>
      <vt:lpstr>Ways the Constitution limits majority rule</vt:lpstr>
      <vt:lpstr>The fight for ratification</vt:lpstr>
      <vt:lpstr>The Anti-Federalists</vt:lpstr>
      <vt:lpstr>The federalists </vt:lpstr>
      <vt:lpstr>The federalist papers</vt:lpstr>
      <vt:lpstr>ratification</vt:lpstr>
      <vt:lpstr>Constitutional change </vt:lpstr>
      <vt:lpstr>Informal methods of constitutional change</vt:lpstr>
      <vt:lpstr>Informal methods of constitutional change</vt:lpstr>
      <vt:lpstr>Informal methods of constitutional change</vt:lpstr>
      <vt:lpstr>Informal methods of constitutional change</vt:lpstr>
      <vt:lpstr>Informal methods of constitutional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Constitutional Convention</dc:title>
  <dc:creator>BRZEZINSKI, DAVID</dc:creator>
  <cp:lastModifiedBy>BRZEZINSKI, DAVID</cp:lastModifiedBy>
  <cp:revision>24</cp:revision>
  <dcterms:created xsi:type="dcterms:W3CDTF">2017-09-21T10:32:55Z</dcterms:created>
  <dcterms:modified xsi:type="dcterms:W3CDTF">2017-09-25T13:02:21Z</dcterms:modified>
</cp:coreProperties>
</file>