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9" r:id="rId6"/>
    <p:sldId id="260" r:id="rId7"/>
    <p:sldId id="268" r:id="rId8"/>
    <p:sldId id="261" r:id="rId9"/>
    <p:sldId id="262" r:id="rId10"/>
    <p:sldId id="270" r:id="rId11"/>
    <p:sldId id="263" r:id="rId12"/>
    <p:sldId id="264" r:id="rId13"/>
    <p:sldId id="265" r:id="rId14"/>
    <p:sldId id="266"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49" d="100"/>
          <a:sy n="49" d="100"/>
        </p:scale>
        <p:origin x="66"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11/16/2017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11/16/2017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11/16/2017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8863F-FDB9-423A-99DC-517C06BEB2A7}"/>
              </a:ext>
            </a:extLst>
          </p:cNvPr>
          <p:cNvSpPr>
            <a:spLocks noGrp="1"/>
          </p:cNvSpPr>
          <p:nvPr>
            <p:ph type="ctrTitle"/>
          </p:nvPr>
        </p:nvSpPr>
        <p:spPr/>
        <p:txBody>
          <a:bodyPr/>
          <a:lstStyle/>
          <a:p>
            <a:r>
              <a:rPr lang="en-US" dirty="0"/>
              <a:t>Voters &amp; Voter behavior</a:t>
            </a:r>
          </a:p>
        </p:txBody>
      </p:sp>
      <p:sp>
        <p:nvSpPr>
          <p:cNvPr id="3" name="Subtitle 2">
            <a:extLst>
              <a:ext uri="{FF2B5EF4-FFF2-40B4-BE49-F238E27FC236}">
                <a16:creationId xmlns:a16="http://schemas.microsoft.com/office/drawing/2014/main" id="{A02E3C04-A378-4563-B120-9D7B99C208F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02255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1" name="Rectangle 15">
            <a:extLst>
              <a:ext uri="{FF2B5EF4-FFF2-40B4-BE49-F238E27FC236}">
                <a16:creationId xmlns:a16="http://schemas.microsoft.com/office/drawing/2014/main" id="{1C2A4B30-77D7-4FFB-8B53-A88BD68CABD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1E4D783-AD45-49E7-B6C7-BBACB829068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cxnSp>
        <p:nvCxnSpPr>
          <p:cNvPr id="20" name="Straight Connector 19">
            <a:extLst>
              <a:ext uri="{FF2B5EF4-FFF2-40B4-BE49-F238E27FC236}">
                <a16:creationId xmlns:a16="http://schemas.microsoft.com/office/drawing/2014/main" id="{373AAE2E-5D6B-4952-A4BB-546C49F8DE4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432511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5" name="Picture 4" descr="A screenshot of a cell phone&#10;&#10;Description generated with very high confidence">
            <a:extLst>
              <a:ext uri="{FF2B5EF4-FFF2-40B4-BE49-F238E27FC236}">
                <a16:creationId xmlns:a16="http://schemas.microsoft.com/office/drawing/2014/main" id="{3F18E567-E2BC-411D-A554-2C731D4223C6}"/>
              </a:ext>
            </a:extLst>
          </p:cNvPr>
          <p:cNvPicPr>
            <a:picLocks noChangeAspect="1"/>
          </p:cNvPicPr>
          <p:nvPr/>
        </p:nvPicPr>
        <p:blipFill>
          <a:blip r:embed="rId2"/>
          <a:stretch>
            <a:fillRect/>
          </a:stretch>
        </p:blipFill>
        <p:spPr>
          <a:xfrm>
            <a:off x="6417733" y="974082"/>
            <a:ext cx="4637119" cy="4946259"/>
          </a:xfrm>
          <a:prstGeom prst="rect">
            <a:avLst/>
          </a:prstGeom>
        </p:spPr>
      </p:pic>
      <p:sp>
        <p:nvSpPr>
          <p:cNvPr id="2" name="Title 1">
            <a:extLst>
              <a:ext uri="{FF2B5EF4-FFF2-40B4-BE49-F238E27FC236}">
                <a16:creationId xmlns:a16="http://schemas.microsoft.com/office/drawing/2014/main" id="{912354E9-83CC-4989-9335-767165AB1E10}"/>
              </a:ext>
            </a:extLst>
          </p:cNvPr>
          <p:cNvSpPr>
            <a:spLocks noGrp="1"/>
          </p:cNvSpPr>
          <p:nvPr>
            <p:ph type="title"/>
          </p:nvPr>
        </p:nvSpPr>
        <p:spPr>
          <a:xfrm>
            <a:off x="1451580" y="804519"/>
            <a:ext cx="4325112" cy="1049235"/>
          </a:xfrm>
        </p:spPr>
        <p:txBody>
          <a:bodyPr>
            <a:normAutofit/>
          </a:bodyPr>
          <a:lstStyle/>
          <a:p>
            <a:r>
              <a:rPr lang="en-US" sz="2200"/>
              <a:t>Factors that influence turnout and voter choices</a:t>
            </a:r>
          </a:p>
        </p:txBody>
      </p:sp>
      <p:sp>
        <p:nvSpPr>
          <p:cNvPr id="3" name="Content Placeholder 2">
            <a:extLst>
              <a:ext uri="{FF2B5EF4-FFF2-40B4-BE49-F238E27FC236}">
                <a16:creationId xmlns:a16="http://schemas.microsoft.com/office/drawing/2014/main" id="{914FAC2C-E92D-4BEE-B805-F1B281FD1709}"/>
              </a:ext>
            </a:extLst>
          </p:cNvPr>
          <p:cNvSpPr>
            <a:spLocks noGrp="1"/>
          </p:cNvSpPr>
          <p:nvPr>
            <p:ph idx="1"/>
          </p:nvPr>
        </p:nvSpPr>
        <p:spPr>
          <a:xfrm>
            <a:off x="1451579" y="2015732"/>
            <a:ext cx="4325113" cy="4074172"/>
          </a:xfrm>
        </p:spPr>
        <p:txBody>
          <a:bodyPr>
            <a:normAutofit/>
          </a:bodyPr>
          <a:lstStyle/>
          <a:p>
            <a:pPr>
              <a:lnSpc>
                <a:spcPct val="110000"/>
              </a:lnSpc>
            </a:pPr>
            <a:r>
              <a:rPr lang="en-US" dirty="0"/>
              <a:t>INCOME</a:t>
            </a:r>
          </a:p>
          <a:p>
            <a:pPr lvl="1">
              <a:lnSpc>
                <a:spcPct val="110000"/>
              </a:lnSpc>
            </a:pPr>
            <a:r>
              <a:rPr lang="en-US" dirty="0"/>
              <a:t>People with more income are more likely to vote.</a:t>
            </a:r>
          </a:p>
          <a:p>
            <a:pPr lvl="1">
              <a:lnSpc>
                <a:spcPct val="110000"/>
              </a:lnSpc>
            </a:pPr>
            <a:r>
              <a:rPr lang="en-US" dirty="0"/>
              <a:t>Historically, voters in lower income brackets are more likely to support Democrats, while voters in higher income brackets are more likely to support Republicans.  In the 2008 presidential election, however, voters with annual incomes of 50K or more were evenly split between Obama and McCain.</a:t>
            </a:r>
          </a:p>
          <a:p>
            <a:pPr>
              <a:lnSpc>
                <a:spcPct val="110000"/>
              </a:lnSpc>
            </a:pPr>
            <a:endParaRPr lang="en-US" dirty="0"/>
          </a:p>
        </p:txBody>
      </p:sp>
    </p:spTree>
    <p:extLst>
      <p:ext uri="{BB962C8B-B14F-4D97-AF65-F5344CB8AC3E}">
        <p14:creationId xmlns:p14="http://schemas.microsoft.com/office/powerpoint/2010/main" val="2939687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34FBE-9C77-48A7-84B7-B0ABAFDF8D0A}"/>
              </a:ext>
            </a:extLst>
          </p:cNvPr>
          <p:cNvSpPr>
            <a:spLocks noGrp="1"/>
          </p:cNvSpPr>
          <p:nvPr>
            <p:ph type="title"/>
          </p:nvPr>
        </p:nvSpPr>
        <p:spPr/>
        <p:txBody>
          <a:bodyPr/>
          <a:lstStyle/>
          <a:p>
            <a:r>
              <a:rPr lang="en-US" dirty="0"/>
              <a:t>Factors that influence turnout and voter choices</a:t>
            </a:r>
          </a:p>
        </p:txBody>
      </p:sp>
      <p:sp>
        <p:nvSpPr>
          <p:cNvPr id="3" name="Content Placeholder 2">
            <a:extLst>
              <a:ext uri="{FF2B5EF4-FFF2-40B4-BE49-F238E27FC236}">
                <a16:creationId xmlns:a16="http://schemas.microsoft.com/office/drawing/2014/main" id="{6D7D37F2-10D4-4948-8A81-EA636E8CA2A8}"/>
              </a:ext>
            </a:extLst>
          </p:cNvPr>
          <p:cNvSpPr>
            <a:spLocks noGrp="1"/>
          </p:cNvSpPr>
          <p:nvPr>
            <p:ph idx="1"/>
          </p:nvPr>
        </p:nvSpPr>
        <p:spPr/>
        <p:txBody>
          <a:bodyPr/>
          <a:lstStyle/>
          <a:p>
            <a:r>
              <a:rPr lang="en-US" dirty="0"/>
              <a:t>AGE</a:t>
            </a:r>
          </a:p>
          <a:p>
            <a:pPr lvl="1"/>
            <a:r>
              <a:rPr lang="en-US" dirty="0"/>
              <a:t>Older people are more likely to vote than are younger people.  Note that voter turnout does decrease over the age of 70 and that turnout among voters age 18 to 24 is beginning to increase.</a:t>
            </a:r>
          </a:p>
          <a:p>
            <a:pPr lvl="1"/>
            <a:r>
              <a:rPr lang="en-US" dirty="0"/>
              <a:t>Historically, young voters are more likely to support Democrats and older voters are more likely to support Republicans.</a:t>
            </a:r>
          </a:p>
          <a:p>
            <a:r>
              <a:rPr lang="en-US" dirty="0"/>
              <a:t>GENDER</a:t>
            </a:r>
          </a:p>
          <a:p>
            <a:endParaRPr lang="en-US" dirty="0"/>
          </a:p>
        </p:txBody>
      </p:sp>
    </p:spTree>
    <p:extLst>
      <p:ext uri="{BB962C8B-B14F-4D97-AF65-F5344CB8AC3E}">
        <p14:creationId xmlns:p14="http://schemas.microsoft.com/office/powerpoint/2010/main" val="2067201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27B27-043F-40E9-8BD4-410F11E4E00A}"/>
              </a:ext>
            </a:extLst>
          </p:cNvPr>
          <p:cNvSpPr>
            <a:spLocks noGrp="1"/>
          </p:cNvSpPr>
          <p:nvPr>
            <p:ph type="title"/>
          </p:nvPr>
        </p:nvSpPr>
        <p:spPr/>
        <p:txBody>
          <a:bodyPr/>
          <a:lstStyle/>
          <a:p>
            <a:r>
              <a:rPr lang="en-US" dirty="0"/>
              <a:t>Factors that influence turnout and voter choices</a:t>
            </a:r>
          </a:p>
        </p:txBody>
      </p:sp>
      <p:sp>
        <p:nvSpPr>
          <p:cNvPr id="3" name="Content Placeholder 2">
            <a:extLst>
              <a:ext uri="{FF2B5EF4-FFF2-40B4-BE49-F238E27FC236}">
                <a16:creationId xmlns:a16="http://schemas.microsoft.com/office/drawing/2014/main" id="{D1C23CA5-E042-4147-8951-6ED2DD608D1F}"/>
              </a:ext>
            </a:extLst>
          </p:cNvPr>
          <p:cNvSpPr>
            <a:spLocks noGrp="1"/>
          </p:cNvSpPr>
          <p:nvPr>
            <p:ph idx="1"/>
          </p:nvPr>
        </p:nvSpPr>
        <p:spPr/>
        <p:txBody>
          <a:bodyPr>
            <a:normAutofit fontScale="85000" lnSpcReduction="20000"/>
          </a:bodyPr>
          <a:lstStyle/>
          <a:p>
            <a:r>
              <a:rPr lang="en-US" dirty="0"/>
              <a:t>RELIGION</a:t>
            </a:r>
          </a:p>
          <a:p>
            <a:pPr lvl="1"/>
            <a:r>
              <a:rPr lang="en-US" dirty="0"/>
              <a:t>Jews and Catholics are more likely to vote than Protestants.</a:t>
            </a:r>
          </a:p>
          <a:p>
            <a:pPr lvl="1"/>
            <a:r>
              <a:rPr lang="en-US" dirty="0"/>
              <a:t>Historically, a majority of Protestants have supported Republicans, while a majority of Jewish and Catholic voters have supported Democrats</a:t>
            </a:r>
          </a:p>
          <a:p>
            <a:r>
              <a:rPr lang="en-US" dirty="0"/>
              <a:t>RACE</a:t>
            </a:r>
          </a:p>
          <a:p>
            <a:pPr lvl="1"/>
            <a:r>
              <a:rPr lang="en-US" dirty="0"/>
              <a:t>Whites tend to have higher turnout rates than do African Americans, Hispanics, and other minority groups.  Note that when the effects of income and education are eliminated, black citizens vote at a higher rate than do white citizens.</a:t>
            </a:r>
          </a:p>
          <a:p>
            <a:r>
              <a:rPr lang="en-US" dirty="0"/>
              <a:t>CROSS-PRESSURES</a:t>
            </a:r>
          </a:p>
          <a:p>
            <a:pPr lvl="1"/>
            <a:r>
              <a:rPr lang="en-US" dirty="0"/>
              <a:t>Voters belong to more than one group.</a:t>
            </a:r>
          </a:p>
          <a:p>
            <a:pPr lvl="1"/>
            <a:r>
              <a:rPr lang="en-US" dirty="0"/>
              <a:t>Note that anything that produces cross-pressures reduces voter turnout.</a:t>
            </a:r>
          </a:p>
        </p:txBody>
      </p:sp>
    </p:spTree>
    <p:extLst>
      <p:ext uri="{BB962C8B-B14F-4D97-AF65-F5344CB8AC3E}">
        <p14:creationId xmlns:p14="http://schemas.microsoft.com/office/powerpoint/2010/main" val="1565407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368AE-B1E1-43A9-89C2-7CDB2A4A8C24}"/>
              </a:ext>
            </a:extLst>
          </p:cNvPr>
          <p:cNvSpPr>
            <a:spLocks noGrp="1"/>
          </p:cNvSpPr>
          <p:nvPr>
            <p:ph type="title"/>
          </p:nvPr>
        </p:nvSpPr>
        <p:spPr/>
        <p:txBody>
          <a:bodyPr/>
          <a:lstStyle/>
          <a:p>
            <a:r>
              <a:rPr lang="en-US" dirty="0"/>
              <a:t>nonvoting</a:t>
            </a:r>
          </a:p>
        </p:txBody>
      </p:sp>
      <p:sp>
        <p:nvSpPr>
          <p:cNvPr id="3" name="Content Placeholder 2">
            <a:extLst>
              <a:ext uri="{FF2B5EF4-FFF2-40B4-BE49-F238E27FC236}">
                <a16:creationId xmlns:a16="http://schemas.microsoft.com/office/drawing/2014/main" id="{F9BA4889-1603-4B91-86A0-4BF6D416A8CC}"/>
              </a:ext>
            </a:extLst>
          </p:cNvPr>
          <p:cNvSpPr>
            <a:spLocks noGrp="1"/>
          </p:cNvSpPr>
          <p:nvPr>
            <p:ph idx="1"/>
          </p:nvPr>
        </p:nvSpPr>
        <p:spPr/>
        <p:txBody>
          <a:bodyPr/>
          <a:lstStyle/>
          <a:p>
            <a:r>
              <a:rPr lang="en-US" dirty="0"/>
              <a:t>KEY STATISTICS</a:t>
            </a:r>
          </a:p>
          <a:p>
            <a:pPr lvl="1"/>
            <a:r>
              <a:rPr lang="en-US" dirty="0"/>
              <a:t>At the present time, there are approx. 230 million people of voting age in the U.S.</a:t>
            </a:r>
          </a:p>
          <a:p>
            <a:pPr lvl="1"/>
            <a:r>
              <a:rPr lang="en-US" dirty="0"/>
              <a:t>Only about 60% of eligible voters actually voted in the 2008 presidential election.</a:t>
            </a:r>
          </a:p>
          <a:p>
            <a:pPr lvl="1"/>
            <a:r>
              <a:rPr lang="en-US" dirty="0"/>
              <a:t>The majority of the U.S. electorate does not vote in nonpresidential elections.</a:t>
            </a:r>
          </a:p>
          <a:p>
            <a:pPr lvl="1"/>
            <a:r>
              <a:rPr lang="en-US" dirty="0"/>
              <a:t>The voter turnout rate in the U.S. is lower than in most other Western democracies.</a:t>
            </a:r>
          </a:p>
        </p:txBody>
      </p:sp>
    </p:spTree>
    <p:extLst>
      <p:ext uri="{BB962C8B-B14F-4D97-AF65-F5344CB8AC3E}">
        <p14:creationId xmlns:p14="http://schemas.microsoft.com/office/powerpoint/2010/main" val="1467487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5A8B8-C74B-4CDB-968F-92ED87E2A39E}"/>
              </a:ext>
            </a:extLst>
          </p:cNvPr>
          <p:cNvSpPr>
            <a:spLocks noGrp="1"/>
          </p:cNvSpPr>
          <p:nvPr>
            <p:ph type="title"/>
          </p:nvPr>
        </p:nvSpPr>
        <p:spPr/>
        <p:txBody>
          <a:bodyPr/>
          <a:lstStyle/>
          <a:p>
            <a:r>
              <a:rPr lang="en-US" dirty="0"/>
              <a:t>Factors that decrease voter turnout</a:t>
            </a:r>
            <a:br>
              <a:rPr lang="en-US" dirty="0"/>
            </a:br>
            <a:endParaRPr lang="en-US" dirty="0"/>
          </a:p>
        </p:txBody>
      </p:sp>
      <p:sp>
        <p:nvSpPr>
          <p:cNvPr id="3" name="Content Placeholder 2">
            <a:extLst>
              <a:ext uri="{FF2B5EF4-FFF2-40B4-BE49-F238E27FC236}">
                <a16:creationId xmlns:a16="http://schemas.microsoft.com/office/drawing/2014/main" id="{26067087-34F5-440B-888C-03C8D1165214}"/>
              </a:ext>
            </a:extLst>
          </p:cNvPr>
          <p:cNvSpPr>
            <a:spLocks noGrp="1"/>
          </p:cNvSpPr>
          <p:nvPr>
            <p:ph idx="1"/>
          </p:nvPr>
        </p:nvSpPr>
        <p:spPr/>
        <p:txBody>
          <a:bodyPr>
            <a:normAutofit fontScale="92500" lnSpcReduction="10000"/>
          </a:bodyPr>
          <a:lstStyle/>
          <a:p>
            <a:r>
              <a:rPr lang="en-US" dirty="0"/>
              <a:t>VOTER REGISTRATION</a:t>
            </a:r>
          </a:p>
          <a:p>
            <a:pPr lvl="1"/>
            <a:r>
              <a:rPr lang="en-US" dirty="0"/>
              <a:t>W/ the exception of North Dakota, all states have voter registration laws requiring eligible voters to first place their name on an electoral roll in order to be allowed to vote.</a:t>
            </a:r>
          </a:p>
          <a:p>
            <a:pPr lvl="1"/>
            <a:r>
              <a:rPr lang="en-US" dirty="0"/>
              <a:t>Registration laws have significantly reduced fraud.  However, they have created an obstacle that discourages some people from voting.</a:t>
            </a:r>
          </a:p>
          <a:p>
            <a:pPr lvl="1"/>
            <a:r>
              <a:rPr lang="en-US" dirty="0"/>
              <a:t>The National Voter Registration Act of 1993 (Motor Voter Act) made voter registration easier by allowing people to register to vote while applying for or renewing a driver’s license.</a:t>
            </a:r>
          </a:p>
          <a:p>
            <a:r>
              <a:rPr lang="en-US" dirty="0"/>
              <a:t>A DECLINE IN POLITICAL EFFICACY – voting doesn’t make a difference</a:t>
            </a:r>
          </a:p>
          <a:p>
            <a:pPr lvl="1"/>
            <a:r>
              <a:rPr lang="en-US" dirty="0"/>
              <a:t>Rising level of cynicism and a corresponding decline in trust in government has lowered turnout rates</a:t>
            </a:r>
          </a:p>
          <a:p>
            <a:pPr lvl="1"/>
            <a:endParaRPr lang="en-US" dirty="0"/>
          </a:p>
        </p:txBody>
      </p:sp>
    </p:spTree>
    <p:extLst>
      <p:ext uri="{BB962C8B-B14F-4D97-AF65-F5344CB8AC3E}">
        <p14:creationId xmlns:p14="http://schemas.microsoft.com/office/powerpoint/2010/main" val="1734876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367CE-D3C2-45E7-A72F-6FAA13379380}"/>
              </a:ext>
            </a:extLst>
          </p:cNvPr>
          <p:cNvSpPr>
            <a:spLocks noGrp="1"/>
          </p:cNvSpPr>
          <p:nvPr>
            <p:ph type="title"/>
          </p:nvPr>
        </p:nvSpPr>
        <p:spPr/>
        <p:txBody>
          <a:bodyPr/>
          <a:lstStyle/>
          <a:p>
            <a:r>
              <a:rPr lang="en-US" dirty="0"/>
              <a:t>Factors that decrease voter turnout</a:t>
            </a:r>
          </a:p>
        </p:txBody>
      </p:sp>
      <p:sp>
        <p:nvSpPr>
          <p:cNvPr id="3" name="Content Placeholder 2">
            <a:extLst>
              <a:ext uri="{FF2B5EF4-FFF2-40B4-BE49-F238E27FC236}">
                <a16:creationId xmlns:a16="http://schemas.microsoft.com/office/drawing/2014/main" id="{C67CCCA1-629B-49D0-AAE1-DBCC7567C18F}"/>
              </a:ext>
            </a:extLst>
          </p:cNvPr>
          <p:cNvSpPr>
            <a:spLocks noGrp="1"/>
          </p:cNvSpPr>
          <p:nvPr>
            <p:ph idx="1"/>
          </p:nvPr>
        </p:nvSpPr>
        <p:spPr/>
        <p:txBody>
          <a:bodyPr>
            <a:normAutofit lnSpcReduction="10000"/>
          </a:bodyPr>
          <a:lstStyle/>
          <a:p>
            <a:r>
              <a:rPr lang="en-US" dirty="0"/>
              <a:t>FREQUENT ELECTIONS</a:t>
            </a:r>
          </a:p>
          <a:p>
            <a:pPr lvl="1"/>
            <a:r>
              <a:rPr lang="en-US" dirty="0"/>
              <a:t>America’s federal system produces more elections than any other modern democracy.</a:t>
            </a:r>
          </a:p>
          <a:p>
            <a:pPr lvl="1"/>
            <a:r>
              <a:rPr lang="en-US" dirty="0"/>
              <a:t>The large number of elections reduces voter turnout by making it difficult for citizens to keep up with all the candidates running for office.</a:t>
            </a:r>
          </a:p>
          <a:p>
            <a:r>
              <a:rPr lang="en-US" dirty="0"/>
              <a:t>WEEKDAY, NONHOLIDAY VOTING</a:t>
            </a:r>
          </a:p>
          <a:p>
            <a:pPr lvl="1"/>
            <a:r>
              <a:rPr lang="en-US" dirty="0"/>
              <a:t>Many Western democracies hold elections on weekends and on national holidays.</a:t>
            </a:r>
          </a:p>
          <a:p>
            <a:pPr lvl="1"/>
            <a:r>
              <a:rPr lang="en-US" dirty="0"/>
              <a:t>Most elections in the U.S. are held on the first Tuesday after the first Monday in November.  Holding elections on a weekday makes it difficult for many people to leave work in order to vote.</a:t>
            </a:r>
          </a:p>
        </p:txBody>
      </p:sp>
      <p:pic>
        <p:nvPicPr>
          <p:cNvPr id="4" name="Picture 3">
            <a:extLst>
              <a:ext uri="{FF2B5EF4-FFF2-40B4-BE49-F238E27FC236}">
                <a16:creationId xmlns:a16="http://schemas.microsoft.com/office/drawing/2014/main" id="{4E1D622D-2DDF-4EE3-9D48-C679029DD9CF}"/>
              </a:ext>
            </a:extLst>
          </p:cNvPr>
          <p:cNvPicPr>
            <a:picLocks noChangeAspect="1"/>
          </p:cNvPicPr>
          <p:nvPr/>
        </p:nvPicPr>
        <p:blipFill>
          <a:blip r:embed="rId2"/>
          <a:stretch>
            <a:fillRect/>
          </a:stretch>
        </p:blipFill>
        <p:spPr>
          <a:xfrm>
            <a:off x="4929241" y="4980439"/>
            <a:ext cx="2647950" cy="1724025"/>
          </a:xfrm>
          <a:prstGeom prst="rect">
            <a:avLst/>
          </a:prstGeom>
        </p:spPr>
      </p:pic>
    </p:spTree>
    <p:extLst>
      <p:ext uri="{BB962C8B-B14F-4D97-AF65-F5344CB8AC3E}">
        <p14:creationId xmlns:p14="http://schemas.microsoft.com/office/powerpoint/2010/main" val="4269666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E7792-B51C-42E7-986A-E10A9E0BC752}"/>
              </a:ext>
            </a:extLst>
          </p:cNvPr>
          <p:cNvSpPr>
            <a:spLocks noGrp="1"/>
          </p:cNvSpPr>
          <p:nvPr>
            <p:ph type="title"/>
          </p:nvPr>
        </p:nvSpPr>
        <p:spPr/>
        <p:txBody>
          <a:bodyPr/>
          <a:lstStyle/>
          <a:p>
            <a:r>
              <a:rPr lang="en-US" dirty="0"/>
              <a:t>The expansion of voting rights</a:t>
            </a:r>
          </a:p>
        </p:txBody>
      </p:sp>
      <p:sp>
        <p:nvSpPr>
          <p:cNvPr id="3" name="Content Placeholder 2">
            <a:extLst>
              <a:ext uri="{FF2B5EF4-FFF2-40B4-BE49-F238E27FC236}">
                <a16:creationId xmlns:a16="http://schemas.microsoft.com/office/drawing/2014/main" id="{9D60A722-B773-4D8C-9410-15C2CB122310}"/>
              </a:ext>
            </a:extLst>
          </p:cNvPr>
          <p:cNvSpPr>
            <a:spLocks noGrp="1"/>
          </p:cNvSpPr>
          <p:nvPr>
            <p:ph idx="1"/>
          </p:nvPr>
        </p:nvSpPr>
        <p:spPr/>
        <p:txBody>
          <a:bodyPr>
            <a:normAutofit lnSpcReduction="10000"/>
          </a:bodyPr>
          <a:lstStyle/>
          <a:p>
            <a:r>
              <a:rPr lang="en-US" dirty="0"/>
              <a:t>A. Two Long-Term Trends</a:t>
            </a:r>
          </a:p>
          <a:p>
            <a:pPr lvl="1"/>
            <a:r>
              <a:rPr lang="en-US" dirty="0"/>
              <a:t>Federal laws and constitutional amendments have eliminated restrictions on the right to vote, thus dramatically expanding the American electorate.</a:t>
            </a:r>
          </a:p>
          <a:p>
            <a:pPr lvl="1"/>
            <a:r>
              <a:rPr lang="en-US" dirty="0"/>
              <a:t>Federal laws and constitutional amendments have significantly reduced the power of individual states over a citizen’s right to vote.</a:t>
            </a:r>
          </a:p>
          <a:p>
            <a:r>
              <a:rPr lang="en-US" dirty="0"/>
              <a:t>The Original ELECTORATE</a:t>
            </a:r>
          </a:p>
          <a:p>
            <a:pPr lvl="1"/>
            <a:r>
              <a:rPr lang="en-US" dirty="0"/>
              <a:t>In 1789, property and </a:t>
            </a:r>
            <a:r>
              <a:rPr lang="en-US" dirty="0" err="1"/>
              <a:t>tzx</a:t>
            </a:r>
            <a:r>
              <a:rPr lang="en-US" dirty="0"/>
              <a:t> qualifications restricted the electorate to white male property owners.</a:t>
            </a:r>
          </a:p>
          <a:p>
            <a:pPr lvl="1"/>
            <a:r>
              <a:rPr lang="en-US" dirty="0"/>
              <a:t>Only about one in fifteen adult white males had the right to vote.  (6% of the population)</a:t>
            </a:r>
          </a:p>
        </p:txBody>
      </p:sp>
    </p:spTree>
    <p:extLst>
      <p:ext uri="{BB962C8B-B14F-4D97-AF65-F5344CB8AC3E}">
        <p14:creationId xmlns:p14="http://schemas.microsoft.com/office/powerpoint/2010/main" val="636367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E6086-E609-4777-847C-D5215B08428B}"/>
              </a:ext>
            </a:extLst>
          </p:cNvPr>
          <p:cNvSpPr>
            <a:spLocks noGrp="1"/>
          </p:cNvSpPr>
          <p:nvPr>
            <p:ph type="title"/>
          </p:nvPr>
        </p:nvSpPr>
        <p:spPr/>
        <p:txBody>
          <a:bodyPr/>
          <a:lstStyle/>
          <a:p>
            <a:r>
              <a:rPr lang="en-US" dirty="0"/>
              <a:t>The expansion of voting rights</a:t>
            </a:r>
          </a:p>
        </p:txBody>
      </p:sp>
      <p:sp>
        <p:nvSpPr>
          <p:cNvPr id="3" name="Content Placeholder 2">
            <a:extLst>
              <a:ext uri="{FF2B5EF4-FFF2-40B4-BE49-F238E27FC236}">
                <a16:creationId xmlns:a16="http://schemas.microsoft.com/office/drawing/2014/main" id="{E8E22850-4ADA-4C2D-87BA-84F864064DC7}"/>
              </a:ext>
            </a:extLst>
          </p:cNvPr>
          <p:cNvSpPr>
            <a:spLocks noGrp="1"/>
          </p:cNvSpPr>
          <p:nvPr>
            <p:ph idx="1"/>
          </p:nvPr>
        </p:nvSpPr>
        <p:spPr/>
        <p:txBody>
          <a:bodyPr>
            <a:normAutofit lnSpcReduction="10000"/>
          </a:bodyPr>
          <a:lstStyle/>
          <a:p>
            <a:r>
              <a:rPr lang="en-US" dirty="0"/>
              <a:t>JACKSONIAN DEMOCRACY</a:t>
            </a:r>
          </a:p>
          <a:p>
            <a:pPr lvl="1"/>
            <a:r>
              <a:rPr lang="en-US" dirty="0"/>
              <a:t>Andrew Jackson and his </a:t>
            </a:r>
            <a:r>
              <a:rPr lang="en-US" dirty="0" err="1"/>
              <a:t>supoorters</a:t>
            </a:r>
            <a:r>
              <a:rPr lang="en-US" dirty="0"/>
              <a:t> had great respect for the common sense and abilities of the common man.  As a result, the Jacksonians eliminated property ownership and tax payments as qualifications for voting.</a:t>
            </a:r>
          </a:p>
          <a:p>
            <a:pPr lvl="1"/>
            <a:r>
              <a:rPr lang="en-US" dirty="0"/>
              <a:t>By 1850, almost all white adult males had the right to vote.</a:t>
            </a:r>
          </a:p>
          <a:p>
            <a:r>
              <a:rPr lang="en-US" dirty="0"/>
              <a:t>THE FIFTEENTH AMENDMENT (XV),  1870</a:t>
            </a:r>
          </a:p>
          <a:p>
            <a:pPr lvl="1"/>
            <a:r>
              <a:rPr lang="en-US" dirty="0"/>
              <a:t>Prohibited voting restrictions based on “race, color, or previous condition of servitude.”</a:t>
            </a:r>
          </a:p>
          <a:p>
            <a:pPr lvl="1"/>
            <a:r>
              <a:rPr lang="en-US" dirty="0"/>
              <a:t>Despite the XV, a combination of literacy tests, poll taxes, white primaries, and the grandfather clause systematically disenfranchised African Americans. </a:t>
            </a:r>
          </a:p>
        </p:txBody>
      </p:sp>
    </p:spTree>
    <p:extLst>
      <p:ext uri="{BB962C8B-B14F-4D97-AF65-F5344CB8AC3E}">
        <p14:creationId xmlns:p14="http://schemas.microsoft.com/office/powerpoint/2010/main" val="140043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21A4066-B261-49FE-952E-A0FE3EE75CD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1958111-BC13-4D45-AB27-0C2C83F9BA6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pic>
        <p:nvPicPr>
          <p:cNvPr id="13" name="Picture 12" descr="A picture containing indoor, furniture&#10;&#10;Description generated with high confidence">
            <a:extLst>
              <a:ext uri="{FF2B5EF4-FFF2-40B4-BE49-F238E27FC236}">
                <a16:creationId xmlns:a16="http://schemas.microsoft.com/office/drawing/2014/main" id="{D42F4933-2ECF-4EE5-BCE4-F19E3CA609F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5" name="Straight Connector 14">
            <a:extLst>
              <a:ext uri="{FF2B5EF4-FFF2-40B4-BE49-F238E27FC236}">
                <a16:creationId xmlns:a16="http://schemas.microsoft.com/office/drawing/2014/main" id="{C6FAC23C-014D-4AC5-AD1B-36F7D0E7EF32}"/>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81B4579-E2EA-4BD7-94FF-0A0BEE135C6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3530885"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19" name="Group 18">
            <a:extLst>
              <a:ext uri="{FF2B5EF4-FFF2-40B4-BE49-F238E27FC236}">
                <a16:creationId xmlns:a16="http://schemas.microsoft.com/office/drawing/2014/main" id="{82188758-E18A-4CE5-9D03-F4BF5D887C3F}"/>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46003" y="583365"/>
            <a:chExt cx="6091790" cy="5181928"/>
          </a:xfrm>
        </p:grpSpPr>
        <p:sp>
          <p:nvSpPr>
            <p:cNvPr id="20" name="Rectangle 19">
              <a:extLst>
                <a:ext uri="{FF2B5EF4-FFF2-40B4-BE49-F238E27FC236}">
                  <a16:creationId xmlns:a16="http://schemas.microsoft.com/office/drawing/2014/main" id="{821513DD-C15F-4381-AEA6-ED9E5E218CA6}"/>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ED2DE01-7F43-4858-85FC-27022DA78120}"/>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4" name="Picture 3" descr="A store sign hanging off the side of a building&#10;&#10;Description generated with high confidence">
            <a:extLst>
              <a:ext uri="{FF2B5EF4-FFF2-40B4-BE49-F238E27FC236}">
                <a16:creationId xmlns:a16="http://schemas.microsoft.com/office/drawing/2014/main" id="{9742901E-A152-40BB-9549-FE2F7E5B1A58}"/>
              </a:ext>
            </a:extLst>
          </p:cNvPr>
          <p:cNvPicPr>
            <a:picLocks noChangeAspect="1"/>
          </p:cNvPicPr>
          <p:nvPr/>
        </p:nvPicPr>
        <p:blipFill rotWithShape="1">
          <a:blip r:embed="rId3"/>
          <a:srcRect r="1165" b="-1"/>
          <a:stretch/>
        </p:blipFill>
        <p:spPr>
          <a:xfrm>
            <a:off x="6093926" y="1116345"/>
            <a:ext cx="4821551" cy="3866172"/>
          </a:xfrm>
          <a:prstGeom prst="rect">
            <a:avLst/>
          </a:prstGeom>
        </p:spPr>
      </p:pic>
      <p:sp>
        <p:nvSpPr>
          <p:cNvPr id="2" name="Title 1">
            <a:extLst>
              <a:ext uri="{FF2B5EF4-FFF2-40B4-BE49-F238E27FC236}">
                <a16:creationId xmlns:a16="http://schemas.microsoft.com/office/drawing/2014/main" id="{EF3EE7C9-83C6-4021-B1D6-22B4923DD3ED}"/>
              </a:ext>
            </a:extLst>
          </p:cNvPr>
          <p:cNvSpPr>
            <a:spLocks noGrp="1"/>
          </p:cNvSpPr>
          <p:nvPr>
            <p:ph type="title"/>
          </p:nvPr>
        </p:nvSpPr>
        <p:spPr>
          <a:xfrm>
            <a:off x="1451580" y="804520"/>
            <a:ext cx="3530157" cy="1049235"/>
          </a:xfrm>
        </p:spPr>
        <p:txBody>
          <a:bodyPr>
            <a:normAutofit/>
          </a:bodyPr>
          <a:lstStyle/>
          <a:p>
            <a:r>
              <a:rPr lang="en-US" sz="2700"/>
              <a:t>The expansion of voting rights</a:t>
            </a:r>
          </a:p>
        </p:txBody>
      </p:sp>
      <p:sp>
        <p:nvSpPr>
          <p:cNvPr id="3" name="Content Placeholder 2">
            <a:extLst>
              <a:ext uri="{FF2B5EF4-FFF2-40B4-BE49-F238E27FC236}">
                <a16:creationId xmlns:a16="http://schemas.microsoft.com/office/drawing/2014/main" id="{41432677-B2F0-436C-B5C1-8917EFF73775}"/>
              </a:ext>
            </a:extLst>
          </p:cNvPr>
          <p:cNvSpPr>
            <a:spLocks noGrp="1"/>
          </p:cNvSpPr>
          <p:nvPr>
            <p:ph idx="1"/>
          </p:nvPr>
        </p:nvSpPr>
        <p:spPr>
          <a:xfrm>
            <a:off x="1451581" y="2015732"/>
            <a:ext cx="3526523" cy="3450613"/>
          </a:xfrm>
        </p:spPr>
        <p:txBody>
          <a:bodyPr>
            <a:normAutofit/>
          </a:bodyPr>
          <a:lstStyle/>
          <a:p>
            <a:r>
              <a:rPr lang="en-US" dirty="0"/>
              <a:t>THE NINETEENTH AMENDMENT XIX, 1920</a:t>
            </a:r>
          </a:p>
          <a:p>
            <a:pPr lvl="1"/>
            <a:r>
              <a:rPr lang="en-US" dirty="0"/>
              <a:t>Prior to 1920, women had full voting rights in New York and a number of western states</a:t>
            </a:r>
          </a:p>
          <a:p>
            <a:pPr lvl="1"/>
            <a:r>
              <a:rPr lang="en-US" dirty="0"/>
              <a:t>The XIX removed voting restrictions based on gender.</a:t>
            </a:r>
          </a:p>
          <a:p>
            <a:pPr lvl="1"/>
            <a:endParaRPr lang="en-US" dirty="0"/>
          </a:p>
        </p:txBody>
      </p:sp>
    </p:spTree>
    <p:extLst>
      <p:ext uri="{BB962C8B-B14F-4D97-AF65-F5344CB8AC3E}">
        <p14:creationId xmlns:p14="http://schemas.microsoft.com/office/powerpoint/2010/main" val="2323141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C3D674-3D59-4E93-80CA-0C0A9095E81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F2A81E1-BCBE-426B-8C09-33274E69409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pic>
        <p:nvPicPr>
          <p:cNvPr id="13" name="Picture 12" descr="A picture containing indoor, furniture&#10;&#10;Description generated with high confidence">
            <a:extLst>
              <a:ext uri="{FF2B5EF4-FFF2-40B4-BE49-F238E27FC236}">
                <a16:creationId xmlns:a16="http://schemas.microsoft.com/office/drawing/2014/main" id="{39D1DDD4-5BB3-45BA-B9B3-06B62299AD79}"/>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5" name="Straight Connector 14">
            <a:extLst>
              <a:ext uri="{FF2B5EF4-FFF2-40B4-BE49-F238E27FC236}">
                <a16:creationId xmlns:a16="http://schemas.microsoft.com/office/drawing/2014/main" id="{A24DAE64-2302-42EA-8239-F2F0775CA5A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884B8F8-FDC9-498B-9960-5D7260AFCB0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4" name="Picture 3" descr="A close up of a sign&#10;&#10;Description generated with very high confidence">
            <a:extLst>
              <a:ext uri="{FF2B5EF4-FFF2-40B4-BE49-F238E27FC236}">
                <a16:creationId xmlns:a16="http://schemas.microsoft.com/office/drawing/2014/main" id="{80109201-594D-4867-94D1-BE58E26B57FC}"/>
              </a:ext>
            </a:extLst>
          </p:cNvPr>
          <p:cNvPicPr>
            <a:picLocks noChangeAspect="1"/>
          </p:cNvPicPr>
          <p:nvPr/>
        </p:nvPicPr>
        <p:blipFill>
          <a:blip r:embed="rId3"/>
          <a:stretch>
            <a:fillRect/>
          </a:stretch>
        </p:blipFill>
        <p:spPr>
          <a:xfrm>
            <a:off x="6094411" y="1846249"/>
            <a:ext cx="4960442" cy="2579429"/>
          </a:xfrm>
          <a:prstGeom prst="rect">
            <a:avLst/>
          </a:prstGeom>
        </p:spPr>
      </p:pic>
      <p:sp>
        <p:nvSpPr>
          <p:cNvPr id="2" name="Title 1">
            <a:extLst>
              <a:ext uri="{FF2B5EF4-FFF2-40B4-BE49-F238E27FC236}">
                <a16:creationId xmlns:a16="http://schemas.microsoft.com/office/drawing/2014/main" id="{C3BB422A-A474-4D0D-A26B-86570F350A79}"/>
              </a:ext>
            </a:extLst>
          </p:cNvPr>
          <p:cNvSpPr>
            <a:spLocks noGrp="1"/>
          </p:cNvSpPr>
          <p:nvPr>
            <p:ph type="title"/>
          </p:nvPr>
        </p:nvSpPr>
        <p:spPr>
          <a:xfrm>
            <a:off x="1451580" y="804520"/>
            <a:ext cx="4176511" cy="1049235"/>
          </a:xfrm>
        </p:spPr>
        <p:txBody>
          <a:bodyPr>
            <a:normAutofit/>
          </a:bodyPr>
          <a:lstStyle/>
          <a:p>
            <a:r>
              <a:rPr lang="en-US" dirty="0"/>
              <a:t>The expansion of voting rights</a:t>
            </a:r>
          </a:p>
        </p:txBody>
      </p:sp>
      <p:sp>
        <p:nvSpPr>
          <p:cNvPr id="3" name="Content Placeholder 2">
            <a:extLst>
              <a:ext uri="{FF2B5EF4-FFF2-40B4-BE49-F238E27FC236}">
                <a16:creationId xmlns:a16="http://schemas.microsoft.com/office/drawing/2014/main" id="{F9EC83C4-9B71-4056-8F53-8D457A4A9F8E}"/>
              </a:ext>
            </a:extLst>
          </p:cNvPr>
          <p:cNvSpPr>
            <a:spLocks noGrp="1"/>
          </p:cNvSpPr>
          <p:nvPr>
            <p:ph idx="1"/>
          </p:nvPr>
        </p:nvSpPr>
        <p:spPr>
          <a:xfrm>
            <a:off x="1451581" y="2015732"/>
            <a:ext cx="4172212" cy="3450613"/>
          </a:xfrm>
        </p:spPr>
        <p:txBody>
          <a:bodyPr>
            <a:normAutofit/>
          </a:bodyPr>
          <a:lstStyle/>
          <a:p>
            <a:r>
              <a:rPr lang="en-US" dirty="0"/>
              <a:t>THE TWENTY-THIRD AMENDMENT XXIII, 1961</a:t>
            </a:r>
          </a:p>
          <a:p>
            <a:pPr lvl="1"/>
            <a:r>
              <a:rPr lang="en-US" dirty="0"/>
              <a:t>Prior to 1961, residents of the District of Columbia could not vote in presidential elections.</a:t>
            </a:r>
          </a:p>
          <a:p>
            <a:pPr lvl="1"/>
            <a:r>
              <a:rPr lang="en-US" dirty="0"/>
              <a:t>The XXIII added voters of DC to the presidential electorate.</a:t>
            </a:r>
          </a:p>
          <a:p>
            <a:endParaRPr lang="en-US" dirty="0"/>
          </a:p>
        </p:txBody>
      </p:sp>
    </p:spTree>
    <p:extLst>
      <p:ext uri="{BB962C8B-B14F-4D97-AF65-F5344CB8AC3E}">
        <p14:creationId xmlns:p14="http://schemas.microsoft.com/office/powerpoint/2010/main" val="1666945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4" name="Picture 3" descr="A white sign with black text&#10;&#10;Description generated with very high confidence">
            <a:extLst>
              <a:ext uri="{FF2B5EF4-FFF2-40B4-BE49-F238E27FC236}">
                <a16:creationId xmlns:a16="http://schemas.microsoft.com/office/drawing/2014/main" id="{2122B195-B118-4995-B3C5-ED11B565727C}"/>
              </a:ext>
            </a:extLst>
          </p:cNvPr>
          <p:cNvPicPr>
            <a:picLocks noChangeAspect="1"/>
          </p:cNvPicPr>
          <p:nvPr/>
        </p:nvPicPr>
        <p:blipFill>
          <a:blip r:embed="rId2"/>
          <a:stretch>
            <a:fillRect/>
          </a:stretch>
        </p:blipFill>
        <p:spPr>
          <a:xfrm>
            <a:off x="6094411" y="2401721"/>
            <a:ext cx="4960443" cy="2678639"/>
          </a:xfrm>
          <a:prstGeom prst="rect">
            <a:avLst/>
          </a:prstGeom>
        </p:spPr>
      </p:pic>
      <p:sp>
        <p:nvSpPr>
          <p:cNvPr id="2" name="Title 1">
            <a:extLst>
              <a:ext uri="{FF2B5EF4-FFF2-40B4-BE49-F238E27FC236}">
                <a16:creationId xmlns:a16="http://schemas.microsoft.com/office/drawing/2014/main" id="{0F27A9E6-4A00-425E-90C2-0849ACFAC50D}"/>
              </a:ext>
            </a:extLst>
          </p:cNvPr>
          <p:cNvSpPr>
            <a:spLocks noGrp="1"/>
          </p:cNvSpPr>
          <p:nvPr>
            <p:ph type="title"/>
          </p:nvPr>
        </p:nvSpPr>
        <p:spPr>
          <a:xfrm>
            <a:off x="1451579" y="804519"/>
            <a:ext cx="9603275" cy="1049235"/>
          </a:xfrm>
        </p:spPr>
        <p:txBody>
          <a:bodyPr>
            <a:normAutofit/>
          </a:bodyPr>
          <a:lstStyle/>
          <a:p>
            <a:r>
              <a:rPr lang="en-US" dirty="0"/>
              <a:t>The expansion of voting rights</a:t>
            </a:r>
          </a:p>
        </p:txBody>
      </p:sp>
      <p:sp>
        <p:nvSpPr>
          <p:cNvPr id="3" name="Content Placeholder 2">
            <a:extLst>
              <a:ext uri="{FF2B5EF4-FFF2-40B4-BE49-F238E27FC236}">
                <a16:creationId xmlns:a16="http://schemas.microsoft.com/office/drawing/2014/main" id="{0AA9EBF2-8F12-41D4-BF78-F84B3299DDA4}"/>
              </a:ext>
            </a:extLst>
          </p:cNvPr>
          <p:cNvSpPr>
            <a:spLocks noGrp="1"/>
          </p:cNvSpPr>
          <p:nvPr>
            <p:ph idx="1"/>
          </p:nvPr>
        </p:nvSpPr>
        <p:spPr>
          <a:xfrm>
            <a:off x="1451579" y="2015734"/>
            <a:ext cx="4162555" cy="3450613"/>
          </a:xfrm>
        </p:spPr>
        <p:txBody>
          <a:bodyPr>
            <a:normAutofit/>
          </a:bodyPr>
          <a:lstStyle/>
          <a:p>
            <a:r>
              <a:rPr lang="en-US" dirty="0"/>
              <a:t>THE TWENTY-FOURTH AMENDMENT XXIV, 1964</a:t>
            </a:r>
          </a:p>
          <a:p>
            <a:pPr lvl="1"/>
            <a:r>
              <a:rPr lang="en-US" dirty="0"/>
              <a:t>Prior to 1964, a number of states used poll taxes as a means of discouraging citizens from voting.</a:t>
            </a:r>
          </a:p>
          <a:p>
            <a:pPr lvl="1"/>
            <a:r>
              <a:rPr lang="en-US" dirty="0"/>
              <a:t>The XXIV outlawed the poll tax “or any tax” as a qualification for voting.</a:t>
            </a:r>
          </a:p>
          <a:p>
            <a:pPr marL="457200" lvl="1" indent="0">
              <a:buNone/>
            </a:pPr>
            <a:endParaRPr lang="en-US" dirty="0"/>
          </a:p>
        </p:txBody>
      </p:sp>
    </p:spTree>
    <p:extLst>
      <p:ext uri="{BB962C8B-B14F-4D97-AF65-F5344CB8AC3E}">
        <p14:creationId xmlns:p14="http://schemas.microsoft.com/office/powerpoint/2010/main" val="1178217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35C3D674-3D59-4E93-80CA-0C0A9095E81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F2A81E1-BCBE-426B-8C09-33274E69409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pic>
        <p:nvPicPr>
          <p:cNvPr id="37" name="Picture 36">
            <a:extLst>
              <a:ext uri="{FF2B5EF4-FFF2-40B4-BE49-F238E27FC236}">
                <a16:creationId xmlns:a16="http://schemas.microsoft.com/office/drawing/2014/main" id="{39D1DDD4-5BB3-45BA-B9B3-06B62299AD79}"/>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9" name="Straight Connector 38">
            <a:extLst>
              <a:ext uri="{FF2B5EF4-FFF2-40B4-BE49-F238E27FC236}">
                <a16:creationId xmlns:a16="http://schemas.microsoft.com/office/drawing/2014/main" id="{A24DAE64-2302-42EA-8239-F2F0775CA5A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C884B8F8-FDC9-498B-9960-5D7260AFCB0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8" name="Content Placeholder 3" descr="A group of people posing for the camera&#10;&#10;Description generated with very high confidence">
            <a:extLst>
              <a:ext uri="{FF2B5EF4-FFF2-40B4-BE49-F238E27FC236}">
                <a16:creationId xmlns:a16="http://schemas.microsoft.com/office/drawing/2014/main" id="{7498E6E0-B397-4BEE-B786-0C9B61A5986D}"/>
              </a:ext>
            </a:extLst>
          </p:cNvPr>
          <p:cNvPicPr>
            <a:picLocks noChangeAspect="1"/>
          </p:cNvPicPr>
          <p:nvPr/>
        </p:nvPicPr>
        <p:blipFill>
          <a:blip r:embed="rId3"/>
          <a:stretch>
            <a:fillRect/>
          </a:stretch>
        </p:blipFill>
        <p:spPr>
          <a:xfrm>
            <a:off x="6094411" y="816957"/>
            <a:ext cx="4960442" cy="4638013"/>
          </a:xfrm>
          <a:prstGeom prst="rect">
            <a:avLst/>
          </a:prstGeom>
        </p:spPr>
      </p:pic>
      <p:sp>
        <p:nvSpPr>
          <p:cNvPr id="2" name="Title 1">
            <a:extLst>
              <a:ext uri="{FF2B5EF4-FFF2-40B4-BE49-F238E27FC236}">
                <a16:creationId xmlns:a16="http://schemas.microsoft.com/office/drawing/2014/main" id="{407BE473-2114-46F7-8BFE-0467D45033DA}"/>
              </a:ext>
            </a:extLst>
          </p:cNvPr>
          <p:cNvSpPr>
            <a:spLocks noGrp="1"/>
          </p:cNvSpPr>
          <p:nvPr>
            <p:ph type="title"/>
          </p:nvPr>
        </p:nvSpPr>
        <p:spPr>
          <a:xfrm>
            <a:off x="1451580" y="804520"/>
            <a:ext cx="4176511" cy="1049235"/>
          </a:xfrm>
        </p:spPr>
        <p:txBody>
          <a:bodyPr vert="horz" lIns="91440" tIns="45720" rIns="91440" bIns="0" rtlCol="0">
            <a:normAutofit/>
          </a:bodyPr>
          <a:lstStyle/>
          <a:p>
            <a:r>
              <a:rPr lang="en-US" dirty="0"/>
              <a:t>The expansion of voting rights</a:t>
            </a:r>
          </a:p>
        </p:txBody>
      </p:sp>
      <p:sp>
        <p:nvSpPr>
          <p:cNvPr id="30" name="Content Placeholder 29"/>
          <p:cNvSpPr>
            <a:spLocks noGrp="1"/>
          </p:cNvSpPr>
          <p:nvPr>
            <p:ph idx="1"/>
          </p:nvPr>
        </p:nvSpPr>
        <p:spPr>
          <a:xfrm>
            <a:off x="1451581" y="2015732"/>
            <a:ext cx="4172212" cy="3450613"/>
          </a:xfrm>
        </p:spPr>
        <p:txBody>
          <a:bodyPr>
            <a:normAutofit fontScale="92500" lnSpcReduction="20000"/>
          </a:bodyPr>
          <a:lstStyle/>
          <a:p>
            <a:r>
              <a:rPr lang="en-US" dirty="0"/>
              <a:t>THE VOTING RIGHTS ACT OF 1965</a:t>
            </a:r>
          </a:p>
          <a:p>
            <a:pPr lvl="1"/>
            <a:r>
              <a:rPr lang="en-US" dirty="0"/>
              <a:t>Prohibited any government from using voting procedures that denied a person the vote on the basis of race or color.</a:t>
            </a:r>
          </a:p>
          <a:p>
            <a:pPr lvl="1"/>
            <a:r>
              <a:rPr lang="en-US" dirty="0"/>
              <a:t>Abolished the use of literacy requirements for anyone who had completed the 6</a:t>
            </a:r>
            <a:r>
              <a:rPr lang="en-US" baseline="30000" dirty="0"/>
              <a:t>th</a:t>
            </a:r>
            <a:r>
              <a:rPr lang="en-US" dirty="0"/>
              <a:t> grade.</a:t>
            </a:r>
          </a:p>
          <a:p>
            <a:pPr lvl="1"/>
            <a:r>
              <a:rPr lang="en-US" dirty="0"/>
              <a:t>Authorized federal registrars to protect African American’s right to vote in Southern states and counties with histories of discrimination.</a:t>
            </a:r>
          </a:p>
          <a:p>
            <a:endParaRPr lang="en-US" dirty="0"/>
          </a:p>
        </p:txBody>
      </p:sp>
    </p:spTree>
    <p:extLst>
      <p:ext uri="{BB962C8B-B14F-4D97-AF65-F5344CB8AC3E}">
        <p14:creationId xmlns:p14="http://schemas.microsoft.com/office/powerpoint/2010/main" val="2948048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4" name="Picture 3" descr="A group of people walking down a street&#10;&#10;Description generated with very high confidence">
            <a:extLst>
              <a:ext uri="{FF2B5EF4-FFF2-40B4-BE49-F238E27FC236}">
                <a16:creationId xmlns:a16="http://schemas.microsoft.com/office/drawing/2014/main" id="{7655AF49-B427-4EC7-A1C2-84A2A163CC52}"/>
              </a:ext>
            </a:extLst>
          </p:cNvPr>
          <p:cNvPicPr>
            <a:picLocks noChangeAspect="1"/>
          </p:cNvPicPr>
          <p:nvPr/>
        </p:nvPicPr>
        <p:blipFill>
          <a:blip r:embed="rId2"/>
          <a:stretch>
            <a:fillRect/>
          </a:stretch>
        </p:blipFill>
        <p:spPr>
          <a:xfrm>
            <a:off x="6094411" y="2073092"/>
            <a:ext cx="4960443" cy="3335897"/>
          </a:xfrm>
          <a:prstGeom prst="rect">
            <a:avLst/>
          </a:prstGeom>
        </p:spPr>
      </p:pic>
      <p:sp>
        <p:nvSpPr>
          <p:cNvPr id="2" name="Title 1">
            <a:extLst>
              <a:ext uri="{FF2B5EF4-FFF2-40B4-BE49-F238E27FC236}">
                <a16:creationId xmlns:a16="http://schemas.microsoft.com/office/drawing/2014/main" id="{3F1A0EA5-EFE5-429C-B09E-A4946243320D}"/>
              </a:ext>
            </a:extLst>
          </p:cNvPr>
          <p:cNvSpPr>
            <a:spLocks noGrp="1"/>
          </p:cNvSpPr>
          <p:nvPr>
            <p:ph type="title"/>
          </p:nvPr>
        </p:nvSpPr>
        <p:spPr>
          <a:xfrm>
            <a:off x="1451579" y="804519"/>
            <a:ext cx="9603275" cy="1049235"/>
          </a:xfrm>
        </p:spPr>
        <p:txBody>
          <a:bodyPr>
            <a:normAutofit/>
          </a:bodyPr>
          <a:lstStyle/>
          <a:p>
            <a:r>
              <a:rPr lang="en-US" dirty="0"/>
              <a:t>The expansion of voting rights</a:t>
            </a:r>
          </a:p>
        </p:txBody>
      </p:sp>
      <p:sp>
        <p:nvSpPr>
          <p:cNvPr id="3" name="Content Placeholder 2">
            <a:extLst>
              <a:ext uri="{FF2B5EF4-FFF2-40B4-BE49-F238E27FC236}">
                <a16:creationId xmlns:a16="http://schemas.microsoft.com/office/drawing/2014/main" id="{6EC3D834-B41C-4966-A34D-B79A5DEBA679}"/>
              </a:ext>
            </a:extLst>
          </p:cNvPr>
          <p:cNvSpPr>
            <a:spLocks noGrp="1"/>
          </p:cNvSpPr>
          <p:nvPr>
            <p:ph idx="1"/>
          </p:nvPr>
        </p:nvSpPr>
        <p:spPr>
          <a:xfrm>
            <a:off x="1451579" y="2015734"/>
            <a:ext cx="4162555" cy="3450613"/>
          </a:xfrm>
        </p:spPr>
        <p:txBody>
          <a:bodyPr>
            <a:normAutofit/>
          </a:bodyPr>
          <a:lstStyle/>
          <a:p>
            <a:r>
              <a:rPr lang="en-US" dirty="0"/>
              <a:t>THE TWENTY-SIXTH AMENDMENT XXVI, 1971</a:t>
            </a:r>
          </a:p>
          <a:p>
            <a:pPr lvl="1"/>
            <a:r>
              <a:rPr lang="en-US" dirty="0"/>
              <a:t>The XXVI provides that the minimum age for voting in any election cannot be less than 18 years.</a:t>
            </a:r>
          </a:p>
          <a:p>
            <a:pPr lvl="1"/>
            <a:r>
              <a:rPr lang="en-US" dirty="0"/>
              <a:t>Note that a state may set a minimum voting age of less than 18.</a:t>
            </a:r>
          </a:p>
        </p:txBody>
      </p:sp>
    </p:spTree>
    <p:extLst>
      <p:ext uri="{BB962C8B-B14F-4D97-AF65-F5344CB8AC3E}">
        <p14:creationId xmlns:p14="http://schemas.microsoft.com/office/powerpoint/2010/main" val="3189012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21A4066-B261-49FE-952E-A0FE3EE75CD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1958111-BC13-4D45-AB27-0C2C83F9BA6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pic>
        <p:nvPicPr>
          <p:cNvPr id="13" name="Picture 12" descr="A picture containing indoor, furniture&#10;&#10;Description generated with high confidence">
            <a:extLst>
              <a:ext uri="{FF2B5EF4-FFF2-40B4-BE49-F238E27FC236}">
                <a16:creationId xmlns:a16="http://schemas.microsoft.com/office/drawing/2014/main" id="{D42F4933-2ECF-4EE5-BCE4-F19E3CA609F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5" name="Straight Connector 14">
            <a:extLst>
              <a:ext uri="{FF2B5EF4-FFF2-40B4-BE49-F238E27FC236}">
                <a16:creationId xmlns:a16="http://schemas.microsoft.com/office/drawing/2014/main" id="{C6FAC23C-014D-4AC5-AD1B-36F7D0E7EF32}"/>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81B4579-E2EA-4BD7-94FF-0A0BEE135C6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3530885"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19" name="Group 18">
            <a:extLst>
              <a:ext uri="{FF2B5EF4-FFF2-40B4-BE49-F238E27FC236}">
                <a16:creationId xmlns:a16="http://schemas.microsoft.com/office/drawing/2014/main" id="{82188758-E18A-4CE5-9D03-F4BF5D887C3F}"/>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46003" y="583365"/>
            <a:chExt cx="6091790" cy="5181928"/>
          </a:xfrm>
        </p:grpSpPr>
        <p:sp>
          <p:nvSpPr>
            <p:cNvPr id="20" name="Rectangle 19">
              <a:extLst>
                <a:ext uri="{FF2B5EF4-FFF2-40B4-BE49-F238E27FC236}">
                  <a16:creationId xmlns:a16="http://schemas.microsoft.com/office/drawing/2014/main" id="{821513DD-C15F-4381-AEA6-ED9E5E218CA6}"/>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ED2DE01-7F43-4858-85FC-27022DA78120}"/>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4" name="Picture 3" descr="A screenshot of a cell phone&#10;&#10;Description generated with very high confidence">
            <a:extLst>
              <a:ext uri="{FF2B5EF4-FFF2-40B4-BE49-F238E27FC236}">
                <a16:creationId xmlns:a16="http://schemas.microsoft.com/office/drawing/2014/main" id="{E5CA6D67-251E-4DE3-AA78-8F941638C5F6}"/>
              </a:ext>
            </a:extLst>
          </p:cNvPr>
          <p:cNvPicPr>
            <a:picLocks noChangeAspect="1"/>
          </p:cNvPicPr>
          <p:nvPr/>
        </p:nvPicPr>
        <p:blipFill rotWithShape="1">
          <a:blip r:embed="rId3"/>
          <a:srcRect t="14696" r="1" b="1"/>
          <a:stretch/>
        </p:blipFill>
        <p:spPr>
          <a:xfrm>
            <a:off x="6093926" y="1116345"/>
            <a:ext cx="4821551" cy="3866172"/>
          </a:xfrm>
          <a:prstGeom prst="rect">
            <a:avLst/>
          </a:prstGeom>
        </p:spPr>
      </p:pic>
      <p:sp>
        <p:nvSpPr>
          <p:cNvPr id="2" name="Title 1">
            <a:extLst>
              <a:ext uri="{FF2B5EF4-FFF2-40B4-BE49-F238E27FC236}">
                <a16:creationId xmlns:a16="http://schemas.microsoft.com/office/drawing/2014/main" id="{C9DE80E9-2D59-481E-9FCE-883F696E38B0}"/>
              </a:ext>
            </a:extLst>
          </p:cNvPr>
          <p:cNvSpPr>
            <a:spLocks noGrp="1"/>
          </p:cNvSpPr>
          <p:nvPr>
            <p:ph type="title"/>
          </p:nvPr>
        </p:nvSpPr>
        <p:spPr>
          <a:xfrm>
            <a:off x="1451580" y="804520"/>
            <a:ext cx="3530157" cy="1049235"/>
          </a:xfrm>
        </p:spPr>
        <p:txBody>
          <a:bodyPr>
            <a:normAutofit/>
          </a:bodyPr>
          <a:lstStyle/>
          <a:p>
            <a:r>
              <a:rPr lang="en-US" sz="1500"/>
              <a:t>Factors that influence turnout and voter choices</a:t>
            </a:r>
            <a:br>
              <a:rPr lang="en-US" sz="1500"/>
            </a:br>
            <a:r>
              <a:rPr lang="en-US" sz="1500"/>
              <a:t>	</a:t>
            </a:r>
          </a:p>
        </p:txBody>
      </p:sp>
      <p:sp>
        <p:nvSpPr>
          <p:cNvPr id="3" name="Content Placeholder 2">
            <a:extLst>
              <a:ext uri="{FF2B5EF4-FFF2-40B4-BE49-F238E27FC236}">
                <a16:creationId xmlns:a16="http://schemas.microsoft.com/office/drawing/2014/main" id="{D5F3EB1C-5B0C-483B-8A32-CEA5246104FF}"/>
              </a:ext>
            </a:extLst>
          </p:cNvPr>
          <p:cNvSpPr>
            <a:spLocks noGrp="1"/>
          </p:cNvSpPr>
          <p:nvPr>
            <p:ph idx="1"/>
          </p:nvPr>
        </p:nvSpPr>
        <p:spPr>
          <a:xfrm>
            <a:off x="1451581" y="2015732"/>
            <a:ext cx="3526523" cy="3450613"/>
          </a:xfrm>
        </p:spPr>
        <p:txBody>
          <a:bodyPr>
            <a:normAutofit/>
          </a:bodyPr>
          <a:lstStyle/>
          <a:p>
            <a:r>
              <a:rPr lang="en-US" dirty="0"/>
              <a:t>EDUCATION</a:t>
            </a:r>
          </a:p>
          <a:p>
            <a:pPr lvl="1"/>
            <a:r>
              <a:rPr lang="en-US" dirty="0"/>
              <a:t>People with more education are more likely to vote. People with less education are less likely to vote.</a:t>
            </a:r>
          </a:p>
          <a:p>
            <a:pPr lvl="1"/>
            <a:endParaRPr lang="en-US" dirty="0"/>
          </a:p>
        </p:txBody>
      </p:sp>
    </p:spTree>
    <p:extLst>
      <p:ext uri="{BB962C8B-B14F-4D97-AF65-F5344CB8AC3E}">
        <p14:creationId xmlns:p14="http://schemas.microsoft.com/office/powerpoint/2010/main" val="305762474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54</TotalTime>
  <Words>998</Words>
  <Application>Microsoft Office PowerPoint</Application>
  <PresentationFormat>Widescreen</PresentationFormat>
  <Paragraphs>77</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Gill Sans MT</vt:lpstr>
      <vt:lpstr>Gallery</vt:lpstr>
      <vt:lpstr>Voters &amp; Voter behavior</vt:lpstr>
      <vt:lpstr>The expansion of voting rights</vt:lpstr>
      <vt:lpstr>The expansion of voting rights</vt:lpstr>
      <vt:lpstr>The expansion of voting rights</vt:lpstr>
      <vt:lpstr>The expansion of voting rights</vt:lpstr>
      <vt:lpstr>The expansion of voting rights</vt:lpstr>
      <vt:lpstr>The expansion of voting rights</vt:lpstr>
      <vt:lpstr>The expansion of voting rights</vt:lpstr>
      <vt:lpstr>Factors that influence turnout and voter choices  </vt:lpstr>
      <vt:lpstr>Factors that influence turnout and voter choices</vt:lpstr>
      <vt:lpstr>Factors that influence turnout and voter choices</vt:lpstr>
      <vt:lpstr>Factors that influence turnout and voter choices</vt:lpstr>
      <vt:lpstr>nonvoting</vt:lpstr>
      <vt:lpstr>Factors that decrease voter turnout </vt:lpstr>
      <vt:lpstr>Factors that decrease voter turnout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Voters &amp; Voter behavior</dc:title>
  <dc:creator>BRZEZINSKI, DAVID</dc:creator>
  <cp:lastModifiedBy>BRZEZINSKI, DAVID</cp:lastModifiedBy>
  <cp:revision>13</cp:revision>
  <dcterms:created xsi:type="dcterms:W3CDTF">2017-11-16T11:27:41Z</dcterms:created>
  <dcterms:modified xsi:type="dcterms:W3CDTF">2017-11-16T12:21:45Z</dcterms:modified>
</cp:coreProperties>
</file>