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78" r:id="rId11"/>
    <p:sldId id="265" r:id="rId12"/>
    <p:sldId id="266" r:id="rId13"/>
    <p:sldId id="267" r:id="rId14"/>
    <p:sldId id="276" r:id="rId15"/>
    <p:sldId id="268" r:id="rId16"/>
    <p:sldId id="277" r:id="rId17"/>
    <p:sldId id="269" r:id="rId18"/>
    <p:sldId id="274" r:id="rId19"/>
    <p:sldId id="270" r:id="rId20"/>
    <p:sldId id="271" r:id="rId21"/>
    <p:sldId id="275" r:id="rId22"/>
    <p:sldId id="272" r:id="rId23"/>
    <p:sldId id="273" r:id="rId24"/>
    <p:sldId id="279" r:id="rId25"/>
    <p:sldId id="282" r:id="rId26"/>
    <p:sldId id="280"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73" d="100"/>
          <a:sy n="73" d="100"/>
        </p:scale>
        <p:origin x="72"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11/27/2017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11/27/2017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D633-A4CE-4505-8BFF-A108EC67DD25}"/>
              </a:ext>
            </a:extLst>
          </p:cNvPr>
          <p:cNvSpPr>
            <a:spLocks noGrp="1"/>
          </p:cNvSpPr>
          <p:nvPr>
            <p:ph type="ctrTitle"/>
          </p:nvPr>
        </p:nvSpPr>
        <p:spPr/>
        <p:txBody>
          <a:bodyPr/>
          <a:lstStyle/>
          <a:p>
            <a:r>
              <a:rPr lang="en-US" dirty="0"/>
              <a:t>Political parties</a:t>
            </a:r>
          </a:p>
        </p:txBody>
      </p:sp>
      <p:sp>
        <p:nvSpPr>
          <p:cNvPr id="3" name="Subtitle 2">
            <a:extLst>
              <a:ext uri="{FF2B5EF4-FFF2-40B4-BE49-F238E27FC236}">
                <a16:creationId xmlns:a16="http://schemas.microsoft.com/office/drawing/2014/main" id="{43B03FB1-8F11-4764-B438-CAF30E6C322B}"/>
              </a:ext>
            </a:extLst>
          </p:cNvPr>
          <p:cNvSpPr>
            <a:spLocks noGrp="1"/>
          </p:cNvSpPr>
          <p:nvPr>
            <p:ph type="subTitle" idx="1"/>
          </p:nvPr>
        </p:nvSpPr>
        <p:spPr/>
        <p:txBody>
          <a:bodyPr/>
          <a:lstStyle/>
          <a:p>
            <a:r>
              <a:rPr lang="en-US" dirty="0"/>
              <a:t>Linkage institution</a:t>
            </a:r>
          </a:p>
        </p:txBody>
      </p:sp>
    </p:spTree>
    <p:extLst>
      <p:ext uri="{BB962C8B-B14F-4D97-AF65-F5344CB8AC3E}">
        <p14:creationId xmlns:p14="http://schemas.microsoft.com/office/powerpoint/2010/main" val="7106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indoor, furniture&#10;&#10;Description generated with high confidence">
            <a:extLst>
              <a:ext uri="{FF2B5EF4-FFF2-40B4-BE49-F238E27FC236}">
                <a16:creationId xmlns:a16="http://schemas.microsoft.com/office/drawing/2014/main" id="{B029D7D8-5A6B-4C76-94C8-15798C6C5AD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C6F198E-F7A1-4125-910D-641C0C2A76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6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7C3A25-D9A7-4F2D-B44C-FA8EB24C7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map&#10;&#10;Description generated with very high confidence">
            <a:extLst>
              <a:ext uri="{FF2B5EF4-FFF2-40B4-BE49-F238E27FC236}">
                <a16:creationId xmlns:a16="http://schemas.microsoft.com/office/drawing/2014/main" id="{40A372F1-2A20-4210-A8AE-594ECB95D074}"/>
              </a:ext>
            </a:extLst>
          </p:cNvPr>
          <p:cNvPicPr>
            <a:picLocks noGrp="1" noChangeAspect="1"/>
          </p:cNvPicPr>
          <p:nvPr>
            <p:ph idx="1"/>
          </p:nvPr>
        </p:nvPicPr>
        <p:blipFill>
          <a:blip r:embed="rId3"/>
          <a:stretch>
            <a:fillRect/>
          </a:stretch>
        </p:blipFill>
        <p:spPr>
          <a:xfrm>
            <a:off x="3161657" y="1128098"/>
            <a:ext cx="5876052" cy="4598011"/>
          </a:xfrm>
          <a:prstGeom prst="rect">
            <a:avLst/>
          </a:prstGeom>
        </p:spPr>
      </p:pic>
      <p:sp>
        <p:nvSpPr>
          <p:cNvPr id="19" name="Rectangle 18">
            <a:extLst>
              <a:ext uri="{FF2B5EF4-FFF2-40B4-BE49-F238E27FC236}">
                <a16:creationId xmlns:a16="http://schemas.microsoft.com/office/drawing/2014/main" id="{18E8515E-B8C8-482A-A9B5-CE57BC080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10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1662-B075-44E0-9D05-929BC381ECCE}"/>
              </a:ext>
            </a:extLst>
          </p:cNvPr>
          <p:cNvSpPr>
            <a:spLocks noGrp="1"/>
          </p:cNvSpPr>
          <p:nvPr>
            <p:ph type="title"/>
          </p:nvPr>
        </p:nvSpPr>
        <p:spPr/>
        <p:txBody>
          <a:bodyPr/>
          <a:lstStyle/>
          <a:p>
            <a:r>
              <a:rPr lang="en-US" dirty="0"/>
              <a:t>Legal barriers to third parties</a:t>
            </a:r>
          </a:p>
        </p:txBody>
      </p:sp>
      <p:sp>
        <p:nvSpPr>
          <p:cNvPr id="3" name="Content Placeholder 2">
            <a:extLst>
              <a:ext uri="{FF2B5EF4-FFF2-40B4-BE49-F238E27FC236}">
                <a16:creationId xmlns:a16="http://schemas.microsoft.com/office/drawing/2014/main" id="{1ED9D8B0-99B8-4899-A83E-FE495BF306F8}"/>
              </a:ext>
            </a:extLst>
          </p:cNvPr>
          <p:cNvSpPr>
            <a:spLocks noGrp="1"/>
          </p:cNvSpPr>
          <p:nvPr>
            <p:ph idx="1"/>
          </p:nvPr>
        </p:nvSpPr>
        <p:spPr/>
        <p:txBody>
          <a:bodyPr/>
          <a:lstStyle/>
          <a:p>
            <a:pPr marL="457200" indent="-457200">
              <a:buFont typeface="+mj-lt"/>
              <a:buAutoNum type="arabicPeriod"/>
            </a:pPr>
            <a:r>
              <a:rPr lang="en-US" dirty="0"/>
              <a:t>The names of Democratic and Republican candidates are automatically placed on the state ballots.</a:t>
            </a:r>
          </a:p>
          <a:p>
            <a:pPr marL="457200" indent="-457200">
              <a:buFont typeface="+mj-lt"/>
              <a:buAutoNum type="arabicPeriod"/>
            </a:pPr>
            <a:r>
              <a:rPr lang="en-US" dirty="0"/>
              <a:t>In contrast, minor party candidates must persuade registered voters to sign petitions in order to have their names placed on the ballot.</a:t>
            </a:r>
          </a:p>
          <a:p>
            <a:pPr marL="0" indent="0">
              <a:buNone/>
            </a:pPr>
            <a:endParaRPr lang="en-US" dirty="0"/>
          </a:p>
        </p:txBody>
      </p:sp>
    </p:spTree>
    <p:extLst>
      <p:ext uri="{BB962C8B-B14F-4D97-AF65-F5344CB8AC3E}">
        <p14:creationId xmlns:p14="http://schemas.microsoft.com/office/powerpoint/2010/main" val="4167574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690B-4073-4D48-9E5C-3E9879508B85}"/>
              </a:ext>
            </a:extLst>
          </p:cNvPr>
          <p:cNvSpPr>
            <a:spLocks noGrp="1"/>
          </p:cNvSpPr>
          <p:nvPr>
            <p:ph type="title"/>
          </p:nvPr>
        </p:nvSpPr>
        <p:spPr/>
        <p:txBody>
          <a:bodyPr/>
          <a:lstStyle/>
          <a:p>
            <a:r>
              <a:rPr lang="en-US" dirty="0"/>
              <a:t>The force of historic tradition</a:t>
            </a:r>
            <a:br>
              <a:rPr lang="en-US" dirty="0"/>
            </a:br>
            <a:endParaRPr lang="en-US" dirty="0"/>
          </a:p>
        </p:txBody>
      </p:sp>
      <p:sp>
        <p:nvSpPr>
          <p:cNvPr id="3" name="Content Placeholder 2">
            <a:extLst>
              <a:ext uri="{FF2B5EF4-FFF2-40B4-BE49-F238E27FC236}">
                <a16:creationId xmlns:a16="http://schemas.microsoft.com/office/drawing/2014/main" id="{B4FC05E3-13F8-409F-8C45-1730E8611F16}"/>
              </a:ext>
            </a:extLst>
          </p:cNvPr>
          <p:cNvSpPr>
            <a:spLocks noGrp="1"/>
          </p:cNvSpPr>
          <p:nvPr>
            <p:ph idx="1"/>
          </p:nvPr>
        </p:nvSpPr>
        <p:spPr/>
        <p:txBody>
          <a:bodyPr/>
          <a:lstStyle/>
          <a:p>
            <a:pPr marL="457200" indent="-457200">
              <a:buFont typeface="+mj-lt"/>
              <a:buAutoNum type="arabicPeriod"/>
            </a:pPr>
            <a:r>
              <a:rPr lang="en-US" dirty="0"/>
              <a:t>America has had a two-party system since 1800.</a:t>
            </a:r>
          </a:p>
          <a:p>
            <a:pPr marL="457200" indent="-457200">
              <a:buFont typeface="+mj-lt"/>
              <a:buAutoNum type="arabicPeriod"/>
            </a:pPr>
            <a:r>
              <a:rPr lang="en-US" dirty="0"/>
              <a:t>The two-party system has generated self-perpetuation </a:t>
            </a:r>
            <a:r>
              <a:rPr lang="en-US" dirty="0" err="1"/>
              <a:t>lws</a:t>
            </a:r>
            <a:r>
              <a:rPr lang="en-US" dirty="0"/>
              <a:t> and traditions.  As a result, it is very difficult for a minor party to become a major force in American politics.</a:t>
            </a:r>
          </a:p>
        </p:txBody>
      </p:sp>
    </p:spTree>
    <p:extLst>
      <p:ext uri="{BB962C8B-B14F-4D97-AF65-F5344CB8AC3E}">
        <p14:creationId xmlns:p14="http://schemas.microsoft.com/office/powerpoint/2010/main" val="161853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485F-0DED-4E8C-8A08-8A82CF8E5FEB}"/>
              </a:ext>
            </a:extLst>
          </p:cNvPr>
          <p:cNvSpPr>
            <a:spLocks noGrp="1"/>
          </p:cNvSpPr>
          <p:nvPr>
            <p:ph type="title"/>
          </p:nvPr>
        </p:nvSpPr>
        <p:spPr/>
        <p:txBody>
          <a:bodyPr/>
          <a:lstStyle/>
          <a:p>
            <a:r>
              <a:rPr lang="en-US" dirty="0"/>
              <a:t>Party eras in American history</a:t>
            </a:r>
          </a:p>
        </p:txBody>
      </p:sp>
      <p:sp>
        <p:nvSpPr>
          <p:cNvPr id="3" name="Content Placeholder 2">
            <a:extLst>
              <a:ext uri="{FF2B5EF4-FFF2-40B4-BE49-F238E27FC236}">
                <a16:creationId xmlns:a16="http://schemas.microsoft.com/office/drawing/2014/main" id="{8A8F4C12-91C4-4353-B674-33AFEA149EFE}"/>
              </a:ext>
            </a:extLst>
          </p:cNvPr>
          <p:cNvSpPr>
            <a:spLocks noGrp="1"/>
          </p:cNvSpPr>
          <p:nvPr>
            <p:ph idx="1"/>
          </p:nvPr>
        </p:nvSpPr>
        <p:spPr/>
        <p:txBody>
          <a:bodyPr/>
          <a:lstStyle/>
          <a:p>
            <a:pPr>
              <a:buFont typeface="Wingdings" panose="05000000000000000000" pitchFamily="2" charset="2"/>
              <a:buChar char="q"/>
            </a:pPr>
            <a:r>
              <a:rPr lang="en-US" dirty="0"/>
              <a:t>Key Terms</a:t>
            </a:r>
          </a:p>
          <a:p>
            <a:pPr marL="914400" lvl="1" indent="-457200">
              <a:buFont typeface="+mj-lt"/>
              <a:buAutoNum type="arabicPeriod"/>
            </a:pPr>
            <a:r>
              <a:rPr lang="en-US" dirty="0"/>
              <a:t>Party Era</a:t>
            </a:r>
          </a:p>
          <a:p>
            <a:pPr lvl="2"/>
            <a:r>
              <a:rPr lang="en-US" dirty="0"/>
              <a:t>Historical periods dominated by one party.</a:t>
            </a:r>
          </a:p>
          <a:p>
            <a:pPr marL="800100" lvl="1" indent="-342900">
              <a:buFont typeface="+mj-lt"/>
              <a:buAutoNum type="arabicPeriod"/>
            </a:pPr>
            <a:r>
              <a:rPr lang="en-US" dirty="0"/>
              <a:t>Critical Election</a:t>
            </a:r>
          </a:p>
          <a:p>
            <a:pPr marL="1257300" lvl="2" indent="-342900">
              <a:buFont typeface="+mj-lt"/>
              <a:buAutoNum type="arabicPeriod"/>
            </a:pPr>
            <a:r>
              <a:rPr lang="en-US" dirty="0"/>
              <a:t>A national crisis forces voters to confront divisive issues that fracture party coalitions.</a:t>
            </a:r>
          </a:p>
          <a:p>
            <a:pPr marL="1257300" lvl="2" indent="-342900">
              <a:buFont typeface="+mj-lt"/>
              <a:buAutoNum type="arabicPeriod"/>
            </a:pPr>
            <a:r>
              <a:rPr lang="en-US" dirty="0"/>
              <a:t>Significant groups of voters change their traditional patters of party loyalty.</a:t>
            </a:r>
          </a:p>
          <a:p>
            <a:pPr marL="800100" lvl="1" indent="-342900">
              <a:buFont typeface="+mj-lt"/>
              <a:buAutoNum type="arabicPeriod"/>
            </a:pPr>
            <a:r>
              <a:rPr lang="en-US" dirty="0"/>
              <a:t>Party realignment</a:t>
            </a:r>
          </a:p>
          <a:p>
            <a:pPr marL="1257300" lvl="2" indent="-342900">
              <a:buFont typeface="+mj-lt"/>
              <a:buAutoNum type="arabicPeriod"/>
            </a:pPr>
            <a:r>
              <a:rPr lang="en-US" dirty="0"/>
              <a:t>Triggered by a critical election.</a:t>
            </a:r>
          </a:p>
          <a:p>
            <a:pPr marL="1257300" lvl="2" indent="-342900">
              <a:buFont typeface="+mj-lt"/>
              <a:buAutoNum type="arabicPeriod"/>
            </a:pPr>
            <a:r>
              <a:rPr lang="en-US" dirty="0"/>
              <a:t>The majority party is displaced by the minority party, thus ushering in a new party era.</a:t>
            </a:r>
          </a:p>
          <a:p>
            <a:pPr lvl="1"/>
            <a:endParaRPr lang="en-US" dirty="0"/>
          </a:p>
        </p:txBody>
      </p:sp>
    </p:spTree>
    <p:extLst>
      <p:ext uri="{BB962C8B-B14F-4D97-AF65-F5344CB8AC3E}">
        <p14:creationId xmlns:p14="http://schemas.microsoft.com/office/powerpoint/2010/main" val="62185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picture containing indoor, furniture&#10;&#10;Description generated with high confidence">
            <a:extLst>
              <a:ext uri="{FF2B5EF4-FFF2-40B4-BE49-F238E27FC236}">
                <a16:creationId xmlns:a16="http://schemas.microsoft.com/office/drawing/2014/main" id="{C2192E09-EBC7-416C-B887-DFF915D7F4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B5F9E98A-4FF4-43D6-9C48-6DF0E7F2D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07A636-DC99-4588-80C4-9E069B97C3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20" name="Picture 19" descr="A picture containing indoor, furniture&#10;&#10;Description generated with high confidence">
            <a:extLst>
              <a:ext uri="{FF2B5EF4-FFF2-40B4-BE49-F238E27FC236}">
                <a16:creationId xmlns:a16="http://schemas.microsoft.com/office/drawing/2014/main" id="{D4ED6A5F-3B06-48C5-850F-8045C4DF69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C9A60B9D-8DAC-4DA9-88DE-9911621A2B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2BAA51-3181-4303-929A-FCD9C33F890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D72280-2528-46EA-BD42-17600B9D5B50}"/>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dirty="0"/>
              <a:t>The first party system, 1796-1824</a:t>
            </a:r>
          </a:p>
        </p:txBody>
      </p:sp>
      <p:pic>
        <p:nvPicPr>
          <p:cNvPr id="4" name="Picture 3">
            <a:extLst>
              <a:ext uri="{FF2B5EF4-FFF2-40B4-BE49-F238E27FC236}">
                <a16:creationId xmlns:a16="http://schemas.microsoft.com/office/drawing/2014/main" id="{23CC9E14-E5CA-4CFD-8F98-BF105BD50EBF}"/>
              </a:ext>
            </a:extLst>
          </p:cNvPr>
          <p:cNvPicPr>
            <a:picLocks noChangeAspect="1"/>
          </p:cNvPicPr>
          <p:nvPr/>
        </p:nvPicPr>
        <p:blipFill>
          <a:blip r:embed="rId3"/>
          <a:stretch>
            <a:fillRect/>
          </a:stretch>
        </p:blipFill>
        <p:spPr>
          <a:xfrm>
            <a:off x="8670133" y="1493905"/>
            <a:ext cx="3315202" cy="4264869"/>
          </a:xfrm>
          <a:prstGeom prst="rect">
            <a:avLst/>
          </a:prstGeom>
        </p:spPr>
      </p:pic>
    </p:spTree>
    <p:extLst>
      <p:ext uri="{BB962C8B-B14F-4D97-AF65-F5344CB8AC3E}">
        <p14:creationId xmlns:p14="http://schemas.microsoft.com/office/powerpoint/2010/main" val="205894233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F22B-0CCE-4D1C-A913-77267E947303}"/>
              </a:ext>
            </a:extLst>
          </p:cNvPr>
          <p:cNvSpPr>
            <a:spLocks noGrp="1"/>
          </p:cNvSpPr>
          <p:nvPr>
            <p:ph type="title"/>
          </p:nvPr>
        </p:nvSpPr>
        <p:spPr/>
        <p:txBody>
          <a:bodyPr/>
          <a:lstStyle/>
          <a:p>
            <a:r>
              <a:rPr lang="en-US" dirty="0"/>
              <a:t>The first party system, 1796-1824</a:t>
            </a:r>
          </a:p>
        </p:txBody>
      </p:sp>
      <p:sp>
        <p:nvSpPr>
          <p:cNvPr id="3" name="Content Placeholder 2">
            <a:extLst>
              <a:ext uri="{FF2B5EF4-FFF2-40B4-BE49-F238E27FC236}">
                <a16:creationId xmlns:a16="http://schemas.microsoft.com/office/drawing/2014/main" id="{4B836DB0-FBDF-4B78-AF2A-16D8AE8D0A74}"/>
              </a:ext>
            </a:extLst>
          </p:cNvPr>
          <p:cNvSpPr>
            <a:spLocks noGrp="1"/>
          </p:cNvSpPr>
          <p:nvPr>
            <p:ph idx="1"/>
          </p:nvPr>
        </p:nvSpPr>
        <p:spPr/>
        <p:txBody>
          <a:bodyPr>
            <a:normAutofit lnSpcReduction="10000"/>
          </a:bodyPr>
          <a:lstStyle/>
          <a:p>
            <a:pPr marL="457200" indent="-457200">
              <a:buFont typeface="+mj-lt"/>
              <a:buAutoNum type="arabicPeriod"/>
            </a:pPr>
            <a:r>
              <a:rPr lang="en-US" dirty="0"/>
              <a:t>Led by Alexander Hamilton, the Federalists supported a strong federal </a:t>
            </a:r>
            <a:r>
              <a:rPr lang="en-US" dirty="0" err="1"/>
              <a:t>gov</a:t>
            </a:r>
            <a:r>
              <a:rPr lang="en-US" dirty="0"/>
              <a:t> and a national bank.  The Federalist coalition included financial, commercial, and manufacturing interests (Wall Street)</a:t>
            </a:r>
          </a:p>
          <a:p>
            <a:pPr marL="457200" indent="-457200">
              <a:buFont typeface="+mj-lt"/>
              <a:buAutoNum type="arabicPeriod"/>
            </a:pPr>
            <a:r>
              <a:rPr lang="en-US" dirty="0"/>
              <a:t>Led by Thomas Jefferson and James Madison, the Democratic-Republicans supported a limited federal government and opposed the national bank (McCulloch v. Maryland).  The Democratic-Republican coalition included farmers, shopkeepers, laborers, and planters (Main Street)</a:t>
            </a:r>
          </a:p>
          <a:p>
            <a:pPr marL="457200" indent="-457200">
              <a:buFont typeface="+mj-lt"/>
              <a:buAutoNum type="arabicPeriod"/>
            </a:pPr>
            <a:r>
              <a:rPr lang="en-US" dirty="0"/>
              <a:t>Jefferson defeated the Federalist president John Adams in 1800.  This election marked the first time that a party in power peacefully gave up power after losing an election.</a:t>
            </a:r>
          </a:p>
        </p:txBody>
      </p:sp>
    </p:spTree>
    <p:extLst>
      <p:ext uri="{BB962C8B-B14F-4D97-AF65-F5344CB8AC3E}">
        <p14:creationId xmlns:p14="http://schemas.microsoft.com/office/powerpoint/2010/main" val="344884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picture containing indoor, furniture&#10;&#10;Description generated with high confidence">
            <a:extLst>
              <a:ext uri="{FF2B5EF4-FFF2-40B4-BE49-F238E27FC236}">
                <a16:creationId xmlns:a16="http://schemas.microsoft.com/office/drawing/2014/main" id="{C2192E09-EBC7-416C-B887-DFF915D7F4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B5F9E98A-4FF4-43D6-9C48-6DF0E7F2D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07A636-DC99-4588-80C4-9E069B97C3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20" name="Picture 19" descr="A picture containing indoor, furniture&#10;&#10;Description generated with high confidence">
            <a:extLst>
              <a:ext uri="{FF2B5EF4-FFF2-40B4-BE49-F238E27FC236}">
                <a16:creationId xmlns:a16="http://schemas.microsoft.com/office/drawing/2014/main" id="{D4ED6A5F-3B06-48C5-850F-8045C4DF69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C9A60B9D-8DAC-4DA9-88DE-9911621A2B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2BAA51-3181-4303-929A-FCD9C33F890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B018885-F91E-4608-B0EE-73DB047C5741}"/>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dirty="0"/>
              <a:t>Jackson and the Democrats 1828-1856</a:t>
            </a:r>
          </a:p>
        </p:txBody>
      </p:sp>
      <p:pic>
        <p:nvPicPr>
          <p:cNvPr id="4" name="Picture 3">
            <a:extLst>
              <a:ext uri="{FF2B5EF4-FFF2-40B4-BE49-F238E27FC236}">
                <a16:creationId xmlns:a16="http://schemas.microsoft.com/office/drawing/2014/main" id="{D3BA499D-8FB3-4190-8902-5BAA0996960E}"/>
              </a:ext>
            </a:extLst>
          </p:cNvPr>
          <p:cNvPicPr>
            <a:picLocks noChangeAspect="1"/>
          </p:cNvPicPr>
          <p:nvPr/>
        </p:nvPicPr>
        <p:blipFill>
          <a:blip r:embed="rId3"/>
          <a:stretch>
            <a:fillRect/>
          </a:stretch>
        </p:blipFill>
        <p:spPr>
          <a:xfrm>
            <a:off x="8362052" y="1841061"/>
            <a:ext cx="3583514" cy="3156067"/>
          </a:xfrm>
          <a:prstGeom prst="rect">
            <a:avLst/>
          </a:prstGeom>
        </p:spPr>
      </p:pic>
    </p:spTree>
    <p:extLst>
      <p:ext uri="{BB962C8B-B14F-4D97-AF65-F5344CB8AC3E}">
        <p14:creationId xmlns:p14="http://schemas.microsoft.com/office/powerpoint/2010/main" val="412325396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B3ED-7CA3-4741-AFDE-ABAA88E3EEF1}"/>
              </a:ext>
            </a:extLst>
          </p:cNvPr>
          <p:cNvSpPr>
            <a:spLocks noGrp="1"/>
          </p:cNvSpPr>
          <p:nvPr>
            <p:ph type="title"/>
          </p:nvPr>
        </p:nvSpPr>
        <p:spPr/>
        <p:txBody>
          <a:bodyPr/>
          <a:lstStyle/>
          <a:p>
            <a:r>
              <a:rPr lang="en-US" dirty="0"/>
              <a:t>Jackson and the Democrats 1828-1856</a:t>
            </a:r>
          </a:p>
        </p:txBody>
      </p:sp>
      <p:sp>
        <p:nvSpPr>
          <p:cNvPr id="3" name="Content Placeholder 2">
            <a:extLst>
              <a:ext uri="{FF2B5EF4-FFF2-40B4-BE49-F238E27FC236}">
                <a16:creationId xmlns:a16="http://schemas.microsoft.com/office/drawing/2014/main" id="{15AD9681-E693-4092-A47F-137A362FF482}"/>
              </a:ext>
            </a:extLst>
          </p:cNvPr>
          <p:cNvSpPr>
            <a:spLocks noGrp="1"/>
          </p:cNvSpPr>
          <p:nvPr>
            <p:ph idx="1"/>
          </p:nvPr>
        </p:nvSpPr>
        <p:spPr/>
        <p:txBody>
          <a:bodyPr/>
          <a:lstStyle/>
          <a:p>
            <a:pPr marL="457200" indent="-457200">
              <a:buFont typeface="+mj-lt"/>
              <a:buAutoNum type="arabicPeriod"/>
            </a:pPr>
            <a:r>
              <a:rPr lang="en-US" dirty="0"/>
              <a:t>Led by Andrew Jackson, the Democratic Party supported voting rights for all white males, opposed the national bank, and used the spoils system to reward party loyalists.  The Democratic coalition included debtors, frontier pioneers, and small farmers in the West and South.</a:t>
            </a:r>
          </a:p>
          <a:p>
            <a:pPr marL="457200" indent="-457200">
              <a:buFont typeface="+mj-lt"/>
              <a:buAutoNum type="arabicPeriod"/>
            </a:pPr>
            <a:r>
              <a:rPr lang="en-US" dirty="0"/>
              <a:t>Led by Henry Clay and Daniel Webster, the Whigs supported high tariffs and the national bank.  The Whig coalition included a loose alliance of eastern bankers, merchants, industrialists, and owner of large plantations.  The Whigs elected only two presidents:  William Henry Harrison in 1840 and Zachary Taylor in 1848.</a:t>
            </a:r>
          </a:p>
        </p:txBody>
      </p:sp>
    </p:spTree>
    <p:extLst>
      <p:ext uri="{BB962C8B-B14F-4D97-AF65-F5344CB8AC3E}">
        <p14:creationId xmlns:p14="http://schemas.microsoft.com/office/powerpoint/2010/main" val="194782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picture containing indoor, furniture&#10;&#10;Description generated with high confidence">
            <a:extLst>
              <a:ext uri="{FF2B5EF4-FFF2-40B4-BE49-F238E27FC236}">
                <a16:creationId xmlns:a16="http://schemas.microsoft.com/office/drawing/2014/main" id="{C2192E09-EBC7-416C-B887-DFF915D7F4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B5F9E98A-4FF4-43D6-9C48-6DF0E7F2D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07A636-DC99-4588-80C4-9E069B97C3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20" name="Picture 19" descr="A picture containing indoor, furniture&#10;&#10;Description generated with high confidence">
            <a:extLst>
              <a:ext uri="{FF2B5EF4-FFF2-40B4-BE49-F238E27FC236}">
                <a16:creationId xmlns:a16="http://schemas.microsoft.com/office/drawing/2014/main" id="{D4ED6A5F-3B06-48C5-850F-8045C4DF69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C9A60B9D-8DAC-4DA9-88DE-9911621A2B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2BAA51-3181-4303-929A-FCD9C33F890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18FCC4B-45BF-47D5-ADB7-FD79464CE5F5}"/>
              </a:ext>
            </a:extLst>
          </p:cNvPr>
          <p:cNvSpPr>
            <a:spLocks noGrp="1"/>
          </p:cNvSpPr>
          <p:nvPr>
            <p:ph type="title"/>
          </p:nvPr>
        </p:nvSpPr>
        <p:spPr>
          <a:xfrm>
            <a:off x="234967" y="2438845"/>
            <a:ext cx="7559495" cy="4203872"/>
          </a:xfrm>
        </p:spPr>
        <p:txBody>
          <a:bodyPr vert="horz" lIns="91440" tIns="45720" rIns="91440" bIns="0" rtlCol="0" anchor="ctr">
            <a:normAutofit/>
          </a:bodyPr>
          <a:lstStyle/>
          <a:p>
            <a:pPr algn="r"/>
            <a:r>
              <a:rPr lang="en-US" sz="5400" dirty="0"/>
              <a:t>The republican era, 1860-1928</a:t>
            </a:r>
          </a:p>
        </p:txBody>
      </p:sp>
      <p:pic>
        <p:nvPicPr>
          <p:cNvPr id="4" name="Picture 3">
            <a:extLst>
              <a:ext uri="{FF2B5EF4-FFF2-40B4-BE49-F238E27FC236}">
                <a16:creationId xmlns:a16="http://schemas.microsoft.com/office/drawing/2014/main" id="{BF7D1FAF-C76C-4C73-8F82-C13134D2039F}"/>
              </a:ext>
            </a:extLst>
          </p:cNvPr>
          <p:cNvPicPr>
            <a:picLocks noChangeAspect="1"/>
          </p:cNvPicPr>
          <p:nvPr/>
        </p:nvPicPr>
        <p:blipFill>
          <a:blip r:embed="rId3"/>
          <a:stretch>
            <a:fillRect/>
          </a:stretch>
        </p:blipFill>
        <p:spPr>
          <a:xfrm>
            <a:off x="3547911" y="304800"/>
            <a:ext cx="5762625" cy="3124200"/>
          </a:xfrm>
          <a:prstGeom prst="rect">
            <a:avLst/>
          </a:prstGeom>
        </p:spPr>
      </p:pic>
    </p:spTree>
    <p:extLst>
      <p:ext uri="{BB962C8B-B14F-4D97-AF65-F5344CB8AC3E}">
        <p14:creationId xmlns:p14="http://schemas.microsoft.com/office/powerpoint/2010/main" val="324583146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A954-FC7A-4376-B9E4-D447DB68DBE9}"/>
              </a:ext>
            </a:extLst>
          </p:cNvPr>
          <p:cNvSpPr>
            <a:spLocks noGrp="1"/>
          </p:cNvSpPr>
          <p:nvPr>
            <p:ph type="title"/>
          </p:nvPr>
        </p:nvSpPr>
        <p:spPr>
          <a:xfrm>
            <a:off x="1451579" y="953893"/>
            <a:ext cx="9603275" cy="1049235"/>
          </a:xfrm>
        </p:spPr>
        <p:txBody>
          <a:bodyPr/>
          <a:lstStyle/>
          <a:p>
            <a:r>
              <a:rPr lang="en-US" dirty="0"/>
              <a:t>The republican era, 1860-1928</a:t>
            </a:r>
            <a:br>
              <a:rPr lang="en-US" dirty="0"/>
            </a:br>
            <a:endParaRPr lang="en-US" dirty="0"/>
          </a:p>
        </p:txBody>
      </p:sp>
      <p:sp>
        <p:nvSpPr>
          <p:cNvPr id="3" name="Content Placeholder 2">
            <a:extLst>
              <a:ext uri="{FF2B5EF4-FFF2-40B4-BE49-F238E27FC236}">
                <a16:creationId xmlns:a16="http://schemas.microsoft.com/office/drawing/2014/main" id="{B1B40798-61EF-4732-976D-87B01AECE950}"/>
              </a:ext>
            </a:extLst>
          </p:cNvPr>
          <p:cNvSpPr>
            <a:spLocks noGrp="1"/>
          </p:cNvSpPr>
          <p:nvPr>
            <p:ph idx="1"/>
          </p:nvPr>
        </p:nvSpPr>
        <p:spPr/>
        <p:txBody>
          <a:bodyPr>
            <a:normAutofit/>
          </a:bodyPr>
          <a:lstStyle/>
          <a:p>
            <a:pPr marL="457200" indent="-457200">
              <a:buFont typeface="+mj-lt"/>
              <a:buAutoNum type="arabicPeriod"/>
            </a:pPr>
            <a:r>
              <a:rPr lang="en-US" dirty="0"/>
              <a:t>The issue of slavery dominated American politics during the 1850’s.  It spit the Democrats and led to the demise of the Whigs.</a:t>
            </a:r>
          </a:p>
          <a:p>
            <a:pPr marL="457200" indent="-457200">
              <a:buFont typeface="+mj-lt"/>
              <a:buAutoNum type="arabicPeriod"/>
            </a:pPr>
            <a:r>
              <a:rPr lang="en-US" dirty="0"/>
              <a:t>Led by Abraham Lincoln, the Republican Party emerged as the most dynamic antislavery party.  In the critical election of 1860, the Republicans elected Lincoln, thus becoming the only party in American history to make the transition from minor party to major party status.</a:t>
            </a:r>
          </a:p>
          <a:p>
            <a:pPr marL="457200" indent="-457200">
              <a:buFont typeface="+mj-lt"/>
              <a:buAutoNum type="arabicPeriod"/>
            </a:pPr>
            <a:r>
              <a:rPr lang="en-US" dirty="0"/>
              <a:t>The Democrats survived the Civil War by becoming the dominant party in the South.  The so-called Solid South remained a fixture of American politics for the next 100 </a:t>
            </a:r>
            <a:r>
              <a:rPr lang="en-US" dirty="0" err="1"/>
              <a:t>yrs</a:t>
            </a:r>
            <a:endParaRPr lang="en-US" dirty="0"/>
          </a:p>
          <a:p>
            <a:pPr marL="0" indent="0">
              <a:buNone/>
            </a:pPr>
            <a:endParaRPr lang="en-US" dirty="0"/>
          </a:p>
        </p:txBody>
      </p:sp>
      <p:pic>
        <p:nvPicPr>
          <p:cNvPr id="4" name="Picture 3">
            <a:extLst>
              <a:ext uri="{FF2B5EF4-FFF2-40B4-BE49-F238E27FC236}">
                <a16:creationId xmlns:a16="http://schemas.microsoft.com/office/drawing/2014/main" id="{BEFEA21D-41F3-4A01-9C9E-6000A6AC7DC2}"/>
              </a:ext>
            </a:extLst>
          </p:cNvPr>
          <p:cNvPicPr>
            <a:picLocks noChangeAspect="1"/>
          </p:cNvPicPr>
          <p:nvPr/>
        </p:nvPicPr>
        <p:blipFill>
          <a:blip r:embed="rId2"/>
          <a:stretch>
            <a:fillRect/>
          </a:stretch>
        </p:blipFill>
        <p:spPr>
          <a:xfrm>
            <a:off x="8672329" y="97195"/>
            <a:ext cx="3519671" cy="1918537"/>
          </a:xfrm>
          <a:prstGeom prst="rect">
            <a:avLst/>
          </a:prstGeom>
        </p:spPr>
      </p:pic>
    </p:spTree>
    <p:extLst>
      <p:ext uri="{BB962C8B-B14F-4D97-AF65-F5344CB8AC3E}">
        <p14:creationId xmlns:p14="http://schemas.microsoft.com/office/powerpoint/2010/main" val="99518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EC3-EE7E-4633-B5E7-155D464FF10F}"/>
              </a:ext>
            </a:extLst>
          </p:cNvPr>
          <p:cNvSpPr>
            <a:spLocks noGrp="1"/>
          </p:cNvSpPr>
          <p:nvPr>
            <p:ph type="title"/>
          </p:nvPr>
        </p:nvSpPr>
        <p:spPr/>
        <p:txBody>
          <a:bodyPr/>
          <a:lstStyle/>
          <a:p>
            <a:r>
              <a:rPr lang="en-US" dirty="0"/>
              <a:t>What is a political party?</a:t>
            </a:r>
          </a:p>
        </p:txBody>
      </p:sp>
      <p:sp>
        <p:nvSpPr>
          <p:cNvPr id="3" name="Content Placeholder 2">
            <a:extLst>
              <a:ext uri="{FF2B5EF4-FFF2-40B4-BE49-F238E27FC236}">
                <a16:creationId xmlns:a16="http://schemas.microsoft.com/office/drawing/2014/main" id="{849220D0-D2B6-418B-86B7-87711519144F}"/>
              </a:ext>
            </a:extLst>
          </p:cNvPr>
          <p:cNvSpPr>
            <a:spLocks noGrp="1"/>
          </p:cNvSpPr>
          <p:nvPr>
            <p:ph idx="1"/>
          </p:nvPr>
        </p:nvSpPr>
        <p:spPr/>
        <p:txBody>
          <a:bodyPr/>
          <a:lstStyle/>
          <a:p>
            <a:r>
              <a:rPr lang="en-US" dirty="0"/>
              <a:t>A political party is a group of citizens who organize to:</a:t>
            </a:r>
          </a:p>
          <a:p>
            <a:pPr marL="800100" lvl="1" indent="-342900">
              <a:buFont typeface="+mj-lt"/>
              <a:buAutoNum type="arabicPeriod"/>
            </a:pPr>
            <a:r>
              <a:rPr lang="en-US" dirty="0"/>
              <a:t>Win elections</a:t>
            </a:r>
          </a:p>
          <a:p>
            <a:pPr marL="800100" lvl="1" indent="-342900">
              <a:buFont typeface="+mj-lt"/>
              <a:buAutoNum type="arabicPeriod"/>
            </a:pPr>
            <a:r>
              <a:rPr lang="en-US" dirty="0"/>
              <a:t>Hold public offices </a:t>
            </a:r>
          </a:p>
          <a:p>
            <a:pPr marL="800100" lvl="1" indent="-342900">
              <a:buFont typeface="+mj-lt"/>
              <a:buAutoNum type="arabicPeriod"/>
            </a:pPr>
            <a:r>
              <a:rPr lang="en-US" dirty="0"/>
              <a:t>Operate the government</a:t>
            </a:r>
          </a:p>
          <a:p>
            <a:pPr marL="800100" lvl="1" indent="-342900">
              <a:buFont typeface="+mj-lt"/>
              <a:buAutoNum type="arabicPeriod"/>
            </a:pPr>
            <a:r>
              <a:rPr lang="en-US" dirty="0"/>
              <a:t>Determine public policy</a:t>
            </a:r>
          </a:p>
        </p:txBody>
      </p:sp>
    </p:spTree>
    <p:extLst>
      <p:ext uri="{BB962C8B-B14F-4D97-AF65-F5344CB8AC3E}">
        <p14:creationId xmlns:p14="http://schemas.microsoft.com/office/powerpoint/2010/main" val="384446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45CB-D818-4A39-8965-B2200CC8D7F7}"/>
              </a:ext>
            </a:extLst>
          </p:cNvPr>
          <p:cNvSpPr>
            <a:spLocks noGrp="1"/>
          </p:cNvSpPr>
          <p:nvPr>
            <p:ph type="title"/>
          </p:nvPr>
        </p:nvSpPr>
        <p:spPr>
          <a:xfrm>
            <a:off x="1451579" y="804519"/>
            <a:ext cx="9603275" cy="1049235"/>
          </a:xfrm>
        </p:spPr>
        <p:txBody>
          <a:bodyPr>
            <a:normAutofit/>
          </a:bodyPr>
          <a:lstStyle/>
          <a:p>
            <a:r>
              <a:rPr lang="en-US" dirty="0"/>
              <a:t>The republican era, 1860-1928</a:t>
            </a:r>
          </a:p>
        </p:txBody>
      </p:sp>
      <p:sp>
        <p:nvSpPr>
          <p:cNvPr id="3" name="Content Placeholder 2">
            <a:extLst>
              <a:ext uri="{FF2B5EF4-FFF2-40B4-BE49-F238E27FC236}">
                <a16:creationId xmlns:a16="http://schemas.microsoft.com/office/drawing/2014/main" id="{4DFE4A7E-57F6-4E08-9493-83E63DB4410A}"/>
              </a:ext>
            </a:extLst>
          </p:cNvPr>
          <p:cNvSpPr>
            <a:spLocks noGrp="1"/>
          </p:cNvSpPr>
          <p:nvPr>
            <p:ph idx="1"/>
          </p:nvPr>
        </p:nvSpPr>
        <p:spPr>
          <a:xfrm>
            <a:off x="1451579" y="2015734"/>
            <a:ext cx="5338327" cy="3450613"/>
          </a:xfrm>
        </p:spPr>
        <p:txBody>
          <a:bodyPr>
            <a:noAutofit/>
          </a:bodyPr>
          <a:lstStyle/>
          <a:p>
            <a:pPr>
              <a:lnSpc>
                <a:spcPct val="110000"/>
              </a:lnSpc>
            </a:pPr>
            <a:r>
              <a:rPr lang="en-US" sz="1800" dirty="0"/>
              <a:t>The election of 1896 marked a second critical election that transformed American politics.  Led by William Jennings Bryan, a Democratic coalition of small Western farmers and emerging labor unions advocated free silver and regulations to control the railroads.  Led by William McKinley, a Republican coalition of industrialist, financial monopolies, and small businesspeople backed the gold standard, high tariffs, and industrialization.</a:t>
            </a:r>
          </a:p>
          <a:p>
            <a:pPr>
              <a:lnSpc>
                <a:spcPct val="110000"/>
              </a:lnSpc>
            </a:pPr>
            <a:r>
              <a:rPr lang="en-US" sz="1800" dirty="0"/>
              <a:t>McKinley’s victory enabled the Republicans to remain America’s majority </a:t>
            </a:r>
            <a:r>
              <a:rPr lang="en-US" sz="1800" dirty="0" err="1"/>
              <a:t>pary</a:t>
            </a:r>
            <a:r>
              <a:rPr lang="en-US" sz="1800" dirty="0"/>
              <a:t> until the Great Depression.</a:t>
            </a:r>
          </a:p>
        </p:txBody>
      </p:sp>
      <p:pic>
        <p:nvPicPr>
          <p:cNvPr id="5" name="Picture 4">
            <a:extLst>
              <a:ext uri="{FF2B5EF4-FFF2-40B4-BE49-F238E27FC236}">
                <a16:creationId xmlns:a16="http://schemas.microsoft.com/office/drawing/2014/main" id="{2EAED1F7-B59D-49D1-B3EE-03C9ACFEB1C7}"/>
              </a:ext>
            </a:extLst>
          </p:cNvPr>
          <p:cNvPicPr>
            <a:picLocks noChangeAspect="1"/>
          </p:cNvPicPr>
          <p:nvPr/>
        </p:nvPicPr>
        <p:blipFill>
          <a:blip r:embed="rId2"/>
          <a:stretch>
            <a:fillRect/>
          </a:stretch>
        </p:blipFill>
        <p:spPr>
          <a:xfrm>
            <a:off x="6680454" y="1853754"/>
            <a:ext cx="5246061" cy="4196849"/>
          </a:xfrm>
          <a:prstGeom prst="rect">
            <a:avLst/>
          </a:prstGeom>
        </p:spPr>
      </p:pic>
    </p:spTree>
    <p:extLst>
      <p:ext uri="{BB962C8B-B14F-4D97-AF65-F5344CB8AC3E}">
        <p14:creationId xmlns:p14="http://schemas.microsoft.com/office/powerpoint/2010/main" val="141470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picture containing indoor, furniture&#10;&#10;Description generated with high confidence">
            <a:extLst>
              <a:ext uri="{FF2B5EF4-FFF2-40B4-BE49-F238E27FC236}">
                <a16:creationId xmlns:a16="http://schemas.microsoft.com/office/drawing/2014/main" id="{C2192E09-EBC7-416C-B887-DFF915D7F4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B5F9E98A-4FF4-43D6-9C48-6DF0E7F2D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07A636-DC99-4588-80C4-9E069B97C3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20" name="Picture 19" descr="A picture containing indoor, furniture&#10;&#10;Description generated with high confidence">
            <a:extLst>
              <a:ext uri="{FF2B5EF4-FFF2-40B4-BE49-F238E27FC236}">
                <a16:creationId xmlns:a16="http://schemas.microsoft.com/office/drawing/2014/main" id="{D4ED6A5F-3B06-48C5-850F-8045C4DF69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C9A60B9D-8DAC-4DA9-88DE-9911621A2B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2BAA51-3181-4303-929A-FCD9C33F890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FF69B9-3695-4D9F-A969-7D971705C28D}"/>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a:t>Fdr and the new deal coalition 1932-1964</a:t>
            </a:r>
          </a:p>
        </p:txBody>
      </p:sp>
      <p:pic>
        <p:nvPicPr>
          <p:cNvPr id="4" name="Picture 3">
            <a:extLst>
              <a:ext uri="{FF2B5EF4-FFF2-40B4-BE49-F238E27FC236}">
                <a16:creationId xmlns:a16="http://schemas.microsoft.com/office/drawing/2014/main" id="{51192F99-D07A-4FC4-B61E-A308F8E4F52C}"/>
              </a:ext>
            </a:extLst>
          </p:cNvPr>
          <p:cNvPicPr>
            <a:picLocks noChangeAspect="1"/>
          </p:cNvPicPr>
          <p:nvPr/>
        </p:nvPicPr>
        <p:blipFill>
          <a:blip r:embed="rId3"/>
          <a:stretch>
            <a:fillRect/>
          </a:stretch>
        </p:blipFill>
        <p:spPr>
          <a:xfrm>
            <a:off x="2110053" y="4279522"/>
            <a:ext cx="8181451" cy="2353428"/>
          </a:xfrm>
          <a:prstGeom prst="rect">
            <a:avLst/>
          </a:prstGeom>
        </p:spPr>
      </p:pic>
      <p:pic>
        <p:nvPicPr>
          <p:cNvPr id="5" name="Picture 4">
            <a:extLst>
              <a:ext uri="{FF2B5EF4-FFF2-40B4-BE49-F238E27FC236}">
                <a16:creationId xmlns:a16="http://schemas.microsoft.com/office/drawing/2014/main" id="{EB061262-B06C-4EBA-807E-2D4A58E0C510}"/>
              </a:ext>
            </a:extLst>
          </p:cNvPr>
          <p:cNvPicPr>
            <a:picLocks noChangeAspect="1"/>
          </p:cNvPicPr>
          <p:nvPr/>
        </p:nvPicPr>
        <p:blipFill>
          <a:blip r:embed="rId4"/>
          <a:stretch>
            <a:fillRect/>
          </a:stretch>
        </p:blipFill>
        <p:spPr>
          <a:xfrm>
            <a:off x="8977161" y="1278460"/>
            <a:ext cx="2143125" cy="2143125"/>
          </a:xfrm>
          <a:prstGeom prst="rect">
            <a:avLst/>
          </a:prstGeom>
        </p:spPr>
      </p:pic>
    </p:spTree>
    <p:extLst>
      <p:ext uri="{BB962C8B-B14F-4D97-AF65-F5344CB8AC3E}">
        <p14:creationId xmlns:p14="http://schemas.microsoft.com/office/powerpoint/2010/main" val="77203912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D3B2-90D6-42D3-84EF-AF71B2E317D8}"/>
              </a:ext>
            </a:extLst>
          </p:cNvPr>
          <p:cNvSpPr>
            <a:spLocks noGrp="1"/>
          </p:cNvSpPr>
          <p:nvPr>
            <p:ph type="title"/>
          </p:nvPr>
        </p:nvSpPr>
        <p:spPr/>
        <p:txBody>
          <a:bodyPr/>
          <a:lstStyle/>
          <a:p>
            <a:r>
              <a:rPr lang="en-US" dirty="0" err="1"/>
              <a:t>Fdr</a:t>
            </a:r>
            <a:r>
              <a:rPr lang="en-US" dirty="0"/>
              <a:t> and the new deal coalition, 1932-1964</a:t>
            </a:r>
          </a:p>
        </p:txBody>
      </p:sp>
      <p:sp>
        <p:nvSpPr>
          <p:cNvPr id="3" name="Content Placeholder 2">
            <a:extLst>
              <a:ext uri="{FF2B5EF4-FFF2-40B4-BE49-F238E27FC236}">
                <a16:creationId xmlns:a16="http://schemas.microsoft.com/office/drawing/2014/main" id="{280AD1B1-1998-4992-B593-6CE44B559582}"/>
              </a:ext>
            </a:extLst>
          </p:cNvPr>
          <p:cNvSpPr>
            <a:spLocks noGrp="1"/>
          </p:cNvSpPr>
          <p:nvPr>
            <p:ph idx="1"/>
          </p:nvPr>
        </p:nvSpPr>
        <p:spPr/>
        <p:txBody>
          <a:bodyPr>
            <a:normAutofit fontScale="92500" lnSpcReduction="10000"/>
          </a:bodyPr>
          <a:lstStyle/>
          <a:p>
            <a:pPr marL="457200" indent="-457200">
              <a:buFont typeface="+mj-lt"/>
              <a:buAutoNum type="arabicPeriod"/>
            </a:pPr>
            <a:r>
              <a:rPr lang="en-US" dirty="0"/>
              <a:t>The Great Depression marked an abrupt end to the era of Republican dominance.  Led by FDR, the revived Democrats advocated a program of relief, recovery, and reform known as the New Deal.</a:t>
            </a:r>
          </a:p>
          <a:p>
            <a:pPr marL="457200" indent="-457200">
              <a:buFont typeface="+mj-lt"/>
              <a:buAutoNum type="arabicPeriod"/>
            </a:pPr>
            <a:r>
              <a:rPr lang="en-US" dirty="0"/>
              <a:t>The New Deal coalition included:</a:t>
            </a:r>
          </a:p>
          <a:p>
            <a:pPr marL="914400" lvl="1" indent="-457200">
              <a:buFont typeface="+mj-lt"/>
              <a:buAutoNum type="arabicPeriod"/>
            </a:pPr>
            <a:r>
              <a:rPr lang="en-US" dirty="0"/>
              <a:t>Urban dwellers (immigrants) and alcoholics (left the Republican Party)</a:t>
            </a:r>
          </a:p>
          <a:p>
            <a:pPr marL="914400" lvl="1" indent="-457200">
              <a:buFont typeface="+mj-lt"/>
              <a:buAutoNum type="arabicPeriod"/>
            </a:pPr>
            <a:r>
              <a:rPr lang="en-US" dirty="0"/>
              <a:t>Labor unions</a:t>
            </a:r>
          </a:p>
          <a:p>
            <a:pPr marL="914400" lvl="1" indent="-457200">
              <a:buFont typeface="+mj-lt"/>
              <a:buAutoNum type="arabicPeriod"/>
            </a:pPr>
            <a:r>
              <a:rPr lang="en-US" dirty="0"/>
              <a:t>Catholics and Jews</a:t>
            </a:r>
          </a:p>
          <a:p>
            <a:pPr marL="914400" lvl="1" indent="-457200">
              <a:buFont typeface="+mj-lt"/>
              <a:buAutoNum type="arabicPeriod"/>
            </a:pPr>
            <a:r>
              <a:rPr lang="en-US" dirty="0"/>
              <a:t>African Americans (left the Republican party)</a:t>
            </a:r>
          </a:p>
          <a:p>
            <a:pPr marL="457200" indent="-457200">
              <a:buFont typeface="+mj-lt"/>
              <a:buAutoNum type="arabicPeriod"/>
            </a:pPr>
            <a:r>
              <a:rPr lang="en-US" dirty="0"/>
              <a:t>The coalition did not include Northern business leaders and wealthy industrialist.</a:t>
            </a:r>
          </a:p>
          <a:p>
            <a:pPr marL="914400" lvl="1" indent="-457200">
              <a:buFont typeface="+mj-lt"/>
              <a:buAutoNum type="arabicPeriod"/>
            </a:pPr>
            <a:endParaRPr lang="en-US" dirty="0"/>
          </a:p>
        </p:txBody>
      </p:sp>
      <p:pic>
        <p:nvPicPr>
          <p:cNvPr id="4" name="Picture 3">
            <a:extLst>
              <a:ext uri="{FF2B5EF4-FFF2-40B4-BE49-F238E27FC236}">
                <a16:creationId xmlns:a16="http://schemas.microsoft.com/office/drawing/2014/main" id="{F65C97CF-4F71-42F9-B968-8EFB9237C101}"/>
              </a:ext>
            </a:extLst>
          </p:cNvPr>
          <p:cNvPicPr>
            <a:picLocks noChangeAspect="1"/>
          </p:cNvPicPr>
          <p:nvPr/>
        </p:nvPicPr>
        <p:blipFill>
          <a:blip r:embed="rId2"/>
          <a:stretch>
            <a:fillRect/>
          </a:stretch>
        </p:blipFill>
        <p:spPr>
          <a:xfrm>
            <a:off x="9328826" y="2863275"/>
            <a:ext cx="2133600" cy="2143125"/>
          </a:xfrm>
          <a:prstGeom prst="rect">
            <a:avLst/>
          </a:prstGeom>
        </p:spPr>
      </p:pic>
    </p:spTree>
    <p:extLst>
      <p:ext uri="{BB962C8B-B14F-4D97-AF65-F5344CB8AC3E}">
        <p14:creationId xmlns:p14="http://schemas.microsoft.com/office/powerpoint/2010/main" val="4117155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picture containing indoor, furniture&#10;&#10;Description generated with high confidence">
            <a:extLst>
              <a:ext uri="{FF2B5EF4-FFF2-40B4-BE49-F238E27FC236}">
                <a16:creationId xmlns:a16="http://schemas.microsoft.com/office/drawing/2014/main" id="{C2192E09-EBC7-416C-B887-DFF915D7F4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B5F9E98A-4FF4-43D6-9C48-6DF0E7F2D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07A636-DC99-4588-80C4-9E069B97C3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20" name="Picture 19" descr="A picture containing indoor, furniture&#10;&#10;Description generated with high confidence">
            <a:extLst>
              <a:ext uri="{FF2B5EF4-FFF2-40B4-BE49-F238E27FC236}">
                <a16:creationId xmlns:a16="http://schemas.microsoft.com/office/drawing/2014/main" id="{D4ED6A5F-3B06-48C5-850F-8045C4DF69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C9A60B9D-8DAC-4DA9-88DE-9911621A2B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2BAA51-3181-4303-929A-FCD9C33F890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3D936D-D56F-40D0-A0D2-62624B4686D2}"/>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dirty="0"/>
              <a:t>Divided government, 1968 to the present</a:t>
            </a:r>
          </a:p>
        </p:txBody>
      </p:sp>
    </p:spTree>
    <p:extLst>
      <p:ext uri="{BB962C8B-B14F-4D97-AF65-F5344CB8AC3E}">
        <p14:creationId xmlns:p14="http://schemas.microsoft.com/office/powerpoint/2010/main" val="17018446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AABD-337B-43B7-AC6E-63EF9D8803D6}"/>
              </a:ext>
            </a:extLst>
          </p:cNvPr>
          <p:cNvSpPr>
            <a:spLocks noGrp="1"/>
          </p:cNvSpPr>
          <p:nvPr>
            <p:ph type="title"/>
          </p:nvPr>
        </p:nvSpPr>
        <p:spPr/>
        <p:txBody>
          <a:bodyPr/>
          <a:lstStyle/>
          <a:p>
            <a:r>
              <a:rPr lang="en-US" dirty="0"/>
              <a:t>Divided government, 1968 to the present</a:t>
            </a:r>
          </a:p>
        </p:txBody>
      </p:sp>
      <p:sp>
        <p:nvSpPr>
          <p:cNvPr id="3" name="Content Placeholder 2">
            <a:extLst>
              <a:ext uri="{FF2B5EF4-FFF2-40B4-BE49-F238E27FC236}">
                <a16:creationId xmlns:a16="http://schemas.microsoft.com/office/drawing/2014/main" id="{6B41DC5E-4FA8-4976-991E-F7325B5AACE1}"/>
              </a:ext>
            </a:extLst>
          </p:cNvPr>
          <p:cNvSpPr>
            <a:spLocks noGrp="1"/>
          </p:cNvSpPr>
          <p:nvPr>
            <p:ph idx="1"/>
          </p:nvPr>
        </p:nvSpPr>
        <p:spPr/>
        <p:txBody>
          <a:bodyPr>
            <a:normAutofit fontScale="92500" lnSpcReduction="10000"/>
          </a:bodyPr>
          <a:lstStyle/>
          <a:p>
            <a:pPr marL="457200" indent="-457200">
              <a:buFont typeface="+mj-lt"/>
              <a:buAutoNum type="arabicPeriod"/>
            </a:pPr>
            <a:r>
              <a:rPr lang="en-US" dirty="0"/>
              <a:t>The election of Richard Nixon in1968 marked the beginning of a period of Republican dominance in presidential politics.  With the exception of the Carter presidency from 1977 to 1981, the Republicans held the White House from 1969 through 1993.</a:t>
            </a:r>
          </a:p>
          <a:p>
            <a:pPr marL="457200" indent="-457200">
              <a:buFont typeface="+mj-lt"/>
              <a:buAutoNum type="arabicPeriod"/>
            </a:pPr>
            <a:r>
              <a:rPr lang="en-US" dirty="0"/>
              <a:t>Beginning with Nixon in ‘68, the Republicans adopted a “Southern strategy” designed to break the Democratic Party’s long dominance in the South.  Party realignment gradually occurred as Southern conservatives transferred their loyalty to the Republican Party. </a:t>
            </a:r>
          </a:p>
          <a:p>
            <a:pPr marL="457200" indent="-457200">
              <a:buFont typeface="+mj-lt"/>
              <a:buAutoNum type="arabicPeriod"/>
            </a:pPr>
            <a:r>
              <a:rPr lang="en-US" dirty="0"/>
              <a:t>Nixon’s election also marked the beginning of a new pattern of divided government.  For the first time in the twentieth century, a newly elected president moved into the White House while the opposition party control both houses of Congress.</a:t>
            </a:r>
          </a:p>
        </p:txBody>
      </p:sp>
    </p:spTree>
    <p:extLst>
      <p:ext uri="{BB962C8B-B14F-4D97-AF65-F5344CB8AC3E}">
        <p14:creationId xmlns:p14="http://schemas.microsoft.com/office/powerpoint/2010/main" val="2571844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DDE5CDF-1512-4CDA-B956-23D223F8DE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Picture 73" descr="A picture containing indoor, furniture&#10;&#10;Description generated with high confidence">
            <a:extLst>
              <a:ext uri="{FF2B5EF4-FFF2-40B4-BE49-F238E27FC236}">
                <a16:creationId xmlns:a16="http://schemas.microsoft.com/office/drawing/2014/main" id="{B029D7D8-5A6B-4C76-94C8-15798C6C5AD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A5C9319C-E20D-4884-952F-60B6A58C3E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2C6F198E-F7A1-4125-910D-641C0C2A76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4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907C3A25-D9A7-4F2D-B44C-FA8EB24C7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2" descr="Image result for divided government U.S.">
            <a:extLst>
              <a:ext uri="{FF2B5EF4-FFF2-40B4-BE49-F238E27FC236}">
                <a16:creationId xmlns:a16="http://schemas.microsoft.com/office/drawing/2014/main" id="{021B74BE-573A-4EB1-9D17-6EB14C1228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5585" y="1128098"/>
            <a:ext cx="9888195" cy="4598011"/>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18E8515E-B8C8-482A-A9B5-CE57BC080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812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2A03-BBE8-46D6-86AE-5A6FB7719D1B}"/>
              </a:ext>
            </a:extLst>
          </p:cNvPr>
          <p:cNvSpPr>
            <a:spLocks noGrp="1"/>
          </p:cNvSpPr>
          <p:nvPr>
            <p:ph type="title"/>
          </p:nvPr>
        </p:nvSpPr>
        <p:spPr/>
        <p:txBody>
          <a:bodyPr/>
          <a:lstStyle/>
          <a:p>
            <a:r>
              <a:rPr lang="en-US" dirty="0"/>
              <a:t>Divided government, 1968 to the present</a:t>
            </a:r>
          </a:p>
        </p:txBody>
      </p:sp>
      <p:sp>
        <p:nvSpPr>
          <p:cNvPr id="3" name="Content Placeholder 2">
            <a:extLst>
              <a:ext uri="{FF2B5EF4-FFF2-40B4-BE49-F238E27FC236}">
                <a16:creationId xmlns:a16="http://schemas.microsoft.com/office/drawing/2014/main" id="{D674F974-80B4-4107-A073-A63850710F7A}"/>
              </a:ext>
            </a:extLst>
          </p:cNvPr>
          <p:cNvSpPr>
            <a:spLocks noGrp="1"/>
          </p:cNvSpPr>
          <p:nvPr>
            <p:ph idx="1"/>
          </p:nvPr>
        </p:nvSpPr>
        <p:spPr/>
        <p:txBody>
          <a:bodyPr>
            <a:normAutofit lnSpcReduction="10000"/>
          </a:bodyPr>
          <a:lstStyle/>
          <a:p>
            <a:r>
              <a:rPr lang="en-US" dirty="0"/>
              <a:t>The pattern of divided government has dominated American politics from 1969 to 2017.  The same party has controlled the presidency and both houses of Congress for just 13 years (and counting).</a:t>
            </a:r>
          </a:p>
          <a:p>
            <a:r>
              <a:rPr lang="en-US" dirty="0"/>
              <a:t>Divided Government has a number important of consequences:</a:t>
            </a:r>
          </a:p>
          <a:p>
            <a:pPr marL="800100" lvl="1" indent="-342900">
              <a:buFont typeface="+mj-lt"/>
              <a:buAutoNum type="arabicPeriod"/>
            </a:pPr>
            <a:r>
              <a:rPr lang="en-US" dirty="0"/>
              <a:t>It has heightened partisanship and made it more difficult for moderates to negotiate compromises.</a:t>
            </a:r>
          </a:p>
          <a:p>
            <a:pPr marL="800100" lvl="1" indent="-342900">
              <a:buFont typeface="+mj-lt"/>
              <a:buAutoNum type="arabicPeriod"/>
            </a:pPr>
            <a:r>
              <a:rPr lang="en-US" dirty="0"/>
              <a:t>It has slowed both the confirmation and the legislative processes, thus creating more gridlock</a:t>
            </a:r>
          </a:p>
          <a:p>
            <a:pPr marL="800100" lvl="1" indent="-342900">
              <a:buFont typeface="+mj-lt"/>
              <a:buAutoNum type="arabicPeriod"/>
            </a:pPr>
            <a:r>
              <a:rPr lang="en-US" dirty="0"/>
              <a:t>It has increased public frustration, thus contributing to the decline in trust and confidence in gov. (external efficacy)</a:t>
            </a:r>
          </a:p>
          <a:p>
            <a:pPr marL="800100" lvl="1" indent="-342900">
              <a:buFont typeface="+mj-lt"/>
              <a:buAutoNum type="arabicPeriod"/>
            </a:pPr>
            <a:endParaRPr lang="en-US" dirty="0"/>
          </a:p>
        </p:txBody>
      </p:sp>
    </p:spTree>
    <p:extLst>
      <p:ext uri="{BB962C8B-B14F-4D97-AF65-F5344CB8AC3E}">
        <p14:creationId xmlns:p14="http://schemas.microsoft.com/office/powerpoint/2010/main" val="1295342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85A5-4B42-455E-A6B1-26D8329F953D}"/>
              </a:ext>
            </a:extLst>
          </p:cNvPr>
          <p:cNvSpPr>
            <a:spLocks noGrp="1"/>
          </p:cNvSpPr>
          <p:nvPr>
            <p:ph type="title"/>
          </p:nvPr>
        </p:nvSpPr>
        <p:spPr/>
        <p:txBody>
          <a:bodyPr/>
          <a:lstStyle/>
          <a:p>
            <a:r>
              <a:rPr lang="en-US" dirty="0"/>
              <a:t>Divided government, 1968 to the present</a:t>
            </a:r>
          </a:p>
        </p:txBody>
      </p:sp>
      <p:sp>
        <p:nvSpPr>
          <p:cNvPr id="3" name="Content Placeholder 2">
            <a:extLst>
              <a:ext uri="{FF2B5EF4-FFF2-40B4-BE49-F238E27FC236}">
                <a16:creationId xmlns:a16="http://schemas.microsoft.com/office/drawing/2014/main" id="{4CA960D9-5770-4A8B-BDE7-E2C19FC01A88}"/>
              </a:ext>
            </a:extLst>
          </p:cNvPr>
          <p:cNvSpPr>
            <a:spLocks noGrp="1"/>
          </p:cNvSpPr>
          <p:nvPr>
            <p:ph idx="1"/>
          </p:nvPr>
        </p:nvSpPr>
        <p:spPr/>
        <p:txBody>
          <a:bodyPr/>
          <a:lstStyle/>
          <a:p>
            <a:r>
              <a:rPr lang="en-US" dirty="0"/>
              <a:t>The last half century has witnessed a decline in the percentage of voters who identify themselves as Democrats or Republicans and a rise in the number of voters who identify themselves as independents.  As a result, there has been a significant increase in the number of “split-ticket” voters who support candidates of different parties on the same ballot.  This process of disengagement of people from political parties is called “party </a:t>
            </a:r>
            <a:r>
              <a:rPr lang="en-US" dirty="0" err="1"/>
              <a:t>dealignment</a:t>
            </a:r>
            <a:r>
              <a:rPr lang="en-US" dirty="0"/>
              <a:t>”</a:t>
            </a:r>
          </a:p>
        </p:txBody>
      </p:sp>
    </p:spTree>
    <p:extLst>
      <p:ext uri="{BB962C8B-B14F-4D97-AF65-F5344CB8AC3E}">
        <p14:creationId xmlns:p14="http://schemas.microsoft.com/office/powerpoint/2010/main" val="429455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C73B-004F-46AE-886D-357788B4C22C}"/>
              </a:ext>
            </a:extLst>
          </p:cNvPr>
          <p:cNvSpPr>
            <a:spLocks noGrp="1"/>
          </p:cNvSpPr>
          <p:nvPr>
            <p:ph type="title"/>
          </p:nvPr>
        </p:nvSpPr>
        <p:spPr/>
        <p:txBody>
          <a:bodyPr/>
          <a:lstStyle/>
          <a:p>
            <a:r>
              <a:rPr lang="en-US" dirty="0"/>
              <a:t>Levels of American political parties</a:t>
            </a:r>
          </a:p>
        </p:txBody>
      </p:sp>
      <p:sp>
        <p:nvSpPr>
          <p:cNvPr id="3" name="Content Placeholder 2">
            <a:extLst>
              <a:ext uri="{FF2B5EF4-FFF2-40B4-BE49-F238E27FC236}">
                <a16:creationId xmlns:a16="http://schemas.microsoft.com/office/drawing/2014/main" id="{E40800EC-3CE1-4CA8-9309-804EBAF39936}"/>
              </a:ext>
            </a:extLst>
          </p:cNvPr>
          <p:cNvSpPr>
            <a:spLocks noGrp="1"/>
          </p:cNvSpPr>
          <p:nvPr>
            <p:ph idx="1"/>
          </p:nvPr>
        </p:nvSpPr>
        <p:spPr/>
        <p:txBody>
          <a:bodyPr/>
          <a:lstStyle/>
          <a:p>
            <a:pPr marL="457200" indent="-457200">
              <a:buFont typeface="+mj-lt"/>
              <a:buAutoNum type="arabicPeriod"/>
            </a:pPr>
            <a:r>
              <a:rPr lang="en-US" dirty="0"/>
              <a:t>The party in the electorate includes citizens who identify themselves as Democrats of Republicans.</a:t>
            </a:r>
          </a:p>
          <a:p>
            <a:pPr marL="457200" indent="-457200">
              <a:buFont typeface="+mj-lt"/>
              <a:buAutoNum type="arabicPeriod"/>
            </a:pPr>
            <a:r>
              <a:rPr lang="en-US" dirty="0"/>
              <a:t>The party organization includes national leaders, state chairpersons, county chairpersons, and other activists who run the party at the national, state, and local levels.</a:t>
            </a:r>
          </a:p>
          <a:p>
            <a:pPr marL="457200" indent="-457200">
              <a:buFont typeface="+mj-lt"/>
              <a:buAutoNum type="arabicPeriod"/>
            </a:pPr>
            <a:r>
              <a:rPr lang="en-US" dirty="0"/>
              <a:t>Important note:  national, state, and local party organizations are independent and not centrally controlled.</a:t>
            </a:r>
          </a:p>
          <a:p>
            <a:pPr marL="457200" indent="-457200">
              <a:buFont typeface="+mj-lt"/>
              <a:buAutoNum type="arabicPeriod"/>
            </a:pPr>
            <a:r>
              <a:rPr lang="en-US" dirty="0"/>
              <a:t>The party in gov. includes the party’s candidates and office holders.</a:t>
            </a:r>
          </a:p>
        </p:txBody>
      </p:sp>
    </p:spTree>
    <p:extLst>
      <p:ext uri="{BB962C8B-B14F-4D97-AF65-F5344CB8AC3E}">
        <p14:creationId xmlns:p14="http://schemas.microsoft.com/office/powerpoint/2010/main" val="267773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A834-1E58-4E2D-9FE0-B1FD6563D780}"/>
              </a:ext>
            </a:extLst>
          </p:cNvPr>
          <p:cNvSpPr>
            <a:spLocks noGrp="1"/>
          </p:cNvSpPr>
          <p:nvPr>
            <p:ph type="title"/>
          </p:nvPr>
        </p:nvSpPr>
        <p:spPr/>
        <p:txBody>
          <a:bodyPr/>
          <a:lstStyle/>
          <a:p>
            <a:r>
              <a:rPr lang="en-US" dirty="0"/>
              <a:t>Functions of parties</a:t>
            </a:r>
          </a:p>
        </p:txBody>
      </p:sp>
      <p:sp>
        <p:nvSpPr>
          <p:cNvPr id="3" name="Content Placeholder 2">
            <a:extLst>
              <a:ext uri="{FF2B5EF4-FFF2-40B4-BE49-F238E27FC236}">
                <a16:creationId xmlns:a16="http://schemas.microsoft.com/office/drawing/2014/main" id="{D664CC39-1F70-48CF-836B-C8B41D5923E9}"/>
              </a:ext>
            </a:extLst>
          </p:cNvPr>
          <p:cNvSpPr>
            <a:spLocks noGrp="1"/>
          </p:cNvSpPr>
          <p:nvPr>
            <p:ph idx="1"/>
          </p:nvPr>
        </p:nvSpPr>
        <p:spPr/>
        <p:txBody>
          <a:bodyPr>
            <a:normAutofit lnSpcReduction="10000"/>
          </a:bodyPr>
          <a:lstStyle/>
          <a:p>
            <a:pPr marL="457200" indent="-457200">
              <a:buFont typeface="+mj-lt"/>
              <a:buAutoNum type="arabicPeriod"/>
            </a:pPr>
            <a:r>
              <a:rPr lang="en-US" dirty="0"/>
              <a:t>Recruiting and nominating candidates for public office</a:t>
            </a:r>
          </a:p>
          <a:p>
            <a:pPr marL="457200" indent="-457200">
              <a:buFont typeface="+mj-lt"/>
              <a:buAutoNum type="arabicPeriod"/>
            </a:pPr>
            <a:r>
              <a:rPr lang="en-US" dirty="0"/>
              <a:t>Running political campaigns</a:t>
            </a:r>
          </a:p>
          <a:p>
            <a:pPr marL="457200" indent="-457200">
              <a:buFont typeface="+mj-lt"/>
              <a:buAutoNum type="arabicPeriod"/>
            </a:pPr>
            <a:r>
              <a:rPr lang="en-US" dirty="0"/>
              <a:t>Articulation positions on issues (BRANDING)</a:t>
            </a:r>
          </a:p>
          <a:p>
            <a:pPr marL="457200" indent="-457200">
              <a:buFont typeface="+mj-lt"/>
              <a:buAutoNum type="arabicPeriod"/>
            </a:pPr>
            <a:r>
              <a:rPr lang="en-US" dirty="0"/>
              <a:t>Critiquing the policies of the party in power</a:t>
            </a:r>
          </a:p>
          <a:p>
            <a:pPr marL="457200" indent="-457200">
              <a:buFont typeface="+mj-lt"/>
              <a:buAutoNum type="arabicPeriod"/>
            </a:pPr>
            <a:r>
              <a:rPr lang="en-US" dirty="0"/>
              <a:t>Serving as a linking institution that connects citizens to gov. by:</a:t>
            </a:r>
          </a:p>
          <a:p>
            <a:pPr lvl="1"/>
            <a:r>
              <a:rPr lang="en-US" dirty="0"/>
              <a:t>Providing info. to voters about candidates running for office</a:t>
            </a:r>
          </a:p>
          <a:p>
            <a:pPr lvl="1"/>
            <a:r>
              <a:rPr lang="en-US" dirty="0"/>
              <a:t>Mobilizing voters to elect party candidates</a:t>
            </a:r>
          </a:p>
          <a:p>
            <a:pPr lvl="1"/>
            <a:r>
              <a:rPr lang="en-US" dirty="0"/>
              <a:t>Raising funds to support party candidates</a:t>
            </a:r>
          </a:p>
        </p:txBody>
      </p:sp>
    </p:spTree>
    <p:extLst>
      <p:ext uri="{BB962C8B-B14F-4D97-AF65-F5344CB8AC3E}">
        <p14:creationId xmlns:p14="http://schemas.microsoft.com/office/powerpoint/2010/main" val="251904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1C6A-1248-40AD-82B1-838B12B5EAC0}"/>
              </a:ext>
            </a:extLst>
          </p:cNvPr>
          <p:cNvSpPr>
            <a:spLocks noGrp="1"/>
          </p:cNvSpPr>
          <p:nvPr>
            <p:ph type="title"/>
          </p:nvPr>
        </p:nvSpPr>
        <p:spPr/>
        <p:txBody>
          <a:bodyPr/>
          <a:lstStyle/>
          <a:p>
            <a:r>
              <a:rPr lang="en-US" dirty="0"/>
              <a:t>Types of party systems</a:t>
            </a:r>
            <a:br>
              <a:rPr lang="en-US" dirty="0"/>
            </a:br>
            <a:endParaRPr lang="en-US" dirty="0"/>
          </a:p>
        </p:txBody>
      </p:sp>
      <p:sp>
        <p:nvSpPr>
          <p:cNvPr id="3" name="Content Placeholder 2">
            <a:extLst>
              <a:ext uri="{FF2B5EF4-FFF2-40B4-BE49-F238E27FC236}">
                <a16:creationId xmlns:a16="http://schemas.microsoft.com/office/drawing/2014/main" id="{B45C4996-41A0-455C-BC8C-55A49FBEB538}"/>
              </a:ext>
            </a:extLst>
          </p:cNvPr>
          <p:cNvSpPr>
            <a:spLocks noGrp="1"/>
          </p:cNvSpPr>
          <p:nvPr>
            <p:ph idx="1"/>
          </p:nvPr>
        </p:nvSpPr>
        <p:spPr/>
        <p:txBody>
          <a:bodyPr>
            <a:normAutofit fontScale="85000" lnSpcReduction="10000"/>
          </a:bodyPr>
          <a:lstStyle/>
          <a:p>
            <a:pPr marL="457200" indent="-457200">
              <a:buFont typeface="+mj-lt"/>
              <a:buAutoNum type="arabicPeriod"/>
            </a:pPr>
            <a:r>
              <a:rPr lang="en-US" dirty="0"/>
              <a:t>One-party system</a:t>
            </a:r>
          </a:p>
          <a:p>
            <a:pPr lvl="1"/>
            <a:r>
              <a:rPr lang="en-US" dirty="0"/>
              <a:t>A political system in which one party exercises total control over the gov.</a:t>
            </a:r>
          </a:p>
          <a:p>
            <a:pPr lvl="1"/>
            <a:r>
              <a:rPr lang="en-US" dirty="0"/>
              <a:t>China, N. Korea, and Iran are examples</a:t>
            </a:r>
          </a:p>
          <a:p>
            <a:pPr marL="457200" indent="-457200">
              <a:buFont typeface="+mj-lt"/>
              <a:buAutoNum type="arabicPeriod"/>
            </a:pPr>
            <a:r>
              <a:rPr lang="en-US" dirty="0"/>
              <a:t>Multi-party systems</a:t>
            </a:r>
          </a:p>
          <a:p>
            <a:pPr lvl="1"/>
            <a:r>
              <a:rPr lang="en-US" dirty="0"/>
              <a:t>A political system in which a number of political parties compete for political offices.</a:t>
            </a:r>
          </a:p>
          <a:p>
            <a:pPr lvl="1"/>
            <a:r>
              <a:rPr lang="en-US" dirty="0"/>
              <a:t>Parties in a multiparty system often represent widely different ideologies about gov. policies.</a:t>
            </a:r>
          </a:p>
          <a:p>
            <a:pPr lvl="1"/>
            <a:r>
              <a:rPr lang="en-US" dirty="0"/>
              <a:t>France, Italy, and Israel are examples.</a:t>
            </a:r>
          </a:p>
          <a:p>
            <a:pPr marL="457200" indent="-457200">
              <a:buFont typeface="+mj-lt"/>
              <a:buAutoNum type="arabicPeriod"/>
            </a:pPr>
            <a:r>
              <a:rPr lang="en-US" dirty="0"/>
              <a:t>Two-Party systems</a:t>
            </a:r>
          </a:p>
          <a:p>
            <a:pPr lvl="1"/>
            <a:r>
              <a:rPr lang="en-US" dirty="0"/>
              <a:t>Two major parties compete for control of public offices.</a:t>
            </a:r>
          </a:p>
          <a:p>
            <a:pPr lvl="1"/>
            <a:r>
              <a:rPr lang="en-US" dirty="0"/>
              <a:t>The United States is one of about 15 nations with this system.  UK, India, and Jamaica are examples.</a:t>
            </a:r>
          </a:p>
        </p:txBody>
      </p:sp>
    </p:spTree>
    <p:extLst>
      <p:ext uri="{BB962C8B-B14F-4D97-AF65-F5344CB8AC3E}">
        <p14:creationId xmlns:p14="http://schemas.microsoft.com/office/powerpoint/2010/main" val="222711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picture containing indoor, furniture&#10;&#10;Description generated with high confidence">
            <a:extLst>
              <a:ext uri="{FF2B5EF4-FFF2-40B4-BE49-F238E27FC236}">
                <a16:creationId xmlns:a16="http://schemas.microsoft.com/office/drawing/2014/main" id="{C2192E09-EBC7-416C-B887-DFF915D7F4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B5F9E98A-4FF4-43D6-9C48-6DF0E7F2D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07A636-DC99-4588-80C4-9E069B97C3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20" name="Picture 19" descr="A picture containing indoor, furniture&#10;&#10;Description generated with high confidence">
            <a:extLst>
              <a:ext uri="{FF2B5EF4-FFF2-40B4-BE49-F238E27FC236}">
                <a16:creationId xmlns:a16="http://schemas.microsoft.com/office/drawing/2014/main" id="{D4ED6A5F-3B06-48C5-850F-8045C4DF69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C9A60B9D-8DAC-4DA9-88DE-9911621A2B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2BAA51-3181-4303-929A-FCD9C33F890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7C795A-AF85-426F-A3E9-68A181187F6A}"/>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a:t>Reasons why America has a two-party system</a:t>
            </a:r>
            <a:br>
              <a:rPr lang="en-US" sz="5400"/>
            </a:br>
            <a:endParaRPr lang="en-US" sz="5400"/>
          </a:p>
        </p:txBody>
      </p:sp>
    </p:spTree>
    <p:extLst>
      <p:ext uri="{BB962C8B-B14F-4D97-AF65-F5344CB8AC3E}">
        <p14:creationId xmlns:p14="http://schemas.microsoft.com/office/powerpoint/2010/main" val="14613075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C2C3-073F-48CD-B9B9-A992BF6A173E}"/>
              </a:ext>
            </a:extLst>
          </p:cNvPr>
          <p:cNvSpPr>
            <a:spLocks noGrp="1"/>
          </p:cNvSpPr>
          <p:nvPr>
            <p:ph type="title"/>
          </p:nvPr>
        </p:nvSpPr>
        <p:spPr>
          <a:xfrm>
            <a:off x="1451579" y="765608"/>
            <a:ext cx="9603275" cy="615719"/>
          </a:xfrm>
        </p:spPr>
        <p:txBody>
          <a:bodyPr>
            <a:normAutofit fontScale="90000"/>
          </a:bodyPr>
          <a:lstStyle/>
          <a:p>
            <a:r>
              <a:rPr lang="en-US" dirty="0"/>
              <a:t>STRONG CONSENSUS ON CORE POLITICAL VALUES</a:t>
            </a:r>
            <a:br>
              <a:rPr lang="en-US" dirty="0"/>
            </a:br>
            <a:br>
              <a:rPr lang="en-US" dirty="0"/>
            </a:br>
            <a:endParaRPr lang="en-US" dirty="0"/>
          </a:p>
        </p:txBody>
      </p:sp>
      <p:sp>
        <p:nvSpPr>
          <p:cNvPr id="3" name="Content Placeholder 2">
            <a:extLst>
              <a:ext uri="{FF2B5EF4-FFF2-40B4-BE49-F238E27FC236}">
                <a16:creationId xmlns:a16="http://schemas.microsoft.com/office/drawing/2014/main" id="{6F201103-0A76-4816-969B-B77CDF1CB56B}"/>
              </a:ext>
            </a:extLst>
          </p:cNvPr>
          <p:cNvSpPr>
            <a:spLocks noGrp="1"/>
          </p:cNvSpPr>
          <p:nvPr>
            <p:ph idx="1"/>
          </p:nvPr>
        </p:nvSpPr>
        <p:spPr>
          <a:xfrm>
            <a:off x="1451579" y="1887166"/>
            <a:ext cx="9603275" cy="3417201"/>
          </a:xfrm>
        </p:spPr>
        <p:txBody>
          <a:bodyPr/>
          <a:lstStyle/>
          <a:p>
            <a:pPr marL="800100" lvl="1" indent="-342900">
              <a:buFont typeface="+mj-lt"/>
              <a:buAutoNum type="arabicPeriod"/>
            </a:pPr>
            <a:r>
              <a:rPr lang="en-US" dirty="0"/>
              <a:t>Americans share a strong commitment to a group of core political values that include belief in freedom, political equality, individualism, and equality under the law.</a:t>
            </a:r>
          </a:p>
          <a:p>
            <a:pPr marL="800100" lvl="1" indent="-342900">
              <a:buFont typeface="+mj-lt"/>
              <a:buAutoNum type="arabicPeriod"/>
            </a:pPr>
            <a:r>
              <a:rPr lang="en-US" dirty="0"/>
              <a:t>America has never had a strong socialist party dedicated to creating an entirely new political system.</a:t>
            </a:r>
          </a:p>
          <a:p>
            <a:pPr marL="800100" lvl="1" indent="-342900">
              <a:buFont typeface="+mj-lt"/>
              <a:buAutoNum type="arabicPeriod"/>
            </a:pPr>
            <a:r>
              <a:rPr lang="en-US" dirty="0"/>
              <a:t>Most Americans identify themselves as moderates who hold beliefs that fall between liberal and conservative views.</a:t>
            </a:r>
          </a:p>
        </p:txBody>
      </p:sp>
    </p:spTree>
    <p:extLst>
      <p:ext uri="{BB962C8B-B14F-4D97-AF65-F5344CB8AC3E}">
        <p14:creationId xmlns:p14="http://schemas.microsoft.com/office/powerpoint/2010/main" val="217500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9DA9-0814-4384-9E86-9F9169E5778F}"/>
              </a:ext>
            </a:extLst>
          </p:cNvPr>
          <p:cNvSpPr>
            <a:spLocks noGrp="1"/>
          </p:cNvSpPr>
          <p:nvPr>
            <p:ph type="title"/>
          </p:nvPr>
        </p:nvSpPr>
        <p:spPr/>
        <p:txBody>
          <a:bodyPr/>
          <a:lstStyle/>
          <a:p>
            <a:r>
              <a:rPr lang="en-US" dirty="0"/>
              <a:t>SINGLE-MEMBER DISTRICTS</a:t>
            </a:r>
          </a:p>
        </p:txBody>
      </p:sp>
      <p:sp>
        <p:nvSpPr>
          <p:cNvPr id="3" name="Content Placeholder 2">
            <a:extLst>
              <a:ext uri="{FF2B5EF4-FFF2-40B4-BE49-F238E27FC236}">
                <a16:creationId xmlns:a16="http://schemas.microsoft.com/office/drawing/2014/main" id="{458C7354-DC25-4BFB-9146-54B82D0096E0}"/>
              </a:ext>
            </a:extLst>
          </p:cNvPr>
          <p:cNvSpPr>
            <a:spLocks noGrp="1"/>
          </p:cNvSpPr>
          <p:nvPr>
            <p:ph idx="1"/>
          </p:nvPr>
        </p:nvSpPr>
        <p:spPr/>
        <p:txBody>
          <a:bodyPr>
            <a:normAutofit fontScale="85000" lnSpcReduction="20000"/>
          </a:bodyPr>
          <a:lstStyle/>
          <a:p>
            <a:pPr marL="457200" indent="-457200">
              <a:buFont typeface="+mj-lt"/>
              <a:buAutoNum type="arabicPeriod"/>
            </a:pPr>
            <a:r>
              <a:rPr lang="en-US" dirty="0"/>
              <a:t>Almost all American elections are held in single-member districts in which only one candidate is elected to each office on the ballot.</a:t>
            </a:r>
          </a:p>
          <a:p>
            <a:pPr marL="457200" indent="-457200">
              <a:buFont typeface="+mj-lt"/>
              <a:buAutoNum type="arabicPeriod"/>
            </a:pPr>
            <a:r>
              <a:rPr lang="en-US" dirty="0"/>
              <a:t>In single-member district elections, the candidate who receives the most votes is the winner.  It is important to note the difference between a plurality and a majority.  In a </a:t>
            </a:r>
            <a:r>
              <a:rPr lang="en-US" b="1" dirty="0"/>
              <a:t>plurality election</a:t>
            </a:r>
            <a:r>
              <a:rPr lang="en-US" dirty="0"/>
              <a:t>, the winning candidate is the person who receives the most votes.  In a </a:t>
            </a:r>
            <a:r>
              <a:rPr lang="en-US" b="1" dirty="0"/>
              <a:t>majority election</a:t>
            </a:r>
            <a:r>
              <a:rPr lang="en-US" dirty="0"/>
              <a:t>, the winning candidate is the person who receives more than half of all votes cast. </a:t>
            </a:r>
          </a:p>
          <a:p>
            <a:pPr marL="457200" indent="-457200">
              <a:buFont typeface="+mj-lt"/>
              <a:buAutoNum type="arabicPeriod"/>
            </a:pPr>
            <a:r>
              <a:rPr lang="en-US" dirty="0"/>
              <a:t>The winner-take-all, single-member district plurality system is very </a:t>
            </a:r>
            <a:r>
              <a:rPr lang="en-US" dirty="0" err="1"/>
              <a:t>diffent</a:t>
            </a:r>
            <a:r>
              <a:rPr lang="en-US" dirty="0"/>
              <a:t> than a system based on proportional representation.  In a system based on proportional representation, each party is awarded legislative seats in proportion to the vote it receives.  For example, in a state with 10 congressional seats, a party receiving 20 percent of the vote would be awarded 2 seats.  In contrast, in a winner-take-all, single-member district system, the same party would receive no seats.</a:t>
            </a:r>
          </a:p>
        </p:txBody>
      </p:sp>
      <p:pic>
        <p:nvPicPr>
          <p:cNvPr id="6" name="Picture 5">
            <a:extLst>
              <a:ext uri="{FF2B5EF4-FFF2-40B4-BE49-F238E27FC236}">
                <a16:creationId xmlns:a16="http://schemas.microsoft.com/office/drawing/2014/main" id="{5A11BA00-45E5-4B97-8D34-DD0582B1B0E7}"/>
              </a:ext>
            </a:extLst>
          </p:cNvPr>
          <p:cNvPicPr>
            <a:picLocks noChangeAspect="1"/>
          </p:cNvPicPr>
          <p:nvPr/>
        </p:nvPicPr>
        <p:blipFill>
          <a:blip r:embed="rId2"/>
          <a:stretch>
            <a:fillRect/>
          </a:stretch>
        </p:blipFill>
        <p:spPr>
          <a:xfrm>
            <a:off x="8216404" y="244029"/>
            <a:ext cx="2838450" cy="1609725"/>
          </a:xfrm>
          <a:prstGeom prst="rect">
            <a:avLst/>
          </a:prstGeom>
        </p:spPr>
      </p:pic>
    </p:spTree>
    <p:extLst>
      <p:ext uri="{BB962C8B-B14F-4D97-AF65-F5344CB8AC3E}">
        <p14:creationId xmlns:p14="http://schemas.microsoft.com/office/powerpoint/2010/main" val="26183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2A81E1-BCBE-426B-8C09-33274E6940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3" name="Picture 12" descr="A picture containing indoor, furniture&#10;&#10;Description generated with high confidence">
            <a:extLst>
              <a:ext uri="{FF2B5EF4-FFF2-40B4-BE49-F238E27FC236}">
                <a16:creationId xmlns:a16="http://schemas.microsoft.com/office/drawing/2014/main" id="{39D1DDD4-5BB3-45BA-B9B3-06B62299AD7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A24DAE64-2302-42EA-8239-F2F0775CA5A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884B8F8-FDC9-498B-9960-5D7260AFCB0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descr="A close up of a map&#10;&#10;Description generated with very high confidence">
            <a:extLst>
              <a:ext uri="{FF2B5EF4-FFF2-40B4-BE49-F238E27FC236}">
                <a16:creationId xmlns:a16="http://schemas.microsoft.com/office/drawing/2014/main" id="{60A425C6-7D89-4A61-89ED-31F82135D70A}"/>
              </a:ext>
            </a:extLst>
          </p:cNvPr>
          <p:cNvPicPr>
            <a:picLocks noChangeAspect="1"/>
          </p:cNvPicPr>
          <p:nvPr/>
        </p:nvPicPr>
        <p:blipFill>
          <a:blip r:embed="rId3"/>
          <a:stretch>
            <a:fillRect/>
          </a:stretch>
        </p:blipFill>
        <p:spPr>
          <a:xfrm>
            <a:off x="6500593" y="805583"/>
            <a:ext cx="4148077" cy="4660762"/>
          </a:xfrm>
          <a:prstGeom prst="rect">
            <a:avLst/>
          </a:prstGeom>
        </p:spPr>
      </p:pic>
      <p:sp>
        <p:nvSpPr>
          <p:cNvPr id="2" name="Title 1">
            <a:extLst>
              <a:ext uri="{FF2B5EF4-FFF2-40B4-BE49-F238E27FC236}">
                <a16:creationId xmlns:a16="http://schemas.microsoft.com/office/drawing/2014/main" id="{81D13609-8492-4FE1-96CF-45D5E09F3894}"/>
              </a:ext>
            </a:extLst>
          </p:cNvPr>
          <p:cNvSpPr>
            <a:spLocks noGrp="1"/>
          </p:cNvSpPr>
          <p:nvPr>
            <p:ph type="title"/>
          </p:nvPr>
        </p:nvSpPr>
        <p:spPr>
          <a:xfrm>
            <a:off x="1451580" y="804520"/>
            <a:ext cx="4176511" cy="1049235"/>
          </a:xfrm>
        </p:spPr>
        <p:txBody>
          <a:bodyPr>
            <a:normAutofit/>
          </a:bodyPr>
          <a:lstStyle/>
          <a:p>
            <a:r>
              <a:rPr lang="en-US" dirty="0"/>
              <a:t>SINGLE-MEMBER DISTRICTS</a:t>
            </a:r>
          </a:p>
        </p:txBody>
      </p:sp>
      <p:sp>
        <p:nvSpPr>
          <p:cNvPr id="3" name="Content Placeholder 2">
            <a:extLst>
              <a:ext uri="{FF2B5EF4-FFF2-40B4-BE49-F238E27FC236}">
                <a16:creationId xmlns:a16="http://schemas.microsoft.com/office/drawing/2014/main" id="{58A37241-C57C-48FE-8EAE-740F2A4483BF}"/>
              </a:ext>
            </a:extLst>
          </p:cNvPr>
          <p:cNvSpPr>
            <a:spLocks noGrp="1"/>
          </p:cNvSpPr>
          <p:nvPr>
            <p:ph idx="1"/>
          </p:nvPr>
        </p:nvSpPr>
        <p:spPr>
          <a:xfrm>
            <a:off x="1451581" y="2015732"/>
            <a:ext cx="4172212" cy="3450613"/>
          </a:xfrm>
        </p:spPr>
        <p:txBody>
          <a:bodyPr>
            <a:normAutofit/>
          </a:bodyPr>
          <a:lstStyle/>
          <a:p>
            <a:pPr>
              <a:lnSpc>
                <a:spcPct val="110000"/>
              </a:lnSpc>
            </a:pPr>
            <a:r>
              <a:rPr lang="en-US" sz="1900"/>
              <a:t>An electoral system based on winner-take-all, single-member districts discourages the emergence of minor parties by forcing them to wager expensive campaigns with a minimal chance of winning.</a:t>
            </a:r>
          </a:p>
          <a:p>
            <a:pPr>
              <a:lnSpc>
                <a:spcPct val="110000"/>
              </a:lnSpc>
            </a:pPr>
            <a:r>
              <a:rPr lang="en-US" sz="1900"/>
              <a:t>The electoral system based on single-member districts produces legislatures dominated by two political parties.</a:t>
            </a:r>
          </a:p>
        </p:txBody>
      </p:sp>
    </p:spTree>
    <p:extLst>
      <p:ext uri="{BB962C8B-B14F-4D97-AF65-F5344CB8AC3E}">
        <p14:creationId xmlns:p14="http://schemas.microsoft.com/office/powerpoint/2010/main" val="238292534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2430</TotalTime>
  <Words>1596</Words>
  <Application>Microsoft Office PowerPoint</Application>
  <PresentationFormat>Widescreen</PresentationFormat>
  <Paragraphs>100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Gill Sans MT</vt:lpstr>
      <vt:lpstr>Wingdings</vt:lpstr>
      <vt:lpstr>Gallery</vt:lpstr>
      <vt:lpstr>Political parties</vt:lpstr>
      <vt:lpstr>What is a political party?</vt:lpstr>
      <vt:lpstr>Levels of American political parties</vt:lpstr>
      <vt:lpstr>Functions of parties</vt:lpstr>
      <vt:lpstr>Types of party systems </vt:lpstr>
      <vt:lpstr>Reasons why America has a two-party system </vt:lpstr>
      <vt:lpstr>STRONG CONSENSUS ON CORE POLITICAL VALUES  </vt:lpstr>
      <vt:lpstr>SINGLE-MEMBER DISTRICTS</vt:lpstr>
      <vt:lpstr>SINGLE-MEMBER DISTRICTS</vt:lpstr>
      <vt:lpstr>PowerPoint Presentation</vt:lpstr>
      <vt:lpstr>Legal barriers to third parties</vt:lpstr>
      <vt:lpstr>The force of historic tradition </vt:lpstr>
      <vt:lpstr>Party eras in American history</vt:lpstr>
      <vt:lpstr>The first party system, 1796-1824</vt:lpstr>
      <vt:lpstr>The first party system, 1796-1824</vt:lpstr>
      <vt:lpstr>Jackson and the Democrats 1828-1856</vt:lpstr>
      <vt:lpstr>Jackson and the Democrats 1828-1856</vt:lpstr>
      <vt:lpstr>The republican era, 1860-1928</vt:lpstr>
      <vt:lpstr>The republican era, 1860-1928 </vt:lpstr>
      <vt:lpstr>The republican era, 1860-1928</vt:lpstr>
      <vt:lpstr>Fdr and the new deal coalition 1932-1964</vt:lpstr>
      <vt:lpstr>Fdr and the new deal coalition, 1932-1964</vt:lpstr>
      <vt:lpstr>Divided government, 1968 to the present</vt:lpstr>
      <vt:lpstr>Divided government, 1968 to the present</vt:lpstr>
      <vt:lpstr>PowerPoint Presentation</vt:lpstr>
      <vt:lpstr>Divided government, 1968 to the present</vt:lpstr>
      <vt:lpstr>Divided government, 1968 to the present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parties</dc:title>
  <dc:creator>BRZEZINSKI, DAVID</dc:creator>
  <cp:lastModifiedBy>BRZEZINSKI, DAVID</cp:lastModifiedBy>
  <cp:revision>16</cp:revision>
  <dcterms:created xsi:type="dcterms:W3CDTF">2017-11-27T19:28:33Z</dcterms:created>
  <dcterms:modified xsi:type="dcterms:W3CDTF">2017-11-29T11:58:51Z</dcterms:modified>
</cp:coreProperties>
</file>