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1" r:id="rId6"/>
    <p:sldId id="260" r:id="rId7"/>
    <p:sldId id="261" r:id="rId8"/>
    <p:sldId id="262" r:id="rId9"/>
    <p:sldId id="287" r:id="rId10"/>
    <p:sldId id="270" r:id="rId11"/>
    <p:sldId id="263" r:id="rId12"/>
    <p:sldId id="264" r:id="rId13"/>
    <p:sldId id="269" r:id="rId14"/>
    <p:sldId id="266" r:id="rId15"/>
    <p:sldId id="267" r:id="rId16"/>
    <p:sldId id="268" r:id="rId17"/>
    <p:sldId id="280" r:id="rId18"/>
    <p:sldId id="272" r:id="rId19"/>
    <p:sldId id="273" r:id="rId20"/>
    <p:sldId id="274" r:id="rId21"/>
    <p:sldId id="276" r:id="rId22"/>
    <p:sldId id="277" r:id="rId23"/>
    <p:sldId id="278" r:id="rId24"/>
    <p:sldId id="265" r:id="rId25"/>
    <p:sldId id="271" r:id="rId26"/>
    <p:sldId id="275" r:id="rId27"/>
    <p:sldId id="284" r:id="rId28"/>
    <p:sldId id="279" r:id="rId29"/>
    <p:sldId id="283"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p:scale>
          <a:sx n="92" d="100"/>
          <a:sy n="92" d="100"/>
        </p:scale>
        <p:origin x="90"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12/12/2018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12/12/2018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rapvf.org/grad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0712110-0BC1-4B31-B3BB-63B44222E8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466B5F3-C053-4580-B04A-1EF9498882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4" name="Picture 33" descr="A picture containing indoor, furniture&#10;&#10;Description generated with high confidence">
            <a:extLst>
              <a:ext uri="{FF2B5EF4-FFF2-40B4-BE49-F238E27FC236}">
                <a16:creationId xmlns:a16="http://schemas.microsoft.com/office/drawing/2014/main" id="{25CED634-E2D0-4AB7-96DD-816C9B52C5C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FCDDCDFB-696D-4FDF-9B58-24F71B7C37B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A6123F2-4B61-414F-A7E5-5B7828EACAE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descr="A close up of text on a white background&#10;&#10;Description generated with high confidence">
            <a:extLst>
              <a:ext uri="{FF2B5EF4-FFF2-40B4-BE49-F238E27FC236}">
                <a16:creationId xmlns:a16="http://schemas.microsoft.com/office/drawing/2014/main" id="{B0293C97-B81B-4ABB-B2EB-005634A419DB}"/>
              </a:ext>
            </a:extLst>
          </p:cNvPr>
          <p:cNvPicPr>
            <a:picLocks noChangeAspect="1"/>
          </p:cNvPicPr>
          <p:nvPr/>
        </p:nvPicPr>
        <p:blipFill>
          <a:blip r:embed="rId3"/>
          <a:stretch>
            <a:fillRect/>
          </a:stretch>
        </p:blipFill>
        <p:spPr>
          <a:xfrm>
            <a:off x="6094411" y="1424612"/>
            <a:ext cx="4960442" cy="3422704"/>
          </a:xfrm>
          <a:prstGeom prst="rect">
            <a:avLst/>
          </a:prstGeom>
        </p:spPr>
      </p:pic>
      <p:sp>
        <p:nvSpPr>
          <p:cNvPr id="2" name="Title 1">
            <a:extLst>
              <a:ext uri="{FF2B5EF4-FFF2-40B4-BE49-F238E27FC236}">
                <a16:creationId xmlns:a16="http://schemas.microsoft.com/office/drawing/2014/main" id="{2E9B47C3-C192-40C5-867D-ADCB1328D42E}"/>
              </a:ext>
            </a:extLst>
          </p:cNvPr>
          <p:cNvSpPr>
            <a:spLocks noGrp="1"/>
          </p:cNvSpPr>
          <p:nvPr>
            <p:ph type="ctrTitle"/>
          </p:nvPr>
        </p:nvSpPr>
        <p:spPr>
          <a:xfrm>
            <a:off x="1452616" y="962902"/>
            <a:ext cx="4176384" cy="2380828"/>
          </a:xfrm>
        </p:spPr>
        <p:txBody>
          <a:bodyPr>
            <a:normAutofit/>
          </a:bodyPr>
          <a:lstStyle/>
          <a:p>
            <a:r>
              <a:rPr lang="en-US" sz="4800"/>
              <a:t>SPECIAL INTEREST GROUPS</a:t>
            </a:r>
          </a:p>
        </p:txBody>
      </p:sp>
      <p:sp>
        <p:nvSpPr>
          <p:cNvPr id="3" name="Subtitle 2">
            <a:extLst>
              <a:ext uri="{FF2B5EF4-FFF2-40B4-BE49-F238E27FC236}">
                <a16:creationId xmlns:a16="http://schemas.microsoft.com/office/drawing/2014/main" id="{056658E6-C9F5-4047-8984-11B67DACB6E7}"/>
              </a:ext>
            </a:extLst>
          </p:cNvPr>
          <p:cNvSpPr>
            <a:spLocks noGrp="1"/>
          </p:cNvSpPr>
          <p:nvPr>
            <p:ph type="subTitle" idx="1"/>
          </p:nvPr>
        </p:nvSpPr>
        <p:spPr>
          <a:xfrm>
            <a:off x="1452617" y="3531204"/>
            <a:ext cx="4171479" cy="1610643"/>
          </a:xfrm>
        </p:spPr>
        <p:txBody>
          <a:bodyPr>
            <a:normAutofit/>
          </a:bodyPr>
          <a:lstStyle/>
          <a:p>
            <a:endParaRPr lang="en-US" sz="1600" dirty="0"/>
          </a:p>
        </p:txBody>
      </p:sp>
    </p:spTree>
    <p:extLst>
      <p:ext uri="{BB962C8B-B14F-4D97-AF65-F5344CB8AC3E}">
        <p14:creationId xmlns:p14="http://schemas.microsoft.com/office/powerpoint/2010/main" val="181591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38F172-08B9-4BA5-B753-7D93472C0B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indoor, furniture&#10;&#10;Description generated with high confidence">
            <a:extLst>
              <a:ext uri="{FF2B5EF4-FFF2-40B4-BE49-F238E27FC236}">
                <a16:creationId xmlns:a16="http://schemas.microsoft.com/office/drawing/2014/main" id="{C900681B-C4FD-40B3-B5BC-C33231614C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EAACD67-2FB5-4530-9B74-8D946F1CE9E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screenshot of a cell phone&#10;&#10;Description generated with very high confidence">
            <a:extLst>
              <a:ext uri="{FF2B5EF4-FFF2-40B4-BE49-F238E27FC236}">
                <a16:creationId xmlns:a16="http://schemas.microsoft.com/office/drawing/2014/main" id="{17ADD0A0-5D7A-4B3B-93F3-D9CA5DFFC89D}"/>
              </a:ext>
            </a:extLst>
          </p:cNvPr>
          <p:cNvPicPr>
            <a:picLocks noGrp="1" noChangeAspect="1"/>
          </p:cNvPicPr>
          <p:nvPr>
            <p:ph idx="1"/>
          </p:nvPr>
        </p:nvPicPr>
        <p:blipFill rotWithShape="1">
          <a:blip r:embed="rId3"/>
          <a:srcRect t="6000" b="8122"/>
          <a:stretch/>
        </p:blipFill>
        <p:spPr>
          <a:xfrm>
            <a:off x="20" y="10"/>
            <a:ext cx="12191980" cy="6857990"/>
          </a:xfrm>
          <a:prstGeom prst="rect">
            <a:avLst/>
          </a:prstGeom>
        </p:spPr>
      </p:pic>
    </p:spTree>
    <p:extLst>
      <p:ext uri="{BB962C8B-B14F-4D97-AF65-F5344CB8AC3E}">
        <p14:creationId xmlns:p14="http://schemas.microsoft.com/office/powerpoint/2010/main" val="225736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16D2-4769-45D3-A74D-751C126E9601}"/>
              </a:ext>
            </a:extLst>
          </p:cNvPr>
          <p:cNvSpPr>
            <a:spLocks noGrp="1"/>
          </p:cNvSpPr>
          <p:nvPr>
            <p:ph type="title"/>
          </p:nvPr>
        </p:nvSpPr>
        <p:spPr/>
        <p:txBody>
          <a:bodyPr/>
          <a:lstStyle/>
          <a:p>
            <a:r>
              <a:rPr lang="en-US" dirty="0"/>
              <a:t>Agricultural groups </a:t>
            </a:r>
          </a:p>
        </p:txBody>
      </p:sp>
      <p:sp>
        <p:nvSpPr>
          <p:cNvPr id="3" name="Content Placeholder 2">
            <a:extLst>
              <a:ext uri="{FF2B5EF4-FFF2-40B4-BE49-F238E27FC236}">
                <a16:creationId xmlns:a16="http://schemas.microsoft.com/office/drawing/2014/main" id="{34E97563-D197-4DB0-9BC0-D500E9F8538B}"/>
              </a:ext>
            </a:extLst>
          </p:cNvPr>
          <p:cNvSpPr>
            <a:spLocks noGrp="1"/>
          </p:cNvSpPr>
          <p:nvPr>
            <p:ph idx="1"/>
          </p:nvPr>
        </p:nvSpPr>
        <p:spPr/>
        <p:txBody>
          <a:bodyPr/>
          <a:lstStyle/>
          <a:p>
            <a:pPr marL="457200" indent="-457200">
              <a:buFont typeface="+mj-lt"/>
              <a:buAutoNum type="arabicPeriod"/>
            </a:pPr>
            <a:r>
              <a:rPr lang="en-US" dirty="0"/>
              <a:t>Although farmers comprise less than 2% of America’s population, their interest groups play an influential role in shaping agricultural policies.</a:t>
            </a:r>
          </a:p>
          <a:p>
            <a:pPr marL="457200" indent="-457200">
              <a:buFont typeface="+mj-lt"/>
              <a:buAutoNum type="arabicPeriod"/>
            </a:pPr>
            <a:r>
              <a:rPr lang="en-US" dirty="0"/>
              <a:t>The Farm Bureau and the National Farmers Union are </a:t>
            </a:r>
            <a:r>
              <a:rPr lang="en-US" dirty="0" err="1"/>
              <a:t>broadbased</a:t>
            </a:r>
            <a:r>
              <a:rPr lang="en-US" dirty="0"/>
              <a:t> organizations that speak for farmers.</a:t>
            </a:r>
          </a:p>
          <a:p>
            <a:pPr marL="457200" indent="-457200">
              <a:buFont typeface="+mj-lt"/>
              <a:buAutoNum type="arabicPeriod"/>
            </a:pPr>
            <a:r>
              <a:rPr lang="en-US" dirty="0"/>
              <a:t>Specialized SIG’s represent different farm products.  Ex. The National Milk Producers Federation represents the dairy farmers.</a:t>
            </a:r>
          </a:p>
        </p:txBody>
      </p:sp>
      <p:pic>
        <p:nvPicPr>
          <p:cNvPr id="4" name="Picture 3">
            <a:extLst>
              <a:ext uri="{FF2B5EF4-FFF2-40B4-BE49-F238E27FC236}">
                <a16:creationId xmlns:a16="http://schemas.microsoft.com/office/drawing/2014/main" id="{37DA287E-8E90-4CB6-B173-A5FE17CEFED8}"/>
              </a:ext>
            </a:extLst>
          </p:cNvPr>
          <p:cNvPicPr>
            <a:picLocks noChangeAspect="1"/>
          </p:cNvPicPr>
          <p:nvPr/>
        </p:nvPicPr>
        <p:blipFill>
          <a:blip r:embed="rId2"/>
          <a:stretch>
            <a:fillRect/>
          </a:stretch>
        </p:blipFill>
        <p:spPr>
          <a:xfrm>
            <a:off x="9291230" y="4182019"/>
            <a:ext cx="1238250" cy="1733550"/>
          </a:xfrm>
          <a:prstGeom prst="rect">
            <a:avLst/>
          </a:prstGeom>
        </p:spPr>
      </p:pic>
      <p:pic>
        <p:nvPicPr>
          <p:cNvPr id="5" name="Picture 4">
            <a:extLst>
              <a:ext uri="{FF2B5EF4-FFF2-40B4-BE49-F238E27FC236}">
                <a16:creationId xmlns:a16="http://schemas.microsoft.com/office/drawing/2014/main" id="{636A1A13-2947-4E5D-8AAD-28DAB084260B}"/>
              </a:ext>
            </a:extLst>
          </p:cNvPr>
          <p:cNvPicPr>
            <a:picLocks noChangeAspect="1"/>
          </p:cNvPicPr>
          <p:nvPr/>
        </p:nvPicPr>
        <p:blipFill>
          <a:blip r:embed="rId3"/>
          <a:stretch>
            <a:fillRect/>
          </a:stretch>
        </p:blipFill>
        <p:spPr>
          <a:xfrm>
            <a:off x="1662520" y="4643207"/>
            <a:ext cx="6610350" cy="1047750"/>
          </a:xfrm>
          <a:prstGeom prst="rect">
            <a:avLst/>
          </a:prstGeom>
        </p:spPr>
      </p:pic>
    </p:spTree>
    <p:extLst>
      <p:ext uri="{BB962C8B-B14F-4D97-AF65-F5344CB8AC3E}">
        <p14:creationId xmlns:p14="http://schemas.microsoft.com/office/powerpoint/2010/main" val="244707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FF91-4C21-4E8A-9CBD-E70CFEDAACFC}"/>
              </a:ext>
            </a:extLst>
          </p:cNvPr>
          <p:cNvSpPr>
            <a:spLocks noGrp="1"/>
          </p:cNvSpPr>
          <p:nvPr>
            <p:ph type="title"/>
          </p:nvPr>
        </p:nvSpPr>
        <p:spPr/>
        <p:txBody>
          <a:bodyPr/>
          <a:lstStyle/>
          <a:p>
            <a:r>
              <a:rPr lang="en-US" dirty="0"/>
              <a:t>Professional associations</a:t>
            </a:r>
          </a:p>
        </p:txBody>
      </p:sp>
      <p:sp>
        <p:nvSpPr>
          <p:cNvPr id="3" name="Content Placeholder 2">
            <a:extLst>
              <a:ext uri="{FF2B5EF4-FFF2-40B4-BE49-F238E27FC236}">
                <a16:creationId xmlns:a16="http://schemas.microsoft.com/office/drawing/2014/main" id="{4BF83360-441F-4DBA-A7DA-7B760068F16D}"/>
              </a:ext>
            </a:extLst>
          </p:cNvPr>
          <p:cNvSpPr>
            <a:spLocks noGrp="1"/>
          </p:cNvSpPr>
          <p:nvPr>
            <p:ph idx="1"/>
          </p:nvPr>
        </p:nvSpPr>
        <p:spPr/>
        <p:txBody>
          <a:bodyPr/>
          <a:lstStyle/>
          <a:p>
            <a:pPr marL="457200" indent="-457200">
              <a:buFont typeface="+mj-lt"/>
              <a:buAutoNum type="arabicPeriod"/>
            </a:pPr>
            <a:r>
              <a:rPr lang="en-US" dirty="0"/>
              <a:t>The National Education Association (NEA) represents 3.2 million public school teachers, support personnel, and retired educators.</a:t>
            </a:r>
          </a:p>
          <a:p>
            <a:pPr marL="457200" indent="-457200">
              <a:buFont typeface="+mj-lt"/>
              <a:buAutoNum type="arabicPeriod"/>
            </a:pPr>
            <a:r>
              <a:rPr lang="en-US" dirty="0"/>
              <a:t>The American Medical Association (AMA) is the nation’s largest assoc. of physicians and medical students.  The AMA is actively involved in proposals to reform the health care system.</a:t>
            </a:r>
          </a:p>
          <a:p>
            <a:pPr marL="457200" indent="-457200">
              <a:buFont typeface="+mj-lt"/>
              <a:buAutoNum type="arabicPeriod"/>
            </a:pPr>
            <a:r>
              <a:rPr lang="en-US" dirty="0"/>
              <a:t>The American Bare Association (ABA) is a </a:t>
            </a:r>
            <a:r>
              <a:rPr lang="en-US" dirty="0" err="1"/>
              <a:t>boluntary</a:t>
            </a:r>
            <a:r>
              <a:rPr lang="en-US" dirty="0"/>
              <a:t> assoc. of 410,000 lawyers and law students.  The ABA is actively involved in setting academic standards for law schools and in formulation ethical codes for the legal profession.</a:t>
            </a:r>
          </a:p>
          <a:p>
            <a:endParaRPr lang="en-US" dirty="0"/>
          </a:p>
        </p:txBody>
      </p:sp>
      <p:pic>
        <p:nvPicPr>
          <p:cNvPr id="4" name="Picture 3">
            <a:extLst>
              <a:ext uri="{FF2B5EF4-FFF2-40B4-BE49-F238E27FC236}">
                <a16:creationId xmlns:a16="http://schemas.microsoft.com/office/drawing/2014/main" id="{50C317BA-503A-4885-87CB-0C6ACD0E5ACD}"/>
              </a:ext>
            </a:extLst>
          </p:cNvPr>
          <p:cNvPicPr>
            <a:picLocks noChangeAspect="1"/>
          </p:cNvPicPr>
          <p:nvPr/>
        </p:nvPicPr>
        <p:blipFill>
          <a:blip r:embed="rId2"/>
          <a:stretch>
            <a:fillRect/>
          </a:stretch>
        </p:blipFill>
        <p:spPr>
          <a:xfrm>
            <a:off x="7073404" y="5309644"/>
            <a:ext cx="4861624" cy="908276"/>
          </a:xfrm>
          <a:prstGeom prst="rect">
            <a:avLst/>
          </a:prstGeom>
        </p:spPr>
      </p:pic>
      <p:pic>
        <p:nvPicPr>
          <p:cNvPr id="5" name="Picture 4">
            <a:extLst>
              <a:ext uri="{FF2B5EF4-FFF2-40B4-BE49-F238E27FC236}">
                <a16:creationId xmlns:a16="http://schemas.microsoft.com/office/drawing/2014/main" id="{D35918EF-A879-4E07-9FE0-32D2891A52BE}"/>
              </a:ext>
            </a:extLst>
          </p:cNvPr>
          <p:cNvPicPr>
            <a:picLocks noChangeAspect="1"/>
          </p:cNvPicPr>
          <p:nvPr/>
        </p:nvPicPr>
        <p:blipFill>
          <a:blip r:embed="rId3"/>
          <a:stretch>
            <a:fillRect/>
          </a:stretch>
        </p:blipFill>
        <p:spPr>
          <a:xfrm>
            <a:off x="1568220" y="5313962"/>
            <a:ext cx="2826266" cy="1165215"/>
          </a:xfrm>
          <a:prstGeom prst="rect">
            <a:avLst/>
          </a:prstGeom>
        </p:spPr>
      </p:pic>
      <p:pic>
        <p:nvPicPr>
          <p:cNvPr id="6" name="Picture 5">
            <a:extLst>
              <a:ext uri="{FF2B5EF4-FFF2-40B4-BE49-F238E27FC236}">
                <a16:creationId xmlns:a16="http://schemas.microsoft.com/office/drawing/2014/main" id="{1AEB058D-4D18-4C3C-A02D-FD2EDFAA0D16}"/>
              </a:ext>
            </a:extLst>
          </p:cNvPr>
          <p:cNvPicPr>
            <a:picLocks noChangeAspect="1"/>
          </p:cNvPicPr>
          <p:nvPr/>
        </p:nvPicPr>
        <p:blipFill>
          <a:blip r:embed="rId4"/>
          <a:stretch>
            <a:fillRect/>
          </a:stretch>
        </p:blipFill>
        <p:spPr>
          <a:xfrm>
            <a:off x="4923745" y="5333048"/>
            <a:ext cx="1952625" cy="590550"/>
          </a:xfrm>
          <a:prstGeom prst="rect">
            <a:avLst/>
          </a:prstGeom>
        </p:spPr>
      </p:pic>
    </p:spTree>
    <p:extLst>
      <p:ext uri="{BB962C8B-B14F-4D97-AF65-F5344CB8AC3E}">
        <p14:creationId xmlns:p14="http://schemas.microsoft.com/office/powerpoint/2010/main" val="189280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B219FE7-4EE5-4F5F-9208-078398CFAFE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4411" y="2012810"/>
            <a:ext cx="4964072" cy="3459865"/>
            <a:chOff x="6080282" y="2123762"/>
            <a:chExt cx="4964072" cy="3481923"/>
          </a:xfrm>
        </p:grpSpPr>
        <p:sp>
          <p:nvSpPr>
            <p:cNvPr id="13" name="Rectangle 12">
              <a:extLst>
                <a:ext uri="{FF2B5EF4-FFF2-40B4-BE49-F238E27FC236}">
                  <a16:creationId xmlns:a16="http://schemas.microsoft.com/office/drawing/2014/main" id="{CA0FBC4E-8B05-48CD-B20A-93F08EBA5531}"/>
                </a:ext>
              </a:extLst>
            </p:cNvPr>
            <p:cNvSpPr/>
            <p:nvPr>
              <p:extLst>
                <p:ext uri="{386F3935-93C4-4BCD-93E2-E3B085C9AB24}">
                  <p16:designElem xmlns:p16="http://schemas.microsoft.com/office/powerpoint/2015/main" val="1"/>
                </p:ext>
              </p:extLst>
            </p:nvPr>
          </p:nvSpPr>
          <p:spPr>
            <a:xfrm>
              <a:off x="6080282" y="2123762"/>
              <a:ext cx="4964072" cy="3481923"/>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C82A669-0686-45AE-BEBC-BC7C124B976E}"/>
                </a:ext>
              </a:extLst>
            </p:cNvPr>
            <p:cNvSpPr/>
            <p:nvPr>
              <p:extLst>
                <p:ext uri="{386F3935-93C4-4BCD-93E2-E3B085C9AB24}">
                  <p16:designElem xmlns:p16="http://schemas.microsoft.com/office/powerpoint/2015/main" val="1"/>
                </p:ext>
              </p:extLst>
            </p:nvPr>
          </p:nvSpPr>
          <p:spPr>
            <a:xfrm>
              <a:off x="6249189" y="2294169"/>
              <a:ext cx="4631437" cy="314996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AB45B3BE-1E17-46BE-B46F-4A64499FDD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7043" y="2346729"/>
            <a:ext cx="4303985" cy="2800824"/>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generated with very high confidence">
            <a:extLst>
              <a:ext uri="{FF2B5EF4-FFF2-40B4-BE49-F238E27FC236}">
                <a16:creationId xmlns:a16="http://schemas.microsoft.com/office/drawing/2014/main" id="{65EFDDE0-3342-469A-B4E0-5EABA92A78FE}"/>
              </a:ext>
            </a:extLst>
          </p:cNvPr>
          <p:cNvPicPr>
            <a:picLocks noChangeAspect="1"/>
          </p:cNvPicPr>
          <p:nvPr/>
        </p:nvPicPr>
        <p:blipFill>
          <a:blip r:embed="rId2"/>
          <a:stretch>
            <a:fillRect/>
          </a:stretch>
        </p:blipFill>
        <p:spPr>
          <a:xfrm>
            <a:off x="8655449" y="4013307"/>
            <a:ext cx="1914715" cy="785033"/>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id="{A305B7E0-E9D1-47F5-B7F4-8095C57F9E24}"/>
              </a:ext>
            </a:extLst>
          </p:cNvPr>
          <p:cNvPicPr>
            <a:picLocks noChangeAspect="1"/>
          </p:cNvPicPr>
          <p:nvPr/>
        </p:nvPicPr>
        <p:blipFill>
          <a:blip r:embed="rId3"/>
          <a:stretch>
            <a:fillRect/>
          </a:stretch>
        </p:blipFill>
        <p:spPr>
          <a:xfrm>
            <a:off x="6946663" y="3818967"/>
            <a:ext cx="1173714" cy="1173714"/>
          </a:xfrm>
          <a:prstGeom prst="rect">
            <a:avLst/>
          </a:prstGeom>
        </p:spPr>
      </p:pic>
      <p:pic>
        <p:nvPicPr>
          <p:cNvPr id="5" name="Picture 4" descr="A close up of a sign&#10;&#10;Description generated with very high confidence">
            <a:extLst>
              <a:ext uri="{FF2B5EF4-FFF2-40B4-BE49-F238E27FC236}">
                <a16:creationId xmlns:a16="http://schemas.microsoft.com/office/drawing/2014/main" id="{F68DE887-9BDD-4694-8D67-6299B4B2F67F}"/>
              </a:ext>
            </a:extLst>
          </p:cNvPr>
          <p:cNvPicPr>
            <a:picLocks noChangeAspect="1"/>
          </p:cNvPicPr>
          <p:nvPr/>
        </p:nvPicPr>
        <p:blipFill>
          <a:blip r:embed="rId4"/>
          <a:stretch>
            <a:fillRect/>
          </a:stretch>
        </p:blipFill>
        <p:spPr>
          <a:xfrm>
            <a:off x="8655449" y="2846056"/>
            <a:ext cx="1914715" cy="459531"/>
          </a:xfrm>
          <a:prstGeom prst="rect">
            <a:avLst/>
          </a:prstGeom>
        </p:spPr>
      </p:pic>
      <p:pic>
        <p:nvPicPr>
          <p:cNvPr id="6" name="Picture 2">
            <a:extLst>
              <a:ext uri="{FF2B5EF4-FFF2-40B4-BE49-F238E27FC236}">
                <a16:creationId xmlns:a16="http://schemas.microsoft.com/office/drawing/2014/main" id="{2B18DF82-FD14-43B0-95A3-2C28434E27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7009" y="2623187"/>
            <a:ext cx="1913024" cy="90527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8423E1AF-DA47-4EA7-B0BD-314CE532677D}"/>
              </a:ext>
            </a:extLst>
          </p:cNvPr>
          <p:cNvSpPr>
            <a:spLocks noGrp="1"/>
          </p:cNvSpPr>
          <p:nvPr>
            <p:ph type="title"/>
          </p:nvPr>
        </p:nvSpPr>
        <p:spPr>
          <a:xfrm>
            <a:off x="1451579" y="804519"/>
            <a:ext cx="9603275" cy="1049235"/>
          </a:xfrm>
        </p:spPr>
        <p:txBody>
          <a:bodyPr>
            <a:normAutofit/>
          </a:bodyPr>
          <a:lstStyle/>
          <a:p>
            <a:r>
              <a:rPr lang="en-US" dirty="0"/>
              <a:t>Environmental groups</a:t>
            </a:r>
          </a:p>
        </p:txBody>
      </p:sp>
      <p:sp>
        <p:nvSpPr>
          <p:cNvPr id="3" name="Content Placeholder 2">
            <a:extLst>
              <a:ext uri="{FF2B5EF4-FFF2-40B4-BE49-F238E27FC236}">
                <a16:creationId xmlns:a16="http://schemas.microsoft.com/office/drawing/2014/main" id="{D7E67956-A619-4E40-A35C-099C8B152F9E}"/>
              </a:ext>
            </a:extLst>
          </p:cNvPr>
          <p:cNvSpPr>
            <a:spLocks noGrp="1"/>
          </p:cNvSpPr>
          <p:nvPr>
            <p:ph idx="1"/>
          </p:nvPr>
        </p:nvSpPr>
        <p:spPr>
          <a:xfrm>
            <a:off x="1451581" y="2015734"/>
            <a:ext cx="4169336" cy="3450613"/>
          </a:xfrm>
        </p:spPr>
        <p:txBody>
          <a:bodyPr>
            <a:normAutofit/>
          </a:bodyPr>
          <a:lstStyle/>
          <a:p>
            <a:pPr lvl="1"/>
            <a:r>
              <a:rPr lang="en-ZW" dirty="0"/>
              <a:t>Environmental groups promote policies to control pollution and to combat global warming, wilderness protection, and species preservation.</a:t>
            </a:r>
          </a:p>
          <a:p>
            <a:pPr lvl="1"/>
            <a:r>
              <a:rPr lang="en-ZW" dirty="0"/>
              <a:t>They oppose supersonic aircraft, nuclear power plants, drilling in Alaska’s Arctic National Wildlife Refuge, and strip mining (Fracking)</a:t>
            </a:r>
          </a:p>
          <a:p>
            <a:endParaRPr lang="en-US" dirty="0"/>
          </a:p>
        </p:txBody>
      </p:sp>
    </p:spTree>
    <p:extLst>
      <p:ext uri="{BB962C8B-B14F-4D97-AF65-F5344CB8AC3E}">
        <p14:creationId xmlns:p14="http://schemas.microsoft.com/office/powerpoint/2010/main" val="3890883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95F5A6-016E-4BA7-92AD-4B533645954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94C544-92F7-4569-9FE8-7C22E9F45B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4" name="Picture 13" descr="A picture containing indoor, furniture&#10;&#10;Description generated with high confidence">
            <a:extLst>
              <a:ext uri="{FF2B5EF4-FFF2-40B4-BE49-F238E27FC236}">
                <a16:creationId xmlns:a16="http://schemas.microsoft.com/office/drawing/2014/main" id="{E76E611A-535B-4A82-AE27-8A1F194F07C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FDFFEA65-A257-41F9-A35D-DBDD3EAC093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0BBCF2-840E-4986-A89E-853FC56E873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0" name="Group 19">
            <a:extLst>
              <a:ext uri="{FF2B5EF4-FFF2-40B4-BE49-F238E27FC236}">
                <a16:creationId xmlns:a16="http://schemas.microsoft.com/office/drawing/2014/main" id="{9C86C917-BD82-4D52-B9D5-2DF386CDB53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21" name="Rectangle 20">
              <a:extLst>
                <a:ext uri="{FF2B5EF4-FFF2-40B4-BE49-F238E27FC236}">
                  <a16:creationId xmlns:a16="http://schemas.microsoft.com/office/drawing/2014/main" id="{B71EF40D-8A1B-4894-BDAC-612BE4E6AD8A}"/>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0A140B-6525-4E8A-9017-36479900B56F}"/>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erson in a suit and tie&#10;&#10;Description generated with very high confidence">
            <a:extLst>
              <a:ext uri="{FF2B5EF4-FFF2-40B4-BE49-F238E27FC236}">
                <a16:creationId xmlns:a16="http://schemas.microsoft.com/office/drawing/2014/main" id="{D035106D-03C4-4BB5-AB4B-A0B4E6064664}"/>
              </a:ext>
            </a:extLst>
          </p:cNvPr>
          <p:cNvPicPr>
            <a:picLocks noChangeAspect="1"/>
          </p:cNvPicPr>
          <p:nvPr/>
        </p:nvPicPr>
        <p:blipFill rotWithShape="1">
          <a:blip r:embed="rId3"/>
          <a:srcRect r="35206" b="1"/>
          <a:stretch/>
        </p:blipFill>
        <p:spPr>
          <a:xfrm>
            <a:off x="8116373" y="1116345"/>
            <a:ext cx="2799103" cy="1479588"/>
          </a:xfrm>
          <a:prstGeom prst="rect">
            <a:avLst/>
          </a:prstGeom>
        </p:spPr>
      </p:pic>
      <p:pic>
        <p:nvPicPr>
          <p:cNvPr id="4" name="Picture 3">
            <a:extLst>
              <a:ext uri="{FF2B5EF4-FFF2-40B4-BE49-F238E27FC236}">
                <a16:creationId xmlns:a16="http://schemas.microsoft.com/office/drawing/2014/main" id="{F5715636-574C-415A-8818-B356ABF6735E}"/>
              </a:ext>
            </a:extLst>
          </p:cNvPr>
          <p:cNvPicPr>
            <a:picLocks noChangeAspect="1"/>
          </p:cNvPicPr>
          <p:nvPr/>
        </p:nvPicPr>
        <p:blipFill rotWithShape="1">
          <a:blip r:embed="rId4"/>
          <a:srcRect t="24192" r="5" b="15447"/>
          <a:stretch/>
        </p:blipFill>
        <p:spPr>
          <a:xfrm>
            <a:off x="8116373" y="2759269"/>
            <a:ext cx="2799103" cy="2223247"/>
          </a:xfrm>
          <a:prstGeom prst="rect">
            <a:avLst/>
          </a:prstGeom>
        </p:spPr>
      </p:pic>
      <p:sp>
        <p:nvSpPr>
          <p:cNvPr id="2" name="Title 1">
            <a:extLst>
              <a:ext uri="{FF2B5EF4-FFF2-40B4-BE49-F238E27FC236}">
                <a16:creationId xmlns:a16="http://schemas.microsoft.com/office/drawing/2014/main" id="{CA146CFC-8A5C-401E-A32B-FAFB49BE913A}"/>
              </a:ext>
            </a:extLst>
          </p:cNvPr>
          <p:cNvSpPr>
            <a:spLocks noGrp="1"/>
          </p:cNvSpPr>
          <p:nvPr>
            <p:ph type="title"/>
          </p:nvPr>
        </p:nvSpPr>
        <p:spPr>
          <a:xfrm>
            <a:off x="1451579" y="804519"/>
            <a:ext cx="5550357" cy="1049235"/>
          </a:xfrm>
        </p:spPr>
        <p:txBody>
          <a:bodyPr>
            <a:normAutofit/>
          </a:bodyPr>
          <a:lstStyle/>
          <a:p>
            <a:r>
              <a:rPr lang="en-US" dirty="0"/>
              <a:t>Public interest groups</a:t>
            </a:r>
          </a:p>
        </p:txBody>
      </p:sp>
      <p:sp>
        <p:nvSpPr>
          <p:cNvPr id="3" name="Content Placeholder 2">
            <a:extLst>
              <a:ext uri="{FF2B5EF4-FFF2-40B4-BE49-F238E27FC236}">
                <a16:creationId xmlns:a16="http://schemas.microsoft.com/office/drawing/2014/main" id="{81F85BA6-3AB6-4648-9D94-25DEA3240F84}"/>
              </a:ext>
            </a:extLst>
          </p:cNvPr>
          <p:cNvSpPr>
            <a:spLocks noGrp="1"/>
          </p:cNvSpPr>
          <p:nvPr>
            <p:ph idx="1"/>
          </p:nvPr>
        </p:nvSpPr>
        <p:spPr>
          <a:xfrm>
            <a:off x="1451579" y="2015732"/>
            <a:ext cx="5550357" cy="3450613"/>
          </a:xfrm>
        </p:spPr>
        <p:txBody>
          <a:bodyPr>
            <a:normAutofit/>
          </a:bodyPr>
          <a:lstStyle/>
          <a:p>
            <a:pPr>
              <a:lnSpc>
                <a:spcPct val="110000"/>
              </a:lnSpc>
            </a:pPr>
            <a:r>
              <a:rPr lang="en-ZW" dirty="0"/>
              <a:t>Consumer and Other Public Interest Lobbies</a:t>
            </a:r>
            <a:endParaRPr lang="en-ZW"/>
          </a:p>
          <a:p>
            <a:pPr lvl="1">
              <a:lnSpc>
                <a:spcPct val="110000"/>
              </a:lnSpc>
            </a:pPr>
            <a:r>
              <a:rPr lang="en-ZW" dirty="0"/>
              <a:t>Public interest Lobbies – Groups that see a collective good, and the achievement of which will not selectively and materially benefit the membership or activists of the organization.</a:t>
            </a:r>
            <a:endParaRPr lang="en-ZW"/>
          </a:p>
          <a:p>
            <a:pPr lvl="1">
              <a:lnSpc>
                <a:spcPct val="110000"/>
              </a:lnSpc>
            </a:pPr>
            <a:r>
              <a:rPr lang="en-ZW" dirty="0"/>
              <a:t>Consumer groups – In 1973, Congress responded to consumer advocacy by creating the Consumer Product Safety Commission, which it authorized to regulate all consumer products and to ban products that were dangerous.</a:t>
            </a:r>
            <a:endParaRPr lang="en-ZW"/>
          </a:p>
          <a:p>
            <a:pPr>
              <a:lnSpc>
                <a:spcPct val="110000"/>
              </a:lnSpc>
            </a:pPr>
            <a:endParaRPr lang="en-US"/>
          </a:p>
        </p:txBody>
      </p:sp>
    </p:spTree>
    <p:extLst>
      <p:ext uri="{BB962C8B-B14F-4D97-AF65-F5344CB8AC3E}">
        <p14:creationId xmlns:p14="http://schemas.microsoft.com/office/powerpoint/2010/main" val="275119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2C14A9-3617-46DD-9FC4-ED828A7D3E6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E5CB6C-D5A1-44AB-BAD0-E76C67ED280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4" name="Picture 13" descr="A picture containing indoor, furniture&#10;&#10;Description generated with high confidence">
            <a:extLst>
              <a:ext uri="{FF2B5EF4-FFF2-40B4-BE49-F238E27FC236}">
                <a16:creationId xmlns:a16="http://schemas.microsoft.com/office/drawing/2014/main" id="{D5A16967-5C32-4A48-9F02-4F0228AC8DB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942D078B-EF20-4DB1-AA1B-87F212C56A9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AB0109-1C89-41F0-9EDF-3DE017BE3F2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descr="A group of people walking down a street&#10;&#10;Description generated with very high confidence">
            <a:extLst>
              <a:ext uri="{FF2B5EF4-FFF2-40B4-BE49-F238E27FC236}">
                <a16:creationId xmlns:a16="http://schemas.microsoft.com/office/drawing/2014/main" id="{51F75CC8-3375-4BCF-AECC-4DE739CB4E66}"/>
              </a:ext>
            </a:extLst>
          </p:cNvPr>
          <p:cNvPicPr>
            <a:picLocks noChangeAspect="1"/>
          </p:cNvPicPr>
          <p:nvPr/>
        </p:nvPicPr>
        <p:blipFill>
          <a:blip r:embed="rId3"/>
          <a:stretch>
            <a:fillRect/>
          </a:stretch>
        </p:blipFill>
        <p:spPr>
          <a:xfrm>
            <a:off x="7724699" y="481109"/>
            <a:ext cx="3572625" cy="2491906"/>
          </a:xfrm>
          <a:prstGeom prst="rect">
            <a:avLst/>
          </a:prstGeom>
        </p:spPr>
      </p:pic>
      <p:pic>
        <p:nvPicPr>
          <p:cNvPr id="5" name="Picture 4" descr="A crowd of people&#10;&#10;Description generated with very high confidence">
            <a:extLst>
              <a:ext uri="{FF2B5EF4-FFF2-40B4-BE49-F238E27FC236}">
                <a16:creationId xmlns:a16="http://schemas.microsoft.com/office/drawing/2014/main" id="{651D049A-B10D-433A-BCB0-3C08F2D8EC20}"/>
              </a:ext>
            </a:extLst>
          </p:cNvPr>
          <p:cNvPicPr>
            <a:picLocks noChangeAspect="1"/>
          </p:cNvPicPr>
          <p:nvPr/>
        </p:nvPicPr>
        <p:blipFill>
          <a:blip r:embed="rId4"/>
          <a:stretch>
            <a:fillRect/>
          </a:stretch>
        </p:blipFill>
        <p:spPr>
          <a:xfrm>
            <a:off x="7644415" y="3138486"/>
            <a:ext cx="3733194" cy="2491907"/>
          </a:xfrm>
          <a:prstGeom prst="rect">
            <a:avLst/>
          </a:prstGeom>
        </p:spPr>
      </p:pic>
      <p:sp>
        <p:nvSpPr>
          <p:cNvPr id="2" name="Title 1">
            <a:extLst>
              <a:ext uri="{FF2B5EF4-FFF2-40B4-BE49-F238E27FC236}">
                <a16:creationId xmlns:a16="http://schemas.microsoft.com/office/drawing/2014/main" id="{89B5307F-DB9F-4507-B0F1-14F3BBD08FA7}"/>
              </a:ext>
            </a:extLst>
          </p:cNvPr>
          <p:cNvSpPr>
            <a:spLocks noGrp="1"/>
          </p:cNvSpPr>
          <p:nvPr>
            <p:ph type="title"/>
          </p:nvPr>
        </p:nvSpPr>
        <p:spPr>
          <a:xfrm>
            <a:off x="1451579" y="804519"/>
            <a:ext cx="5550357" cy="1049235"/>
          </a:xfrm>
        </p:spPr>
        <p:txBody>
          <a:bodyPr>
            <a:normAutofit/>
          </a:bodyPr>
          <a:lstStyle/>
          <a:p>
            <a:r>
              <a:rPr lang="en-US" dirty="0"/>
              <a:t>Equality interest</a:t>
            </a:r>
          </a:p>
        </p:txBody>
      </p:sp>
      <p:sp>
        <p:nvSpPr>
          <p:cNvPr id="3" name="Content Placeholder 2">
            <a:extLst>
              <a:ext uri="{FF2B5EF4-FFF2-40B4-BE49-F238E27FC236}">
                <a16:creationId xmlns:a16="http://schemas.microsoft.com/office/drawing/2014/main" id="{9A5C4E2A-0907-4DE2-91A5-132557ED0172}"/>
              </a:ext>
            </a:extLst>
          </p:cNvPr>
          <p:cNvSpPr>
            <a:spLocks noGrp="1"/>
          </p:cNvSpPr>
          <p:nvPr>
            <p:ph idx="1"/>
          </p:nvPr>
        </p:nvSpPr>
        <p:spPr>
          <a:xfrm>
            <a:off x="1451579" y="2015732"/>
            <a:ext cx="5550357" cy="3450613"/>
          </a:xfrm>
        </p:spPr>
        <p:txBody>
          <a:bodyPr>
            <a:normAutofit/>
          </a:bodyPr>
          <a:lstStyle/>
          <a:p>
            <a:pPr marL="457200" indent="-457200">
              <a:lnSpc>
                <a:spcPct val="110000"/>
              </a:lnSpc>
              <a:buFont typeface="+mj-lt"/>
              <a:buAutoNum type="arabicPeriod"/>
            </a:pPr>
            <a:r>
              <a:rPr lang="en-US" sz="1900"/>
              <a:t>National Assoc. for the Advancement of Colored People (NAACP) is one of America’s oldest and most influential civil rights organizations.  It is dedicated to fighting racial discrimination.</a:t>
            </a:r>
          </a:p>
          <a:p>
            <a:pPr marL="457200" indent="-457200">
              <a:lnSpc>
                <a:spcPct val="110000"/>
              </a:lnSpc>
              <a:buFont typeface="+mj-lt"/>
              <a:buAutoNum type="arabicPeriod"/>
            </a:pPr>
            <a:r>
              <a:rPr lang="en-US" sz="1900"/>
              <a:t>The National Organization of Women (NOW) is the largest feminist organization in the United States.  Its mission is “to take action to bring women into full </a:t>
            </a:r>
            <a:r>
              <a:rPr lang="en-US" sz="1900" err="1"/>
              <a:t>participationin</a:t>
            </a:r>
            <a:r>
              <a:rPr lang="en-US" sz="1900"/>
              <a:t> society- sharing equal rights, responsibilities and opportunities with men, while living free from discrimination.”</a:t>
            </a:r>
          </a:p>
        </p:txBody>
      </p:sp>
    </p:spTree>
    <p:extLst>
      <p:ext uri="{BB962C8B-B14F-4D97-AF65-F5344CB8AC3E}">
        <p14:creationId xmlns:p14="http://schemas.microsoft.com/office/powerpoint/2010/main" val="168857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83A8-D43C-4B26-B8D4-A872831DB6E9}"/>
              </a:ext>
            </a:extLst>
          </p:cNvPr>
          <p:cNvSpPr>
            <a:spLocks noGrp="1"/>
          </p:cNvSpPr>
          <p:nvPr>
            <p:ph type="title"/>
          </p:nvPr>
        </p:nvSpPr>
        <p:spPr/>
        <p:txBody>
          <a:bodyPr/>
          <a:lstStyle/>
          <a:p>
            <a:r>
              <a:rPr lang="en-US" dirty="0"/>
              <a:t>Single-issue groups</a:t>
            </a:r>
          </a:p>
        </p:txBody>
      </p:sp>
      <p:sp>
        <p:nvSpPr>
          <p:cNvPr id="3" name="Content Placeholder 2">
            <a:extLst>
              <a:ext uri="{FF2B5EF4-FFF2-40B4-BE49-F238E27FC236}">
                <a16:creationId xmlns:a16="http://schemas.microsoft.com/office/drawing/2014/main" id="{66600FA4-CAF3-4F04-97DE-8D31456E619F}"/>
              </a:ext>
            </a:extLst>
          </p:cNvPr>
          <p:cNvSpPr>
            <a:spLocks noGrp="1"/>
          </p:cNvSpPr>
          <p:nvPr>
            <p:ph idx="1"/>
          </p:nvPr>
        </p:nvSpPr>
        <p:spPr/>
        <p:txBody>
          <a:bodyPr/>
          <a:lstStyle/>
          <a:p>
            <a:pPr marL="457200" indent="-457200">
              <a:buFont typeface="+mj-lt"/>
              <a:buAutoNum type="arabicPeriod"/>
            </a:pPr>
            <a:r>
              <a:rPr lang="en-US" dirty="0"/>
              <a:t>Single-issue groups focus their efforts on one issue.  For example, the National Right to Life Committee opposes abortion, while Planned Parenthood lobbies for reproductive rights and women health programs.</a:t>
            </a:r>
          </a:p>
          <a:p>
            <a:pPr marL="457200" indent="-457200">
              <a:buFont typeface="+mj-lt"/>
              <a:buAutoNum type="arabicPeriod"/>
            </a:pPr>
            <a:r>
              <a:rPr lang="en-US" dirty="0"/>
              <a:t>The NRA is one of the best known and most influential single-interest groups.  It works to uphold the right of people to bear arms for recreation and self-defense.  In contrast, the Michigan Coalition for Responsible Gun Owners is a single-issue SIG dedicated to gun control.</a:t>
            </a:r>
          </a:p>
        </p:txBody>
      </p:sp>
      <p:pic>
        <p:nvPicPr>
          <p:cNvPr id="4" name="Picture 3">
            <a:extLst>
              <a:ext uri="{FF2B5EF4-FFF2-40B4-BE49-F238E27FC236}">
                <a16:creationId xmlns:a16="http://schemas.microsoft.com/office/drawing/2014/main" id="{2B337AB1-5D8D-4573-B2F4-16195AC1225B}"/>
              </a:ext>
            </a:extLst>
          </p:cNvPr>
          <p:cNvPicPr>
            <a:picLocks noChangeAspect="1"/>
          </p:cNvPicPr>
          <p:nvPr/>
        </p:nvPicPr>
        <p:blipFill>
          <a:blip r:embed="rId2"/>
          <a:stretch>
            <a:fillRect/>
          </a:stretch>
        </p:blipFill>
        <p:spPr>
          <a:xfrm>
            <a:off x="4744725" y="4541657"/>
            <a:ext cx="2173332" cy="2173332"/>
          </a:xfrm>
          <a:prstGeom prst="rect">
            <a:avLst/>
          </a:prstGeom>
        </p:spPr>
      </p:pic>
      <p:pic>
        <p:nvPicPr>
          <p:cNvPr id="5" name="Picture 4">
            <a:extLst>
              <a:ext uri="{FF2B5EF4-FFF2-40B4-BE49-F238E27FC236}">
                <a16:creationId xmlns:a16="http://schemas.microsoft.com/office/drawing/2014/main" id="{EB560232-7DC6-4EF8-AC6E-61BC983EA6DA}"/>
              </a:ext>
            </a:extLst>
          </p:cNvPr>
          <p:cNvPicPr>
            <a:picLocks noChangeAspect="1"/>
          </p:cNvPicPr>
          <p:nvPr/>
        </p:nvPicPr>
        <p:blipFill>
          <a:blip r:embed="rId3"/>
          <a:stretch>
            <a:fillRect/>
          </a:stretch>
        </p:blipFill>
        <p:spPr>
          <a:xfrm>
            <a:off x="566437" y="5190173"/>
            <a:ext cx="3134183" cy="863308"/>
          </a:xfrm>
          <a:prstGeom prst="rect">
            <a:avLst/>
          </a:prstGeom>
        </p:spPr>
      </p:pic>
      <p:pic>
        <p:nvPicPr>
          <p:cNvPr id="6" name="Picture 5">
            <a:extLst>
              <a:ext uri="{FF2B5EF4-FFF2-40B4-BE49-F238E27FC236}">
                <a16:creationId xmlns:a16="http://schemas.microsoft.com/office/drawing/2014/main" id="{FA85E8AA-986E-454E-B8ED-51865770D990}"/>
              </a:ext>
            </a:extLst>
          </p:cNvPr>
          <p:cNvPicPr>
            <a:picLocks noChangeAspect="1"/>
          </p:cNvPicPr>
          <p:nvPr/>
        </p:nvPicPr>
        <p:blipFill>
          <a:blip r:embed="rId4"/>
          <a:stretch>
            <a:fillRect/>
          </a:stretch>
        </p:blipFill>
        <p:spPr>
          <a:xfrm>
            <a:off x="7962162" y="4828223"/>
            <a:ext cx="2857500" cy="361950"/>
          </a:xfrm>
          <a:prstGeom prst="rect">
            <a:avLst/>
          </a:prstGeom>
        </p:spPr>
      </p:pic>
      <p:pic>
        <p:nvPicPr>
          <p:cNvPr id="7" name="Picture 6">
            <a:extLst>
              <a:ext uri="{FF2B5EF4-FFF2-40B4-BE49-F238E27FC236}">
                <a16:creationId xmlns:a16="http://schemas.microsoft.com/office/drawing/2014/main" id="{731797E6-1C78-43D9-BCD9-C72A907EBD74}"/>
              </a:ext>
            </a:extLst>
          </p:cNvPr>
          <p:cNvPicPr>
            <a:picLocks noChangeAspect="1"/>
          </p:cNvPicPr>
          <p:nvPr/>
        </p:nvPicPr>
        <p:blipFill>
          <a:blip r:embed="rId5"/>
          <a:stretch>
            <a:fillRect/>
          </a:stretch>
        </p:blipFill>
        <p:spPr>
          <a:xfrm>
            <a:off x="7177496" y="5466345"/>
            <a:ext cx="4762500" cy="857250"/>
          </a:xfrm>
          <a:prstGeom prst="rect">
            <a:avLst/>
          </a:prstGeom>
        </p:spPr>
      </p:pic>
    </p:spTree>
    <p:extLst>
      <p:ext uri="{BB962C8B-B14F-4D97-AF65-F5344CB8AC3E}">
        <p14:creationId xmlns:p14="http://schemas.microsoft.com/office/powerpoint/2010/main" val="156636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picture containing indoor, furniture&#10;&#10;Description generated with high confidence">
            <a:extLst>
              <a:ext uri="{FF2B5EF4-FFF2-40B4-BE49-F238E27FC236}">
                <a16:creationId xmlns:a16="http://schemas.microsoft.com/office/drawing/2014/main" id="{C2192E09-EBC7-416C-B887-DFF915D7F4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B5F9E98A-4FF4-43D6-9C48-6DF0E7F2D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07A636-DC99-4588-80C4-9E069B97C3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descr="A picture containing indoor, furniture&#10;&#10;Description generated with high confidence">
            <a:extLst>
              <a:ext uri="{FF2B5EF4-FFF2-40B4-BE49-F238E27FC236}">
                <a16:creationId xmlns:a16="http://schemas.microsoft.com/office/drawing/2014/main" id="{D4ED6A5F-3B06-48C5-850F-8045C4DF69A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C9A60B9D-8DAC-4DA9-88DE-9911621A2B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2BAA51-3181-4303-929A-FCD9C33F890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797D36C-CD1D-4DE6-B5BC-F8EC0A331658}"/>
              </a:ext>
            </a:extLst>
          </p:cNvPr>
          <p:cNvSpPr>
            <a:spLocks noGrp="1"/>
          </p:cNvSpPr>
          <p:nvPr>
            <p:ph type="ctrTitle" idx="4294967295"/>
          </p:nvPr>
        </p:nvSpPr>
        <p:spPr>
          <a:xfrm>
            <a:off x="960933" y="960241"/>
            <a:ext cx="6849699" cy="4203872"/>
          </a:xfrm>
        </p:spPr>
        <p:txBody>
          <a:bodyPr vert="horz" lIns="91440" tIns="45720" rIns="91440" bIns="0" rtlCol="0" anchor="ctr">
            <a:normAutofit/>
          </a:bodyPr>
          <a:lstStyle/>
          <a:p>
            <a:pPr algn="r"/>
            <a:r>
              <a:rPr lang="en-US" sz="5400"/>
              <a:t>Interest group goals and strategies</a:t>
            </a:r>
          </a:p>
        </p:txBody>
      </p:sp>
    </p:spTree>
    <p:extLst>
      <p:ext uri="{BB962C8B-B14F-4D97-AF65-F5344CB8AC3E}">
        <p14:creationId xmlns:p14="http://schemas.microsoft.com/office/powerpoint/2010/main" val="411916322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BB36-2870-453B-A134-C202F34DF41E}"/>
              </a:ext>
            </a:extLst>
          </p:cNvPr>
          <p:cNvSpPr>
            <a:spLocks noGrp="1"/>
          </p:cNvSpPr>
          <p:nvPr>
            <p:ph type="title"/>
          </p:nvPr>
        </p:nvSpPr>
        <p:spPr/>
        <p:txBody>
          <a:bodyPr/>
          <a:lstStyle/>
          <a:p>
            <a:r>
              <a:rPr lang="en-US" dirty="0"/>
              <a:t>Interest group goals and strategies</a:t>
            </a:r>
          </a:p>
        </p:txBody>
      </p:sp>
      <p:sp>
        <p:nvSpPr>
          <p:cNvPr id="3" name="Content Placeholder 2">
            <a:extLst>
              <a:ext uri="{FF2B5EF4-FFF2-40B4-BE49-F238E27FC236}">
                <a16:creationId xmlns:a16="http://schemas.microsoft.com/office/drawing/2014/main" id="{62F2DD6E-3170-4C9F-9F2C-B053BEF5C7A7}"/>
              </a:ext>
            </a:extLst>
          </p:cNvPr>
          <p:cNvSpPr>
            <a:spLocks noGrp="1"/>
          </p:cNvSpPr>
          <p:nvPr>
            <p:ph idx="1"/>
          </p:nvPr>
        </p:nvSpPr>
        <p:spPr/>
        <p:txBody>
          <a:bodyPr>
            <a:normAutofit fontScale="55000" lnSpcReduction="20000"/>
          </a:bodyPr>
          <a:lstStyle/>
          <a:p>
            <a:r>
              <a:rPr lang="en-US" sz="3600" dirty="0"/>
              <a:t>FUNDAMENTAL GOALS</a:t>
            </a:r>
          </a:p>
          <a:p>
            <a:pPr marL="914400" lvl="1" indent="-457200">
              <a:buFont typeface="+mj-lt"/>
              <a:buAutoNum type="arabicPeriod"/>
            </a:pPr>
            <a:r>
              <a:rPr lang="en-US" sz="3600" dirty="0"/>
              <a:t>GAIN ACCESS TO POLICY MAKERS.</a:t>
            </a:r>
          </a:p>
          <a:p>
            <a:pPr marL="1371600" lvl="2" indent="-457200">
              <a:buFont typeface="+mj-lt"/>
              <a:buAutoNum type="arabicPeriod"/>
            </a:pPr>
            <a:r>
              <a:rPr lang="en-US" sz="3400" dirty="0"/>
              <a:t>Money / Contributions </a:t>
            </a:r>
          </a:p>
          <a:p>
            <a:pPr marL="1371600" lvl="2" indent="-457200">
              <a:buFont typeface="+mj-lt"/>
              <a:buAutoNum type="arabicPeriod"/>
            </a:pPr>
            <a:r>
              <a:rPr lang="en-US" sz="3400" dirty="0"/>
              <a:t>Supply valuable information</a:t>
            </a:r>
          </a:p>
          <a:p>
            <a:pPr marL="1371600" lvl="2" indent="-457200">
              <a:buFont typeface="+mj-lt"/>
              <a:buAutoNum type="arabicPeriod"/>
            </a:pPr>
            <a:r>
              <a:rPr lang="en-US" sz="3400" dirty="0"/>
              <a:t>Revolving Door – offer a job to Congressmen and their staffers when the leave public office.</a:t>
            </a:r>
          </a:p>
          <a:p>
            <a:pPr marL="914400" lvl="1" indent="-457200">
              <a:buFont typeface="+mj-lt"/>
              <a:buAutoNum type="arabicPeriod"/>
            </a:pPr>
            <a:r>
              <a:rPr lang="en-US" sz="3600" dirty="0"/>
              <a:t>INFLUENCE PUBLIC POLICY.</a:t>
            </a:r>
          </a:p>
          <a:p>
            <a:pPr marL="1371600" lvl="2" indent="-457200">
              <a:buFont typeface="+mj-lt"/>
              <a:buAutoNum type="arabicPeriod"/>
            </a:pPr>
            <a:r>
              <a:rPr lang="en-US" sz="3400"/>
              <a:t>See above</a:t>
            </a:r>
            <a:endParaRPr lang="en-US" sz="3400" dirty="0"/>
          </a:p>
          <a:p>
            <a:pPr marL="914400" lvl="1" indent="-457200">
              <a:buFont typeface="+mj-lt"/>
              <a:buAutoNum type="arabicPeriod"/>
            </a:pPr>
            <a:r>
              <a:rPr lang="en-US" sz="3600" dirty="0"/>
              <a:t>SUPPORT SYMPATHETIC POLICYMAKERS.</a:t>
            </a:r>
          </a:p>
        </p:txBody>
      </p:sp>
    </p:spTree>
    <p:extLst>
      <p:ext uri="{BB962C8B-B14F-4D97-AF65-F5344CB8AC3E}">
        <p14:creationId xmlns:p14="http://schemas.microsoft.com/office/powerpoint/2010/main" val="35887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1FB1-D52A-4F12-BFA8-2B1386C7D980}"/>
              </a:ext>
            </a:extLst>
          </p:cNvPr>
          <p:cNvSpPr>
            <a:spLocks noGrp="1"/>
          </p:cNvSpPr>
          <p:nvPr>
            <p:ph type="title"/>
          </p:nvPr>
        </p:nvSpPr>
        <p:spPr/>
        <p:txBody>
          <a:bodyPr/>
          <a:lstStyle/>
          <a:p>
            <a:r>
              <a:rPr lang="en-US" dirty="0"/>
              <a:t>LOBBYING</a:t>
            </a:r>
          </a:p>
        </p:txBody>
      </p:sp>
      <p:sp>
        <p:nvSpPr>
          <p:cNvPr id="3" name="Content Placeholder 2">
            <a:extLst>
              <a:ext uri="{FF2B5EF4-FFF2-40B4-BE49-F238E27FC236}">
                <a16:creationId xmlns:a16="http://schemas.microsoft.com/office/drawing/2014/main" id="{74300941-1907-4347-BD01-D5877A199126}"/>
              </a:ext>
            </a:extLst>
          </p:cNvPr>
          <p:cNvSpPr>
            <a:spLocks noGrp="1"/>
          </p:cNvSpPr>
          <p:nvPr>
            <p:ph idx="1"/>
          </p:nvPr>
        </p:nvSpPr>
        <p:spPr/>
        <p:txBody>
          <a:bodyPr>
            <a:normAutofit fontScale="70000" lnSpcReduction="20000"/>
          </a:bodyPr>
          <a:lstStyle/>
          <a:p>
            <a:pPr marL="457200" indent="-457200">
              <a:buFont typeface="+mj-lt"/>
              <a:buAutoNum type="arabicPeriod"/>
            </a:pPr>
            <a:r>
              <a:rPr lang="en-US" sz="2300" dirty="0"/>
              <a:t>Definitions</a:t>
            </a:r>
          </a:p>
          <a:p>
            <a:pPr lvl="1"/>
            <a:r>
              <a:rPr lang="en-US" sz="2300" dirty="0"/>
              <a:t>The process by which interest groups attempt to influence the decisions of policymakers.</a:t>
            </a:r>
          </a:p>
          <a:p>
            <a:pPr lvl="1"/>
            <a:r>
              <a:rPr lang="en-US" sz="2300" dirty="0"/>
              <a:t>Lobbyists are people who attempt to persuade policymakers to support the goals of an interest group.</a:t>
            </a:r>
          </a:p>
          <a:p>
            <a:pPr marL="457200" indent="-457200">
              <a:buFont typeface="+mj-lt"/>
              <a:buAutoNum type="arabicPeriod"/>
            </a:pPr>
            <a:r>
              <a:rPr lang="en-US" sz="2300" dirty="0"/>
              <a:t>Lobbying Congress</a:t>
            </a:r>
          </a:p>
          <a:p>
            <a:pPr lvl="1"/>
            <a:r>
              <a:rPr lang="en-US" sz="2300" dirty="0"/>
              <a:t>Approx. 30,000 lobbyists currently work in Washington D.C.  They spend over $2 billion a year lobbying Congress.</a:t>
            </a:r>
          </a:p>
          <a:p>
            <a:pPr lvl="1"/>
            <a:r>
              <a:rPr lang="en-US" sz="2300" dirty="0"/>
              <a:t>Lobbyist often testify before congressional committees</a:t>
            </a:r>
          </a:p>
          <a:p>
            <a:pPr lvl="1"/>
            <a:r>
              <a:rPr lang="en-US" sz="2300" dirty="0"/>
              <a:t>Lobbyists provide members of Congress with INFORMATION on technical issues.</a:t>
            </a:r>
          </a:p>
          <a:p>
            <a:pPr lvl="1"/>
            <a:r>
              <a:rPr lang="en-US" sz="2300" dirty="0"/>
              <a:t>Lobbyists often meet informally with congressional aides.</a:t>
            </a:r>
          </a:p>
          <a:p>
            <a:pPr lvl="1"/>
            <a:r>
              <a:rPr lang="en-US" sz="2300" dirty="0"/>
              <a:t>Lobbyists often bring influential constituents to Washington to discuss important policy matters with their representatives.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3019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51B6-BAC0-45C7-B15B-C13176226E1D}"/>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EA3EC2DA-55E6-4A1B-89DB-9E1A8E6BA0DF}"/>
              </a:ext>
            </a:extLst>
          </p:cNvPr>
          <p:cNvSpPr>
            <a:spLocks noGrp="1"/>
          </p:cNvSpPr>
          <p:nvPr>
            <p:ph idx="1"/>
          </p:nvPr>
        </p:nvSpPr>
        <p:spPr/>
        <p:txBody>
          <a:bodyPr/>
          <a:lstStyle/>
          <a:p>
            <a:pPr marL="514350" indent="-514350">
              <a:buFont typeface="+mj-lt"/>
              <a:buAutoNum type="arabicPeriod"/>
            </a:pPr>
            <a:r>
              <a:rPr lang="en-US" sz="3200" dirty="0"/>
              <a:t>An interest group is an organization of people whose members share policy views on specific issues and attempt to influence public policy to their benefit.</a:t>
            </a:r>
          </a:p>
          <a:p>
            <a:pPr marL="514350" indent="-514350">
              <a:buFont typeface="+mj-lt"/>
              <a:buAutoNum type="arabicPeriod"/>
            </a:pPr>
            <a:r>
              <a:rPr lang="en-US" sz="3200" dirty="0"/>
              <a:t>Interest groups operate at every level of gov. in America’s federal system.</a:t>
            </a:r>
          </a:p>
          <a:p>
            <a:pPr marL="0" indent="0">
              <a:buNone/>
            </a:pPr>
            <a:endParaRPr lang="en-US" dirty="0"/>
          </a:p>
        </p:txBody>
      </p:sp>
    </p:spTree>
    <p:extLst>
      <p:ext uri="{BB962C8B-B14F-4D97-AF65-F5344CB8AC3E}">
        <p14:creationId xmlns:p14="http://schemas.microsoft.com/office/powerpoint/2010/main" val="1839812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9B83-C920-4AA5-BEFD-76E043158328}"/>
              </a:ext>
            </a:extLst>
          </p:cNvPr>
          <p:cNvSpPr>
            <a:spLocks noGrp="1"/>
          </p:cNvSpPr>
          <p:nvPr>
            <p:ph type="title"/>
          </p:nvPr>
        </p:nvSpPr>
        <p:spPr/>
        <p:txBody>
          <a:bodyPr/>
          <a:lstStyle/>
          <a:p>
            <a:r>
              <a:rPr lang="en-US" dirty="0"/>
              <a:t>LOBBYING</a:t>
            </a:r>
          </a:p>
        </p:txBody>
      </p:sp>
      <p:sp>
        <p:nvSpPr>
          <p:cNvPr id="3" name="Content Placeholder 2">
            <a:extLst>
              <a:ext uri="{FF2B5EF4-FFF2-40B4-BE49-F238E27FC236}">
                <a16:creationId xmlns:a16="http://schemas.microsoft.com/office/drawing/2014/main" id="{4208050B-2DCE-4588-A3BF-441567B124D6}"/>
              </a:ext>
            </a:extLst>
          </p:cNvPr>
          <p:cNvSpPr>
            <a:spLocks noGrp="1"/>
          </p:cNvSpPr>
          <p:nvPr>
            <p:ph idx="1"/>
          </p:nvPr>
        </p:nvSpPr>
        <p:spPr/>
        <p:txBody>
          <a:bodyPr>
            <a:normAutofit/>
          </a:bodyPr>
          <a:lstStyle/>
          <a:p>
            <a:r>
              <a:rPr lang="en-US" sz="2400" dirty="0"/>
              <a:t>Lobbying the EXECUTIVE BRANCH</a:t>
            </a:r>
          </a:p>
          <a:p>
            <a:pPr lvl="1"/>
            <a:r>
              <a:rPr lang="en-US" sz="2400" dirty="0"/>
              <a:t>Most Executive lobbying focuses on presenting a point of view to White House aides and other government officials.</a:t>
            </a:r>
          </a:p>
          <a:p>
            <a:pPr lvl="1"/>
            <a:r>
              <a:rPr lang="en-US" sz="2400" dirty="0"/>
              <a:t>Most presidents have created a staff position to provide interest groups with access to their administration.</a:t>
            </a:r>
          </a:p>
          <a:p>
            <a:pPr lvl="1"/>
            <a:r>
              <a:rPr lang="en-US" sz="2400" dirty="0"/>
              <a:t>SIGs direct particular attention to establishing access to regulatory agencies.</a:t>
            </a:r>
          </a:p>
        </p:txBody>
      </p:sp>
    </p:spTree>
    <p:extLst>
      <p:ext uri="{BB962C8B-B14F-4D97-AF65-F5344CB8AC3E}">
        <p14:creationId xmlns:p14="http://schemas.microsoft.com/office/powerpoint/2010/main" val="93675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6AC72F-DCBB-4C76-824A-A1BC87307D9B}"/>
              </a:ext>
            </a:extLst>
          </p:cNvPr>
          <p:cNvPicPr>
            <a:picLocks noChangeAspect="1"/>
          </p:cNvPicPr>
          <p:nvPr/>
        </p:nvPicPr>
        <p:blipFill>
          <a:blip r:embed="rId2"/>
          <a:stretch>
            <a:fillRect/>
          </a:stretch>
        </p:blipFill>
        <p:spPr>
          <a:xfrm>
            <a:off x="7985065" y="2219856"/>
            <a:ext cx="3846438" cy="2784391"/>
          </a:xfrm>
          <a:prstGeom prst="rect">
            <a:avLst/>
          </a:prstGeom>
        </p:spPr>
      </p:pic>
      <p:sp>
        <p:nvSpPr>
          <p:cNvPr id="2" name="Title 1">
            <a:extLst>
              <a:ext uri="{FF2B5EF4-FFF2-40B4-BE49-F238E27FC236}">
                <a16:creationId xmlns:a16="http://schemas.microsoft.com/office/drawing/2014/main" id="{4A247D02-C021-4ADF-A60C-96303389B6A5}"/>
              </a:ext>
            </a:extLst>
          </p:cNvPr>
          <p:cNvSpPr>
            <a:spLocks noGrp="1"/>
          </p:cNvSpPr>
          <p:nvPr>
            <p:ph type="title"/>
          </p:nvPr>
        </p:nvSpPr>
        <p:spPr>
          <a:xfrm>
            <a:off x="1451579" y="804519"/>
            <a:ext cx="9603275" cy="1049235"/>
          </a:xfrm>
        </p:spPr>
        <p:txBody>
          <a:bodyPr>
            <a:normAutofit/>
          </a:bodyPr>
          <a:lstStyle/>
          <a:p>
            <a:r>
              <a:rPr lang="en-US" dirty="0"/>
              <a:t>LOBBYING</a:t>
            </a:r>
          </a:p>
        </p:txBody>
      </p:sp>
      <p:sp>
        <p:nvSpPr>
          <p:cNvPr id="3" name="Content Placeholder 2">
            <a:extLst>
              <a:ext uri="{FF2B5EF4-FFF2-40B4-BE49-F238E27FC236}">
                <a16:creationId xmlns:a16="http://schemas.microsoft.com/office/drawing/2014/main" id="{A3B73708-8072-4B90-AEAA-3E0FCD12D51D}"/>
              </a:ext>
            </a:extLst>
          </p:cNvPr>
          <p:cNvSpPr>
            <a:spLocks noGrp="1"/>
          </p:cNvSpPr>
          <p:nvPr>
            <p:ph idx="1"/>
          </p:nvPr>
        </p:nvSpPr>
        <p:spPr>
          <a:xfrm>
            <a:off x="1451579" y="2015734"/>
            <a:ext cx="6195784" cy="3450613"/>
          </a:xfrm>
        </p:spPr>
        <p:txBody>
          <a:bodyPr>
            <a:normAutofit/>
          </a:bodyPr>
          <a:lstStyle/>
          <a:p>
            <a:pPr>
              <a:lnSpc>
                <a:spcPct val="110000"/>
              </a:lnSpc>
            </a:pPr>
            <a:r>
              <a:rPr lang="en-US" sz="1500"/>
              <a:t>Lobbying the COURTS</a:t>
            </a:r>
          </a:p>
          <a:p>
            <a:pPr lvl="1">
              <a:lnSpc>
                <a:spcPct val="110000"/>
              </a:lnSpc>
            </a:pPr>
            <a:r>
              <a:rPr lang="en-US" sz="1500"/>
              <a:t>It’s inappropriate for lobbyists to have an informal meeting with a federal judge who is hearing a case important to the interest group the lobbyists are representing.  CORRUPT!!!!</a:t>
            </a:r>
          </a:p>
          <a:p>
            <a:pPr lvl="1">
              <a:lnSpc>
                <a:spcPct val="110000"/>
              </a:lnSpc>
            </a:pPr>
            <a:r>
              <a:rPr lang="en-US" sz="1500"/>
              <a:t>If SIGs fail in Congress, they can often take their case to the courts.  </a:t>
            </a:r>
          </a:p>
          <a:p>
            <a:pPr lvl="2">
              <a:lnSpc>
                <a:spcPct val="110000"/>
              </a:lnSpc>
            </a:pPr>
            <a:r>
              <a:rPr lang="en-US" sz="1500"/>
              <a:t>For example, in the 1950s, Congress repeatedly thwarted the NAACP’s efforts to support civil </a:t>
            </a:r>
            <a:r>
              <a:rPr lang="en-US" sz="1500" err="1"/>
              <a:t>riths</a:t>
            </a:r>
            <a:r>
              <a:rPr lang="en-US" sz="1500"/>
              <a:t> legislation.  The NAACP responded by sponsoring the </a:t>
            </a:r>
            <a:r>
              <a:rPr lang="en-US" sz="1500" i="1"/>
              <a:t>Brown v. Board of Education of Topeka </a:t>
            </a:r>
            <a:r>
              <a:rPr lang="en-US" sz="1500"/>
              <a:t>case.  The Supreme Court’s landmark decision marked  </a:t>
            </a:r>
            <a:r>
              <a:rPr lang="en-US" sz="1500" err="1"/>
              <a:t>ahistoric</a:t>
            </a:r>
            <a:r>
              <a:rPr lang="en-US" sz="1500"/>
              <a:t> victory for the NAACP, while at the same time encouraging other interest groups to use litigation to achieve their goals.</a:t>
            </a:r>
          </a:p>
        </p:txBody>
      </p:sp>
    </p:spTree>
    <p:extLst>
      <p:ext uri="{BB962C8B-B14F-4D97-AF65-F5344CB8AC3E}">
        <p14:creationId xmlns:p14="http://schemas.microsoft.com/office/powerpoint/2010/main" val="80404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3">
            <a:extLst>
              <a:ext uri="{FF2B5EF4-FFF2-40B4-BE49-F238E27FC236}">
                <a16:creationId xmlns:a16="http://schemas.microsoft.com/office/drawing/2014/main" id="{C6870151-9189-4C3A-8379-EF3D95827A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suit and tie&#10;&#10;Description generated with very high confidence">
            <a:extLst>
              <a:ext uri="{FF2B5EF4-FFF2-40B4-BE49-F238E27FC236}">
                <a16:creationId xmlns:a16="http://schemas.microsoft.com/office/drawing/2014/main" id="{BC19EEC6-60E7-49F3-8C2B-C7A4318FDBFF}"/>
              </a:ext>
            </a:extLst>
          </p:cNvPr>
          <p:cNvPicPr>
            <a:picLocks noChangeAspect="1"/>
          </p:cNvPicPr>
          <p:nvPr/>
        </p:nvPicPr>
        <p:blipFill rotWithShape="1">
          <a:blip r:embed="rId2">
            <a:alphaModFix amt="50000"/>
            <a:grayscl/>
            <a:extLst/>
          </a:blip>
          <a:srcRect r="2226" b="1"/>
          <a:stretch/>
        </p:blipFill>
        <p:spPr>
          <a:xfrm>
            <a:off x="305" y="10"/>
            <a:ext cx="12191695" cy="6857990"/>
          </a:xfrm>
          <a:prstGeom prst="rect">
            <a:avLst/>
          </a:prstGeom>
        </p:spPr>
      </p:pic>
      <p:sp>
        <p:nvSpPr>
          <p:cNvPr id="37" name="Footer Placeholder 6">
            <a:extLst>
              <a:ext uri="{FF2B5EF4-FFF2-40B4-BE49-F238E27FC236}">
                <a16:creationId xmlns:a16="http://schemas.microsoft.com/office/drawing/2014/main" id="{6A862265-5CA3-4C40-8582-7534C3B03C2A}"/>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8" name="Slide Number Placeholder 7">
            <a:extLst>
              <a:ext uri="{FF2B5EF4-FFF2-40B4-BE49-F238E27FC236}">
                <a16:creationId xmlns:a16="http://schemas.microsoft.com/office/drawing/2014/main" id="{123EA69C-102A-4DD0-9547-05DCD271D159}"/>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 name="Rectangle 29">
            <a:extLst>
              <a:ext uri="{FF2B5EF4-FFF2-40B4-BE49-F238E27FC236}">
                <a16:creationId xmlns:a16="http://schemas.microsoft.com/office/drawing/2014/main" id="{600EF80B-0391-4082-9AF5-F15B091B4C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0" name="Date Placeholder 1">
            <a:extLst>
              <a:ext uri="{FF2B5EF4-FFF2-40B4-BE49-F238E27FC236}">
                <a16:creationId xmlns:a16="http://schemas.microsoft.com/office/drawing/2014/main" id="{3FBF03E8-C602-4192-9C52-F84B29FDCC88}"/>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cxnSp>
        <p:nvCxnSpPr>
          <p:cNvPr id="41" name="Straight Connector 33">
            <a:extLst>
              <a:ext uri="{FF2B5EF4-FFF2-40B4-BE49-F238E27FC236}">
                <a16:creationId xmlns:a16="http://schemas.microsoft.com/office/drawing/2014/main" id="{D33AC32D-5F44-45F7-A0BD-7C11A86BED5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3622EB-282D-4CBF-80D3-5254A776AF11}"/>
              </a:ext>
            </a:extLst>
          </p:cNvPr>
          <p:cNvSpPr>
            <a:spLocks noGrp="1"/>
          </p:cNvSpPr>
          <p:nvPr>
            <p:ph type="title"/>
          </p:nvPr>
        </p:nvSpPr>
        <p:spPr>
          <a:xfrm>
            <a:off x="1130271" y="1193800"/>
            <a:ext cx="3193050" cy="4699000"/>
          </a:xfrm>
        </p:spPr>
        <p:txBody>
          <a:bodyPr anchor="ctr">
            <a:normAutofit/>
          </a:bodyPr>
          <a:lstStyle/>
          <a:p>
            <a:r>
              <a:rPr lang="en-US" dirty="0">
                <a:latin typeface="Arial Black" panose="020B0A04020102020204" pitchFamily="34" charset="0"/>
              </a:rPr>
              <a:t>Lobbying the COURTS</a:t>
            </a:r>
            <a:br>
              <a:rPr lang="en-US" dirty="0"/>
            </a:br>
            <a:endParaRPr lang="en-US" dirty="0"/>
          </a:p>
        </p:txBody>
      </p:sp>
      <p:sp>
        <p:nvSpPr>
          <p:cNvPr id="3" name="Content Placeholder 2">
            <a:extLst>
              <a:ext uri="{FF2B5EF4-FFF2-40B4-BE49-F238E27FC236}">
                <a16:creationId xmlns:a16="http://schemas.microsoft.com/office/drawing/2014/main" id="{5A3F5DB2-506A-4B54-B5C4-A8E52D797D4D}"/>
              </a:ext>
            </a:extLst>
          </p:cNvPr>
          <p:cNvSpPr>
            <a:spLocks noGrp="1"/>
          </p:cNvSpPr>
          <p:nvPr>
            <p:ph idx="1"/>
          </p:nvPr>
        </p:nvSpPr>
        <p:spPr>
          <a:xfrm>
            <a:off x="4976636" y="1193800"/>
            <a:ext cx="6085091" cy="4699000"/>
          </a:xfrm>
        </p:spPr>
        <p:txBody>
          <a:bodyPr anchor="ctr">
            <a:normAutofit/>
          </a:bodyPr>
          <a:lstStyle/>
          <a:p>
            <a:r>
              <a:rPr lang="en-US" sz="2400" dirty="0"/>
              <a:t>SIGs are not limited to directly sponsoring a case.  They can also file an amicus curiae (“friend of the court”) brief in a case the group is interested in.  Amicus briefs consist of written arguments submitted to a court in support of one side of a case.</a:t>
            </a:r>
          </a:p>
          <a:p>
            <a:r>
              <a:rPr lang="en-US" sz="2400" dirty="0"/>
              <a:t>SIGs now play a prominent role in influencing who is nominated to the federal courts.  This is especially true for Supreme Court nominations.</a:t>
            </a:r>
          </a:p>
          <a:p>
            <a:pPr marL="0" indent="0">
              <a:buNone/>
            </a:pPr>
            <a:endParaRPr lang="en-US" dirty="0"/>
          </a:p>
        </p:txBody>
      </p:sp>
    </p:spTree>
    <p:extLst>
      <p:ext uri="{BB962C8B-B14F-4D97-AF65-F5344CB8AC3E}">
        <p14:creationId xmlns:p14="http://schemas.microsoft.com/office/powerpoint/2010/main" val="29661993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4E3-6CBD-4DDB-875C-61E5B1F30305}"/>
              </a:ext>
            </a:extLst>
          </p:cNvPr>
          <p:cNvSpPr>
            <a:spLocks noGrp="1"/>
          </p:cNvSpPr>
          <p:nvPr>
            <p:ph type="title"/>
          </p:nvPr>
        </p:nvSpPr>
        <p:spPr/>
        <p:txBody>
          <a:bodyPr/>
          <a:lstStyle/>
          <a:p>
            <a:r>
              <a:rPr lang="en-US" dirty="0"/>
              <a:t>Contributing money to candidates</a:t>
            </a:r>
          </a:p>
        </p:txBody>
      </p:sp>
      <p:sp>
        <p:nvSpPr>
          <p:cNvPr id="3" name="Content Placeholder 2">
            <a:extLst>
              <a:ext uri="{FF2B5EF4-FFF2-40B4-BE49-F238E27FC236}">
                <a16:creationId xmlns:a16="http://schemas.microsoft.com/office/drawing/2014/main" id="{AB0F58E4-EB49-461B-8473-C1D93B83F4C3}"/>
              </a:ext>
            </a:extLst>
          </p:cNvPr>
          <p:cNvSpPr>
            <a:spLocks noGrp="1"/>
          </p:cNvSpPr>
          <p:nvPr>
            <p:ph idx="1"/>
          </p:nvPr>
        </p:nvSpPr>
        <p:spPr/>
        <p:txBody>
          <a:bodyPr>
            <a:normAutofit fontScale="62500" lnSpcReduction="20000"/>
          </a:bodyPr>
          <a:lstStyle/>
          <a:p>
            <a:r>
              <a:rPr lang="en-ZW" sz="3400" dirty="0"/>
              <a:t>Electioneering</a:t>
            </a:r>
          </a:p>
          <a:p>
            <a:pPr lvl="1"/>
            <a:r>
              <a:rPr lang="en-ZW" sz="3400" dirty="0"/>
              <a:t>Direct group involvement in the electoral process by helping to fund campaigns, getting members to work for candidates, and forming political action committees (PACs)</a:t>
            </a:r>
          </a:p>
          <a:p>
            <a:pPr lvl="1"/>
            <a:r>
              <a:rPr lang="en-ZW" sz="3400" dirty="0"/>
              <a:t>PACs are political funding vehicles created by the 1974 campaign finance reforms</a:t>
            </a:r>
          </a:p>
          <a:p>
            <a:pPr lvl="1"/>
            <a:r>
              <a:rPr lang="en-ZW" sz="3400" dirty="0"/>
              <a:t>PACs play a significant role in supporting incumbent members of the House of Reps.  PACs typically contribute to the campaigns of House members who serve on committees or subcommittees that consider legislation affecting the interest group.</a:t>
            </a:r>
            <a:endParaRPr lang="en-US" sz="3400" dirty="0"/>
          </a:p>
          <a:p>
            <a:endParaRPr lang="en-US" dirty="0"/>
          </a:p>
        </p:txBody>
      </p:sp>
    </p:spTree>
    <p:extLst>
      <p:ext uri="{BB962C8B-B14F-4D97-AF65-F5344CB8AC3E}">
        <p14:creationId xmlns:p14="http://schemas.microsoft.com/office/powerpoint/2010/main" val="1241761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indoor, furniture&#10;&#10;Description generated with high confidence">
            <a:extLst>
              <a:ext uri="{FF2B5EF4-FFF2-40B4-BE49-F238E27FC236}">
                <a16:creationId xmlns:a16="http://schemas.microsoft.com/office/drawing/2014/main" id="{B029D7D8-5A6B-4C76-94C8-15798C6C5AD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C6F198E-F7A1-4125-910D-641C0C2A76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7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7C3A25-D9A7-4F2D-B44C-FA8EB24C7A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social media post&#10;&#10;Description generated with very high confidence">
            <a:extLst>
              <a:ext uri="{FF2B5EF4-FFF2-40B4-BE49-F238E27FC236}">
                <a16:creationId xmlns:a16="http://schemas.microsoft.com/office/drawing/2014/main" id="{43D0A996-5B22-428E-B65B-7BAF09B82C37}"/>
              </a:ext>
            </a:extLst>
          </p:cNvPr>
          <p:cNvPicPr>
            <a:picLocks noGrp="1" noChangeAspect="1"/>
          </p:cNvPicPr>
          <p:nvPr>
            <p:ph idx="1"/>
          </p:nvPr>
        </p:nvPicPr>
        <p:blipFill>
          <a:blip r:embed="rId3"/>
          <a:stretch>
            <a:fillRect/>
          </a:stretch>
        </p:blipFill>
        <p:spPr>
          <a:xfrm>
            <a:off x="2589750" y="1128098"/>
            <a:ext cx="7019865" cy="4598011"/>
          </a:xfrm>
          <a:prstGeom prst="rect">
            <a:avLst/>
          </a:prstGeom>
        </p:spPr>
      </p:pic>
      <p:sp>
        <p:nvSpPr>
          <p:cNvPr id="19" name="Rectangle 18">
            <a:extLst>
              <a:ext uri="{FF2B5EF4-FFF2-40B4-BE49-F238E27FC236}">
                <a16:creationId xmlns:a16="http://schemas.microsoft.com/office/drawing/2014/main" id="{18E8515E-B8C8-482A-A9B5-CE57BC080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94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indoor, furniture&#10;&#10;Description generated with high confidence">
            <a:extLst>
              <a:ext uri="{FF2B5EF4-FFF2-40B4-BE49-F238E27FC236}">
                <a16:creationId xmlns:a16="http://schemas.microsoft.com/office/drawing/2014/main" id="{B029D7D8-5A6B-4C76-94C8-15798C6C5AD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C6F198E-F7A1-4125-910D-641C0C2A76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7C3A25-D9A7-4F2D-B44C-FA8EB24C7A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map&#10;&#10;Description generated with very high confidence">
            <a:extLst>
              <a:ext uri="{FF2B5EF4-FFF2-40B4-BE49-F238E27FC236}">
                <a16:creationId xmlns:a16="http://schemas.microsoft.com/office/drawing/2014/main" id="{174AB17A-14F3-47E2-92BF-4DA26CA50A8D}"/>
              </a:ext>
            </a:extLst>
          </p:cNvPr>
          <p:cNvPicPr>
            <a:picLocks noGrp="1" noChangeAspect="1"/>
          </p:cNvPicPr>
          <p:nvPr>
            <p:ph idx="1"/>
          </p:nvPr>
        </p:nvPicPr>
        <p:blipFill>
          <a:blip r:embed="rId3"/>
          <a:stretch>
            <a:fillRect/>
          </a:stretch>
        </p:blipFill>
        <p:spPr>
          <a:xfrm>
            <a:off x="2827077" y="1128098"/>
            <a:ext cx="6545212" cy="4598011"/>
          </a:xfrm>
          <a:prstGeom prst="rect">
            <a:avLst/>
          </a:prstGeom>
        </p:spPr>
      </p:pic>
      <p:sp>
        <p:nvSpPr>
          <p:cNvPr id="19" name="Rectangle 18">
            <a:extLst>
              <a:ext uri="{FF2B5EF4-FFF2-40B4-BE49-F238E27FC236}">
                <a16:creationId xmlns:a16="http://schemas.microsoft.com/office/drawing/2014/main" id="{18E8515E-B8C8-482A-A9B5-CE57BC080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281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 name="Picture 7" descr="A vintage photo of a group of people posing for the camera&#10;&#10;Description generated with very high confidence">
            <a:extLst>
              <a:ext uri="{FF2B5EF4-FFF2-40B4-BE49-F238E27FC236}">
                <a16:creationId xmlns:a16="http://schemas.microsoft.com/office/drawing/2014/main" id="{4AC02709-027A-4F04-A66D-4ACB21953399}"/>
              </a:ext>
            </a:extLst>
          </p:cNvPr>
          <p:cNvPicPr>
            <a:picLocks noChangeAspect="1"/>
          </p:cNvPicPr>
          <p:nvPr/>
        </p:nvPicPr>
        <p:blipFill>
          <a:blip r:embed="rId2"/>
          <a:stretch>
            <a:fillRect/>
          </a:stretch>
        </p:blipFill>
        <p:spPr>
          <a:xfrm>
            <a:off x="6274224" y="2015734"/>
            <a:ext cx="4600817" cy="3450613"/>
          </a:xfrm>
          <a:prstGeom prst="rect">
            <a:avLst/>
          </a:prstGeom>
        </p:spPr>
      </p:pic>
      <p:sp>
        <p:nvSpPr>
          <p:cNvPr id="6" name="Title 5">
            <a:extLst>
              <a:ext uri="{FF2B5EF4-FFF2-40B4-BE49-F238E27FC236}">
                <a16:creationId xmlns:a16="http://schemas.microsoft.com/office/drawing/2014/main" id="{C5482990-88CA-4B30-8BA0-8A821F433EDD}"/>
              </a:ext>
            </a:extLst>
          </p:cNvPr>
          <p:cNvSpPr>
            <a:spLocks noGrp="1"/>
          </p:cNvSpPr>
          <p:nvPr>
            <p:ph type="title"/>
          </p:nvPr>
        </p:nvSpPr>
        <p:spPr>
          <a:xfrm>
            <a:off x="1451579" y="804519"/>
            <a:ext cx="9603275" cy="1049235"/>
          </a:xfrm>
        </p:spPr>
        <p:txBody>
          <a:bodyPr>
            <a:normAutofit/>
          </a:bodyPr>
          <a:lstStyle/>
          <a:p>
            <a:r>
              <a:rPr lang="en-US" dirty="0"/>
              <a:t>Sharing public opinion</a:t>
            </a:r>
          </a:p>
        </p:txBody>
      </p:sp>
      <p:sp>
        <p:nvSpPr>
          <p:cNvPr id="7" name="Content Placeholder 6">
            <a:extLst>
              <a:ext uri="{FF2B5EF4-FFF2-40B4-BE49-F238E27FC236}">
                <a16:creationId xmlns:a16="http://schemas.microsoft.com/office/drawing/2014/main" id="{5DE42EFC-4352-4C3C-8D3E-D03768B4A736}"/>
              </a:ext>
            </a:extLst>
          </p:cNvPr>
          <p:cNvSpPr>
            <a:spLocks noGrp="1"/>
          </p:cNvSpPr>
          <p:nvPr>
            <p:ph idx="1"/>
          </p:nvPr>
        </p:nvSpPr>
        <p:spPr>
          <a:xfrm>
            <a:off x="1451579" y="2015734"/>
            <a:ext cx="4162555" cy="3450613"/>
          </a:xfrm>
        </p:spPr>
        <p:txBody>
          <a:bodyPr>
            <a:normAutofit/>
          </a:bodyPr>
          <a:lstStyle/>
          <a:p>
            <a:pPr marL="457200" indent="-457200">
              <a:lnSpc>
                <a:spcPct val="110000"/>
              </a:lnSpc>
              <a:buFont typeface="+mj-lt"/>
              <a:buAutoNum type="arabicPeriod"/>
            </a:pPr>
            <a:r>
              <a:rPr lang="en-US" sz="1300"/>
              <a:t>Interest groups often undertake expensive public relations campaigns to bring an issue to the public’s attention.</a:t>
            </a:r>
          </a:p>
          <a:p>
            <a:pPr marL="457200" indent="-457200">
              <a:lnSpc>
                <a:spcPct val="110000"/>
              </a:lnSpc>
              <a:buFont typeface="+mj-lt"/>
              <a:buAutoNum type="arabicPeriod"/>
            </a:pPr>
            <a:r>
              <a:rPr lang="en-US" sz="1300"/>
              <a:t>SIGs also use advertisements to promote their image as good citizens who </a:t>
            </a:r>
            <a:r>
              <a:rPr lang="en-US" sz="1300" err="1"/>
              <a:t>prtect</a:t>
            </a:r>
            <a:r>
              <a:rPr lang="en-US" sz="1300"/>
              <a:t> the environment and care about their communities.</a:t>
            </a:r>
          </a:p>
          <a:p>
            <a:pPr marL="457200" indent="-457200">
              <a:lnSpc>
                <a:spcPct val="110000"/>
              </a:lnSpc>
              <a:buFont typeface="+mj-lt"/>
              <a:buAutoNum type="arabicPeriod"/>
            </a:pPr>
            <a:r>
              <a:rPr lang="en-US" sz="1300"/>
              <a:t>GRASSROOTS tactics - SIGs may also engage in highly visible protest demonstrations designed to draw attention to their cause.</a:t>
            </a:r>
          </a:p>
          <a:p>
            <a:pPr lvl="1">
              <a:lnSpc>
                <a:spcPct val="110000"/>
              </a:lnSpc>
            </a:pPr>
            <a:r>
              <a:rPr lang="en-US" sz="1300"/>
              <a:t>Ex. During the 1960s, civil rights groups used nonviolent marches and sit-ins to direct public attention to the injustices of segregation.</a:t>
            </a:r>
          </a:p>
          <a:p>
            <a:pPr>
              <a:lnSpc>
                <a:spcPct val="110000"/>
              </a:lnSpc>
            </a:pPr>
            <a:endParaRPr lang="en-US" sz="1300"/>
          </a:p>
        </p:txBody>
      </p:sp>
    </p:spTree>
    <p:extLst>
      <p:ext uri="{BB962C8B-B14F-4D97-AF65-F5344CB8AC3E}">
        <p14:creationId xmlns:p14="http://schemas.microsoft.com/office/powerpoint/2010/main" val="413196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4715-756C-4897-BF69-FF915FDC6E78}"/>
              </a:ext>
            </a:extLst>
          </p:cNvPr>
          <p:cNvSpPr>
            <a:spLocks noGrp="1"/>
          </p:cNvSpPr>
          <p:nvPr>
            <p:ph type="title"/>
          </p:nvPr>
        </p:nvSpPr>
        <p:spPr/>
        <p:txBody>
          <a:bodyPr/>
          <a:lstStyle/>
          <a:p>
            <a:r>
              <a:rPr lang="en-US" dirty="0"/>
              <a:t>Go public</a:t>
            </a:r>
          </a:p>
        </p:txBody>
      </p:sp>
      <p:sp>
        <p:nvSpPr>
          <p:cNvPr id="3" name="Content Placeholder 2">
            <a:extLst>
              <a:ext uri="{FF2B5EF4-FFF2-40B4-BE49-F238E27FC236}">
                <a16:creationId xmlns:a16="http://schemas.microsoft.com/office/drawing/2014/main" id="{1B816956-AC19-4344-98C3-3D9F32C19BDC}"/>
              </a:ext>
            </a:extLst>
          </p:cNvPr>
          <p:cNvSpPr>
            <a:spLocks noGrp="1"/>
          </p:cNvSpPr>
          <p:nvPr>
            <p:ph idx="1"/>
          </p:nvPr>
        </p:nvSpPr>
        <p:spPr/>
        <p:txBody>
          <a:bodyPr/>
          <a:lstStyle/>
          <a:p>
            <a:r>
              <a:rPr lang="en-ZW" dirty="0"/>
              <a:t>Groups try to </a:t>
            </a:r>
          </a:p>
          <a:p>
            <a:pPr marL="800100" lvl="1" indent="-342900">
              <a:buFont typeface="+mj-lt"/>
              <a:buAutoNum type="arabicPeriod"/>
            </a:pPr>
            <a:r>
              <a:rPr lang="en-ZW" dirty="0"/>
              <a:t>cultivate a good public image</a:t>
            </a:r>
          </a:p>
          <a:p>
            <a:pPr marL="800100" lvl="1" indent="-342900">
              <a:buFont typeface="+mj-lt"/>
              <a:buAutoNum type="arabicPeriod"/>
            </a:pPr>
            <a:r>
              <a:rPr lang="en-ZW" dirty="0"/>
              <a:t>build a reservoir of goodwill with the public</a:t>
            </a:r>
          </a:p>
          <a:p>
            <a:pPr marL="800100" lvl="1" indent="-342900">
              <a:buFont typeface="+mj-lt"/>
              <a:buAutoNum type="arabicPeriod"/>
            </a:pPr>
            <a:r>
              <a:rPr lang="en-ZW" dirty="0"/>
              <a:t>use marketing strategies to influence public opinion of the group and its issue</a:t>
            </a:r>
          </a:p>
          <a:p>
            <a:pPr marL="800100" lvl="1" indent="-342900">
              <a:buFont typeface="+mj-lt"/>
              <a:buAutoNum type="arabicPeriod"/>
            </a:pPr>
            <a:r>
              <a:rPr lang="en-ZW" dirty="0"/>
              <a:t>advertise to motivate and inform the public about an issue.</a:t>
            </a:r>
          </a:p>
          <a:p>
            <a:pPr lvl="3"/>
            <a:r>
              <a:rPr lang="en-ZW" dirty="0"/>
              <a:t>**With enough money they can control the message and issues candidates have to address (Defend or sit back and watch)</a:t>
            </a:r>
          </a:p>
          <a:p>
            <a:endParaRPr lang="en-US" dirty="0"/>
          </a:p>
        </p:txBody>
      </p:sp>
    </p:spTree>
    <p:extLst>
      <p:ext uri="{BB962C8B-B14F-4D97-AF65-F5344CB8AC3E}">
        <p14:creationId xmlns:p14="http://schemas.microsoft.com/office/powerpoint/2010/main" val="338852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indoor, furniture&#10;&#10;Description generated with high confidence">
            <a:extLst>
              <a:ext uri="{FF2B5EF4-FFF2-40B4-BE49-F238E27FC236}">
                <a16:creationId xmlns:a16="http://schemas.microsoft.com/office/drawing/2014/main" id="{C2192E09-EBC7-416C-B887-DFF915D7F4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BC7667-C352-4842-9AFD-E5C16AD002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B5F9E98A-4FF4-43D6-9C48-6DF0E7F2D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07A636-DC99-4588-80C4-9E069B97C3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21" name="Picture 20" descr="A picture containing indoor, furniture&#10;&#10;Description generated with high confidence">
            <a:extLst>
              <a:ext uri="{FF2B5EF4-FFF2-40B4-BE49-F238E27FC236}">
                <a16:creationId xmlns:a16="http://schemas.microsoft.com/office/drawing/2014/main" id="{D4ED6A5F-3B06-48C5-850F-8045C4DF69A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C9A60B9D-8DAC-4DA9-88DE-9911621A2B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F2BAA51-3181-4303-929A-FCD9C33F890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5642D99-508C-4D1F-9718-CE4B69799353}"/>
              </a:ext>
            </a:extLst>
          </p:cNvPr>
          <p:cNvSpPr>
            <a:spLocks noGrp="1"/>
          </p:cNvSpPr>
          <p:nvPr>
            <p:ph type="title" idx="4294967295"/>
          </p:nvPr>
        </p:nvSpPr>
        <p:spPr>
          <a:xfrm>
            <a:off x="960933" y="960241"/>
            <a:ext cx="6849699" cy="4203872"/>
          </a:xfrm>
        </p:spPr>
        <p:txBody>
          <a:bodyPr vert="horz" lIns="91440" tIns="45720" rIns="91440" bIns="0" rtlCol="0" anchor="ctr">
            <a:normAutofit/>
          </a:bodyPr>
          <a:lstStyle/>
          <a:p>
            <a:pPr algn="r"/>
            <a:r>
              <a:rPr lang="en-US" sz="5400"/>
              <a:t>Factors that contribute to the success of an interest group</a:t>
            </a:r>
          </a:p>
        </p:txBody>
      </p:sp>
    </p:spTree>
    <p:extLst>
      <p:ext uri="{BB962C8B-B14F-4D97-AF65-F5344CB8AC3E}">
        <p14:creationId xmlns:p14="http://schemas.microsoft.com/office/powerpoint/2010/main" val="82693928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01F3C-1EAF-4117-AD54-A3F3AEF63ABA}"/>
              </a:ext>
            </a:extLst>
          </p:cNvPr>
          <p:cNvSpPr>
            <a:spLocks noGrp="1"/>
          </p:cNvSpPr>
          <p:nvPr>
            <p:ph type="title"/>
          </p:nvPr>
        </p:nvSpPr>
        <p:spPr/>
        <p:txBody>
          <a:bodyPr/>
          <a:lstStyle/>
          <a:p>
            <a:r>
              <a:rPr lang="en-US" dirty="0"/>
              <a:t>size</a:t>
            </a:r>
          </a:p>
        </p:txBody>
      </p:sp>
      <p:sp>
        <p:nvSpPr>
          <p:cNvPr id="7" name="Content Placeholder 6">
            <a:extLst>
              <a:ext uri="{FF2B5EF4-FFF2-40B4-BE49-F238E27FC236}">
                <a16:creationId xmlns:a16="http://schemas.microsoft.com/office/drawing/2014/main" id="{DB0079B7-B76A-4BF0-AE8A-A9429D93B0DC}"/>
              </a:ext>
            </a:extLst>
          </p:cNvPr>
          <p:cNvSpPr>
            <a:spLocks noGrp="1"/>
          </p:cNvSpPr>
          <p:nvPr>
            <p:ph idx="1"/>
          </p:nvPr>
        </p:nvSpPr>
        <p:spPr/>
        <p:txBody>
          <a:bodyPr/>
          <a:lstStyle/>
          <a:p>
            <a:pPr marL="457200" indent="-457200">
              <a:buFont typeface="+mj-lt"/>
              <a:buAutoNum type="arabicPeriod"/>
            </a:pPr>
            <a:r>
              <a:rPr lang="en-US" dirty="0"/>
              <a:t>Size can be an important asset.  A large interest group can marshal its members to email legislators, work in election campaigns, and participate in public protests.</a:t>
            </a:r>
          </a:p>
          <a:p>
            <a:pPr marL="457200" indent="-457200">
              <a:buFont typeface="+mj-lt"/>
              <a:buAutoNum type="arabicPeriod"/>
            </a:pPr>
            <a:r>
              <a:rPr lang="en-US" dirty="0"/>
              <a:t>Size is NOT always an asset.  “pressure politics is essentially the politics of small groups.” </a:t>
            </a:r>
          </a:p>
          <a:p>
            <a:pPr marL="457200" indent="-457200">
              <a:buFont typeface="+mj-lt"/>
              <a:buAutoNum type="arabicPeriod"/>
            </a:pPr>
            <a:r>
              <a:rPr lang="en-US" dirty="0"/>
              <a:t>Large groups are vulnerable to the FREE-RIDER problem.</a:t>
            </a:r>
          </a:p>
          <a:p>
            <a:pPr lvl="1"/>
            <a:r>
              <a:rPr lang="en-US" dirty="0"/>
              <a:t>Free riders are people who benefit from an interest group without making any contributions.</a:t>
            </a:r>
          </a:p>
          <a:p>
            <a:pPr marL="457200" indent="-457200">
              <a:buFont typeface="+mj-lt"/>
              <a:buAutoNum type="arabicPeriod"/>
            </a:pPr>
            <a:r>
              <a:rPr lang="en-US" dirty="0"/>
              <a:t>As size of group increases, its free-rider problem also increases.</a:t>
            </a:r>
          </a:p>
        </p:txBody>
      </p:sp>
    </p:spTree>
    <p:extLst>
      <p:ext uri="{BB962C8B-B14F-4D97-AF65-F5344CB8AC3E}">
        <p14:creationId xmlns:p14="http://schemas.microsoft.com/office/powerpoint/2010/main" val="1607143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906C-C359-4424-AB36-D07E3BA6DC90}"/>
              </a:ext>
            </a:extLst>
          </p:cNvPr>
          <p:cNvSpPr>
            <a:spLocks noGrp="1"/>
          </p:cNvSpPr>
          <p:nvPr>
            <p:ph type="title"/>
          </p:nvPr>
        </p:nvSpPr>
        <p:spPr/>
        <p:txBody>
          <a:bodyPr/>
          <a:lstStyle/>
          <a:p>
            <a:r>
              <a:rPr lang="en-US" dirty="0"/>
              <a:t>Ways sig’s link citizens to government</a:t>
            </a:r>
          </a:p>
        </p:txBody>
      </p:sp>
      <p:sp>
        <p:nvSpPr>
          <p:cNvPr id="3" name="Content Placeholder 2">
            <a:extLst>
              <a:ext uri="{FF2B5EF4-FFF2-40B4-BE49-F238E27FC236}">
                <a16:creationId xmlns:a16="http://schemas.microsoft.com/office/drawing/2014/main" id="{F1EDD81A-DCD1-4286-BB98-9B081DC1651D}"/>
              </a:ext>
            </a:extLst>
          </p:cNvPr>
          <p:cNvSpPr>
            <a:spLocks noGrp="1"/>
          </p:cNvSpPr>
          <p:nvPr>
            <p:ph idx="1"/>
          </p:nvPr>
        </p:nvSpPr>
        <p:spPr/>
        <p:txBody>
          <a:bodyPr>
            <a:normAutofit/>
          </a:bodyPr>
          <a:lstStyle/>
          <a:p>
            <a:pPr marL="457200" indent="-457200">
              <a:buFont typeface="+mj-lt"/>
              <a:buAutoNum type="arabicPeriod"/>
            </a:pPr>
            <a:r>
              <a:rPr lang="en-US" sz="2800" dirty="0"/>
              <a:t>SIG’s express their members’ preferences to government policymakers.</a:t>
            </a:r>
          </a:p>
          <a:p>
            <a:pPr marL="457200" indent="-457200">
              <a:buFont typeface="+mj-lt"/>
              <a:buAutoNum type="arabicPeriod"/>
            </a:pPr>
            <a:r>
              <a:rPr lang="en-US" sz="2800" dirty="0"/>
              <a:t>SIG’s convey government policy information to their members. </a:t>
            </a:r>
            <a:r>
              <a:rPr lang="en-US" sz="2800" dirty="0">
                <a:hlinkClick r:id="rId2"/>
              </a:rPr>
              <a:t>https://www.nrapvf.org/grades/</a:t>
            </a:r>
            <a:endParaRPr lang="en-US" sz="2800" dirty="0"/>
          </a:p>
          <a:p>
            <a:pPr marL="457200" indent="-457200">
              <a:buFont typeface="+mj-lt"/>
              <a:buAutoNum type="arabicPeriod"/>
            </a:pPr>
            <a:r>
              <a:rPr lang="en-US" sz="2800" dirty="0"/>
              <a:t>SIG’s raise and spend money to influence policymakers. (PAC’s)</a:t>
            </a:r>
          </a:p>
        </p:txBody>
      </p:sp>
    </p:spTree>
    <p:extLst>
      <p:ext uri="{BB962C8B-B14F-4D97-AF65-F5344CB8AC3E}">
        <p14:creationId xmlns:p14="http://schemas.microsoft.com/office/powerpoint/2010/main" val="3503381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4567-42D4-4A2A-9FED-69B348A45ADC}"/>
              </a:ext>
            </a:extLst>
          </p:cNvPr>
          <p:cNvSpPr>
            <a:spLocks noGrp="1"/>
          </p:cNvSpPr>
          <p:nvPr>
            <p:ph type="title"/>
          </p:nvPr>
        </p:nvSpPr>
        <p:spPr/>
        <p:txBody>
          <a:bodyPr/>
          <a:lstStyle/>
          <a:p>
            <a:r>
              <a:rPr lang="en-US" dirty="0"/>
              <a:t>intensity</a:t>
            </a:r>
          </a:p>
        </p:txBody>
      </p:sp>
      <p:sp>
        <p:nvSpPr>
          <p:cNvPr id="3" name="Content Placeholder 2">
            <a:extLst>
              <a:ext uri="{FF2B5EF4-FFF2-40B4-BE49-F238E27FC236}">
                <a16:creationId xmlns:a16="http://schemas.microsoft.com/office/drawing/2014/main" id="{BBE2B066-F1E8-4AE7-8CFB-9CB9D4279153}"/>
              </a:ext>
            </a:extLst>
          </p:cNvPr>
          <p:cNvSpPr>
            <a:spLocks noGrp="1"/>
          </p:cNvSpPr>
          <p:nvPr>
            <p:ph idx="1"/>
          </p:nvPr>
        </p:nvSpPr>
        <p:spPr/>
        <p:txBody>
          <a:bodyPr/>
          <a:lstStyle/>
          <a:p>
            <a:pPr marL="457200" indent="-457200">
              <a:buFont typeface="+mj-lt"/>
              <a:buAutoNum type="arabicPeriod"/>
            </a:pPr>
            <a:r>
              <a:rPr lang="en-US" dirty="0"/>
              <a:t>SIGs that contain passionately committed activists tend to be more successful than those groups whose members are less intensely involved.</a:t>
            </a:r>
          </a:p>
          <a:p>
            <a:pPr marL="457200" indent="-457200">
              <a:buFont typeface="+mj-lt"/>
              <a:buAutoNum type="arabicPeriod"/>
            </a:pPr>
            <a:r>
              <a:rPr lang="en-US" dirty="0"/>
              <a:t>Single-Issue groups (narrow focus) are able to mobilize members who are intensely committed to the group’s goals.</a:t>
            </a:r>
          </a:p>
          <a:p>
            <a:pPr lvl="1"/>
            <a:r>
              <a:rPr lang="en-US" dirty="0"/>
              <a:t>Examples:  MADD, NRA, Pro-Life and Pro-Choice groups</a:t>
            </a:r>
          </a:p>
        </p:txBody>
      </p:sp>
      <p:pic>
        <p:nvPicPr>
          <p:cNvPr id="6" name="Picture 5">
            <a:extLst>
              <a:ext uri="{FF2B5EF4-FFF2-40B4-BE49-F238E27FC236}">
                <a16:creationId xmlns:a16="http://schemas.microsoft.com/office/drawing/2014/main" id="{EC6DA6AE-11E2-4FCD-BBC0-F2BDF52C1A22}"/>
              </a:ext>
            </a:extLst>
          </p:cNvPr>
          <p:cNvPicPr>
            <a:picLocks noChangeAspect="1"/>
          </p:cNvPicPr>
          <p:nvPr/>
        </p:nvPicPr>
        <p:blipFill>
          <a:blip r:embed="rId2"/>
          <a:stretch>
            <a:fillRect/>
          </a:stretch>
        </p:blipFill>
        <p:spPr>
          <a:xfrm>
            <a:off x="6814341" y="4122554"/>
            <a:ext cx="4240513" cy="2382629"/>
          </a:xfrm>
          <a:prstGeom prst="rect">
            <a:avLst/>
          </a:prstGeom>
        </p:spPr>
      </p:pic>
      <p:pic>
        <p:nvPicPr>
          <p:cNvPr id="7" name="Picture 6">
            <a:extLst>
              <a:ext uri="{FF2B5EF4-FFF2-40B4-BE49-F238E27FC236}">
                <a16:creationId xmlns:a16="http://schemas.microsoft.com/office/drawing/2014/main" id="{DBFFADC2-9EDD-4B14-B286-639E9D445353}"/>
              </a:ext>
            </a:extLst>
          </p:cNvPr>
          <p:cNvPicPr>
            <a:picLocks noChangeAspect="1"/>
          </p:cNvPicPr>
          <p:nvPr/>
        </p:nvPicPr>
        <p:blipFill>
          <a:blip r:embed="rId3"/>
          <a:stretch>
            <a:fillRect/>
          </a:stretch>
        </p:blipFill>
        <p:spPr>
          <a:xfrm>
            <a:off x="1451579" y="4122554"/>
            <a:ext cx="3538902" cy="2505065"/>
          </a:xfrm>
          <a:prstGeom prst="rect">
            <a:avLst/>
          </a:prstGeom>
        </p:spPr>
      </p:pic>
    </p:spTree>
    <p:extLst>
      <p:ext uri="{BB962C8B-B14F-4D97-AF65-F5344CB8AC3E}">
        <p14:creationId xmlns:p14="http://schemas.microsoft.com/office/powerpoint/2010/main" val="3058078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39CC-7D0A-499F-9273-6B1564E46819}"/>
              </a:ext>
            </a:extLst>
          </p:cNvPr>
          <p:cNvSpPr>
            <a:spLocks noGrp="1"/>
          </p:cNvSpPr>
          <p:nvPr>
            <p:ph type="title"/>
          </p:nvPr>
        </p:nvSpPr>
        <p:spPr/>
        <p:txBody>
          <a:bodyPr/>
          <a:lstStyle/>
          <a:p>
            <a:r>
              <a:rPr lang="en-US" dirty="0"/>
              <a:t>Financial resources</a:t>
            </a:r>
          </a:p>
        </p:txBody>
      </p:sp>
      <p:sp>
        <p:nvSpPr>
          <p:cNvPr id="3" name="Content Placeholder 2">
            <a:extLst>
              <a:ext uri="{FF2B5EF4-FFF2-40B4-BE49-F238E27FC236}">
                <a16:creationId xmlns:a16="http://schemas.microsoft.com/office/drawing/2014/main" id="{9FD50DC4-4849-482D-891D-9767D67B9CC9}"/>
              </a:ext>
            </a:extLst>
          </p:cNvPr>
          <p:cNvSpPr>
            <a:spLocks noGrp="1"/>
          </p:cNvSpPr>
          <p:nvPr>
            <p:ph idx="1"/>
          </p:nvPr>
        </p:nvSpPr>
        <p:spPr/>
        <p:txBody>
          <a:bodyPr>
            <a:noAutofit/>
          </a:bodyPr>
          <a:lstStyle/>
          <a:p>
            <a:pPr marL="457200" indent="-457200">
              <a:buFont typeface="+mj-lt"/>
              <a:buAutoNum type="arabicPeriod"/>
            </a:pPr>
            <a:r>
              <a:rPr lang="en-US" sz="3200" dirty="0"/>
              <a:t>All interest groups require adequate funding.  Money is necessary to hire lobbyists, support PACs, write </a:t>
            </a:r>
            <a:r>
              <a:rPr lang="en-US" sz="3200" i="1" dirty="0"/>
              <a:t>amicus curiae </a:t>
            </a:r>
            <a:r>
              <a:rPr lang="en-US" sz="3200" dirty="0"/>
              <a:t>briefs, and pay for a host of other activities.</a:t>
            </a:r>
          </a:p>
          <a:p>
            <a:pPr marL="457200" indent="-457200">
              <a:buFont typeface="+mj-lt"/>
              <a:buAutoNum type="arabicPeriod"/>
            </a:pPr>
            <a:r>
              <a:rPr lang="en-US" sz="3200" dirty="0"/>
              <a:t>Deep financial resources can compensate for a lack of size and intensity!!</a:t>
            </a:r>
          </a:p>
        </p:txBody>
      </p:sp>
    </p:spTree>
    <p:extLst>
      <p:ext uri="{BB962C8B-B14F-4D97-AF65-F5344CB8AC3E}">
        <p14:creationId xmlns:p14="http://schemas.microsoft.com/office/powerpoint/2010/main" val="363231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C5E6-A875-43B0-ABDB-5D24D3DE97EF}"/>
              </a:ext>
            </a:extLst>
          </p:cNvPr>
          <p:cNvSpPr>
            <a:spLocks noGrp="1"/>
          </p:cNvSpPr>
          <p:nvPr>
            <p:ph type="title"/>
          </p:nvPr>
        </p:nvSpPr>
        <p:spPr/>
        <p:txBody>
          <a:bodyPr/>
          <a:lstStyle/>
          <a:p>
            <a:r>
              <a:rPr lang="en-US" dirty="0"/>
              <a:t>Differences between interest groups &amp; political parties</a:t>
            </a:r>
          </a:p>
        </p:txBody>
      </p:sp>
      <p:sp>
        <p:nvSpPr>
          <p:cNvPr id="3" name="Content Placeholder 2">
            <a:extLst>
              <a:ext uri="{FF2B5EF4-FFF2-40B4-BE49-F238E27FC236}">
                <a16:creationId xmlns:a16="http://schemas.microsoft.com/office/drawing/2014/main" id="{6798B458-13F6-4ED3-ACC2-03933F420E6C}"/>
              </a:ext>
            </a:extLst>
          </p:cNvPr>
          <p:cNvSpPr>
            <a:spLocks noGrp="1"/>
          </p:cNvSpPr>
          <p:nvPr>
            <p:ph idx="1"/>
          </p:nvPr>
        </p:nvSpPr>
        <p:spPr/>
        <p:txBody>
          <a:bodyPr>
            <a:normAutofit lnSpcReduction="10000"/>
          </a:bodyPr>
          <a:lstStyle/>
          <a:p>
            <a:r>
              <a:rPr lang="en-US" dirty="0"/>
              <a:t>PARTIES</a:t>
            </a:r>
          </a:p>
          <a:p>
            <a:pPr marL="800100" lvl="1" indent="-342900">
              <a:buFont typeface="+mj-lt"/>
              <a:buAutoNum type="arabicPeriod"/>
            </a:pPr>
            <a:r>
              <a:rPr lang="en-US" dirty="0" err="1"/>
              <a:t>Nominiate</a:t>
            </a:r>
            <a:r>
              <a:rPr lang="en-US" dirty="0"/>
              <a:t> candidates, contest elections, seek and gain control over government</a:t>
            </a:r>
          </a:p>
          <a:p>
            <a:pPr marL="800100" lvl="1" indent="-342900">
              <a:buFont typeface="+mj-lt"/>
              <a:buAutoNum type="arabicPeriod"/>
            </a:pPr>
            <a:r>
              <a:rPr lang="en-US" dirty="0"/>
              <a:t>PP’s have positions on a wide range of public issues (POLICY GENERALISTS)</a:t>
            </a:r>
          </a:p>
          <a:p>
            <a:pPr marL="800100" lvl="1" indent="-342900">
              <a:buFont typeface="+mj-lt"/>
              <a:buAutoNum type="arabicPeriod"/>
            </a:pPr>
            <a:r>
              <a:rPr lang="en-US" dirty="0"/>
              <a:t>pp’s are accountable to voters</a:t>
            </a:r>
          </a:p>
          <a:p>
            <a:r>
              <a:rPr lang="en-US" dirty="0"/>
              <a:t>INTEREST GROUPS</a:t>
            </a:r>
          </a:p>
          <a:p>
            <a:pPr marL="800100" lvl="1" indent="-342900">
              <a:buFont typeface="+mj-lt"/>
              <a:buAutoNum type="arabicPeriod"/>
            </a:pPr>
            <a:r>
              <a:rPr lang="en-US" dirty="0"/>
              <a:t>Seek to support public officials and influence public policies.</a:t>
            </a:r>
          </a:p>
          <a:p>
            <a:pPr marL="800100" lvl="1" indent="-342900">
              <a:buFont typeface="+mj-lt"/>
              <a:buAutoNum type="arabicPeriod"/>
            </a:pPr>
            <a:r>
              <a:rPr lang="en-US" dirty="0"/>
              <a:t>SIGs focus only on specific issues that directly affect their members.  As a result, they are able to articulate specific policy positions.  (POLICY SPECIALISTS)</a:t>
            </a:r>
          </a:p>
          <a:p>
            <a:pPr marL="800100" lvl="1" indent="-342900">
              <a:buFont typeface="+mj-lt"/>
              <a:buAutoNum type="arabicPeriod"/>
            </a:pPr>
            <a:r>
              <a:rPr lang="en-US" dirty="0"/>
              <a:t>SIGs are private organizations that are accountable to their members. </a:t>
            </a:r>
          </a:p>
        </p:txBody>
      </p:sp>
    </p:spTree>
    <p:extLst>
      <p:ext uri="{BB962C8B-B14F-4D97-AF65-F5344CB8AC3E}">
        <p14:creationId xmlns:p14="http://schemas.microsoft.com/office/powerpoint/2010/main" val="3472861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6" name="Rectangle 6">
            <a:extLst>
              <a:ext uri="{FF2B5EF4-FFF2-40B4-BE49-F238E27FC236}">
                <a16:creationId xmlns:a16="http://schemas.microsoft.com/office/drawing/2014/main" id="{23522FE7-5A29-4EF6-B1EF-2CA55748A7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7" name="Picture 8" descr="A picture containing indoor, furniture&#10;&#10;Description generated with high confidence">
            <a:extLst>
              <a:ext uri="{FF2B5EF4-FFF2-40B4-BE49-F238E27FC236}">
                <a16:creationId xmlns:a16="http://schemas.microsoft.com/office/drawing/2014/main" id="{C2192E09-EBC7-416C-B887-DFF915D7F4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8" name="Straight Connector 10">
            <a:extLst>
              <a:ext uri="{FF2B5EF4-FFF2-40B4-BE49-F238E27FC236}">
                <a16:creationId xmlns:a16="http://schemas.microsoft.com/office/drawing/2014/main" id="{2924498D-E084-44BE-A196-CFCE3556435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12">
            <a:extLst>
              <a:ext uri="{FF2B5EF4-FFF2-40B4-BE49-F238E27FC236}">
                <a16:creationId xmlns:a16="http://schemas.microsoft.com/office/drawing/2014/main" id="{3BBC7667-C352-4842-9AFD-E5C16AD002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0" name="Rectangle 14">
            <a:extLst>
              <a:ext uri="{FF2B5EF4-FFF2-40B4-BE49-F238E27FC236}">
                <a16:creationId xmlns:a16="http://schemas.microsoft.com/office/drawing/2014/main" id="{B5F9E98A-4FF4-43D6-9C48-6DF0E7F2D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16">
            <a:extLst>
              <a:ext uri="{FF2B5EF4-FFF2-40B4-BE49-F238E27FC236}">
                <a16:creationId xmlns:a16="http://schemas.microsoft.com/office/drawing/2014/main" id="{D207A636-DC99-4588-80C4-9E069B97C3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52" name="Picture 18" descr="A picture containing indoor, furniture&#10;&#10;Description generated with high confidence">
            <a:extLst>
              <a:ext uri="{FF2B5EF4-FFF2-40B4-BE49-F238E27FC236}">
                <a16:creationId xmlns:a16="http://schemas.microsoft.com/office/drawing/2014/main" id="{D4ED6A5F-3B06-48C5-850F-8045C4DF69A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C9A60B9D-8DAC-4DA9-88DE-9911621A2B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2">
            <a:extLst>
              <a:ext uri="{FF2B5EF4-FFF2-40B4-BE49-F238E27FC236}">
                <a16:creationId xmlns:a16="http://schemas.microsoft.com/office/drawing/2014/main" id="{0F2BAA51-3181-4303-929A-FCD9C33F890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270F218-6B34-4DC3-8FA0-8782D3A56381}"/>
              </a:ext>
            </a:extLst>
          </p:cNvPr>
          <p:cNvSpPr>
            <a:spLocks noGrp="1"/>
          </p:cNvSpPr>
          <p:nvPr>
            <p:ph type="title" idx="4294967295"/>
          </p:nvPr>
        </p:nvSpPr>
        <p:spPr>
          <a:xfrm>
            <a:off x="960933" y="960241"/>
            <a:ext cx="6849699" cy="4203872"/>
          </a:xfrm>
        </p:spPr>
        <p:txBody>
          <a:bodyPr vert="horz" lIns="91440" tIns="45720" rIns="91440" bIns="0" rtlCol="0" anchor="ctr">
            <a:normAutofit/>
          </a:bodyPr>
          <a:lstStyle/>
          <a:p>
            <a:pPr algn="r"/>
            <a:r>
              <a:rPr lang="en-US" sz="5400"/>
              <a:t>Types of interest groups</a:t>
            </a:r>
          </a:p>
        </p:txBody>
      </p:sp>
    </p:spTree>
    <p:extLst>
      <p:ext uri="{BB962C8B-B14F-4D97-AF65-F5344CB8AC3E}">
        <p14:creationId xmlns:p14="http://schemas.microsoft.com/office/powerpoint/2010/main" val="18413130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BC45-208C-4AE3-BB86-373519F9D78A}"/>
              </a:ext>
            </a:extLst>
          </p:cNvPr>
          <p:cNvSpPr>
            <a:spLocks noGrp="1"/>
          </p:cNvSpPr>
          <p:nvPr>
            <p:ph type="title"/>
          </p:nvPr>
        </p:nvSpPr>
        <p:spPr/>
        <p:txBody>
          <a:bodyPr/>
          <a:lstStyle/>
          <a:p>
            <a:r>
              <a:rPr lang="en-US" dirty="0"/>
              <a:t>Types of interest groups</a:t>
            </a:r>
          </a:p>
        </p:txBody>
      </p:sp>
      <p:sp>
        <p:nvSpPr>
          <p:cNvPr id="3" name="Content Placeholder 2">
            <a:extLst>
              <a:ext uri="{FF2B5EF4-FFF2-40B4-BE49-F238E27FC236}">
                <a16:creationId xmlns:a16="http://schemas.microsoft.com/office/drawing/2014/main" id="{030337B7-5C98-42BE-8AC8-4A17E6F16D8E}"/>
              </a:ext>
            </a:extLst>
          </p:cNvPr>
          <p:cNvSpPr>
            <a:spLocks noGrp="1"/>
          </p:cNvSpPr>
          <p:nvPr>
            <p:ph idx="1"/>
          </p:nvPr>
        </p:nvSpPr>
        <p:spPr/>
        <p:txBody>
          <a:bodyPr>
            <a:normAutofit/>
          </a:bodyPr>
          <a:lstStyle/>
          <a:p>
            <a:r>
              <a:rPr lang="en-US" sz="2400" dirty="0"/>
              <a:t>THE EXPLOSION OF SIG’S</a:t>
            </a:r>
          </a:p>
          <a:p>
            <a:pPr marL="914400" lvl="1" indent="-457200">
              <a:buFont typeface="+mj-lt"/>
              <a:buAutoNum type="arabicPeriod"/>
            </a:pPr>
            <a:r>
              <a:rPr lang="en-US" sz="2400" dirty="0"/>
              <a:t>Officials in the legislative and executive branches control the distribution of billions of </a:t>
            </a:r>
            <a:r>
              <a:rPr lang="en-US" sz="2400" dirty="0" err="1"/>
              <a:t>fereal</a:t>
            </a:r>
            <a:r>
              <a:rPr lang="en-US" sz="2400" dirty="0"/>
              <a:t> dollars.  As a result, most industries, corporations, professions, and unions now have SIG’s to represent them in Washington D.C.</a:t>
            </a:r>
          </a:p>
          <a:p>
            <a:pPr marL="914400" lvl="1" indent="-457200">
              <a:buFont typeface="+mj-lt"/>
              <a:buAutoNum type="arabicPeriod"/>
            </a:pPr>
            <a:r>
              <a:rPr lang="en-US" sz="2400" dirty="0"/>
              <a:t>The number on interest groups has increased from 6,000 in 1959 to approximately 22,000 in 2010.</a:t>
            </a:r>
          </a:p>
        </p:txBody>
      </p:sp>
    </p:spTree>
    <p:extLst>
      <p:ext uri="{BB962C8B-B14F-4D97-AF65-F5344CB8AC3E}">
        <p14:creationId xmlns:p14="http://schemas.microsoft.com/office/powerpoint/2010/main" val="83891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EFDA1A-2A01-4C29-A5D0-AE6F050D07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66FD985-6975-45D1-AF86-5EB35486DD6C}"/>
              </a:ext>
            </a:extLst>
          </p:cNvPr>
          <p:cNvPicPr>
            <a:picLocks noChangeAspect="1"/>
          </p:cNvPicPr>
          <p:nvPr/>
        </p:nvPicPr>
        <p:blipFill rotWithShape="1">
          <a:blip r:embed="rId2">
            <a:duotone>
              <a:schemeClr val="bg2">
                <a:shade val="45000"/>
                <a:satMod val="135000"/>
              </a:schemeClr>
              <a:prstClr val="white"/>
            </a:duotone>
            <a:alphaModFix amt="50000"/>
            <a:extLst/>
          </a:blip>
          <a:srcRect l="2"/>
          <a:stretch/>
        </p:blipFill>
        <p:spPr>
          <a:xfrm>
            <a:off x="305" y="10"/>
            <a:ext cx="12191695" cy="6857990"/>
          </a:xfrm>
          <a:prstGeom prst="rect">
            <a:avLst/>
          </a:prstGeom>
        </p:spPr>
      </p:pic>
      <p:sp>
        <p:nvSpPr>
          <p:cNvPr id="11" name="Rectangle 10">
            <a:extLst>
              <a:ext uri="{FF2B5EF4-FFF2-40B4-BE49-F238E27FC236}">
                <a16:creationId xmlns:a16="http://schemas.microsoft.com/office/drawing/2014/main" id="{279D3810-B86F-4009-84EC-DE0FEABD6F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33612A4-0B77-4479-B2AA-F178599550A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078A367A-3E83-4B48-A0F7-43FBE33328F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FD20E5-30AF-47B9-9256-2E8E904CBBC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78E551E-E43F-4335-8B78-AB2C09950ACE}"/>
              </a:ext>
            </a:extLst>
          </p:cNvPr>
          <p:cNvSpPr>
            <a:spLocks noGrp="1"/>
          </p:cNvSpPr>
          <p:nvPr>
            <p:ph type="title"/>
          </p:nvPr>
        </p:nvSpPr>
        <p:spPr>
          <a:xfrm>
            <a:off x="1451579" y="804519"/>
            <a:ext cx="9603275" cy="1049235"/>
          </a:xfrm>
        </p:spPr>
        <p:txBody>
          <a:bodyPr>
            <a:normAutofit/>
          </a:bodyPr>
          <a:lstStyle/>
          <a:p>
            <a:r>
              <a:rPr lang="en-US"/>
              <a:t>Business groups</a:t>
            </a:r>
            <a:endParaRPr lang="en-US" dirty="0"/>
          </a:p>
        </p:txBody>
      </p:sp>
      <p:sp>
        <p:nvSpPr>
          <p:cNvPr id="3" name="Content Placeholder 2">
            <a:extLst>
              <a:ext uri="{FF2B5EF4-FFF2-40B4-BE49-F238E27FC236}">
                <a16:creationId xmlns:a16="http://schemas.microsoft.com/office/drawing/2014/main" id="{521E6B30-F8DB-49F2-9E1E-C18AB0B6082D}"/>
              </a:ext>
            </a:extLst>
          </p:cNvPr>
          <p:cNvSpPr>
            <a:spLocks noGrp="1"/>
          </p:cNvSpPr>
          <p:nvPr>
            <p:ph idx="1"/>
          </p:nvPr>
        </p:nvSpPr>
        <p:spPr>
          <a:xfrm>
            <a:off x="1451579" y="2015732"/>
            <a:ext cx="9603275" cy="3450613"/>
          </a:xfrm>
        </p:spPr>
        <p:txBody>
          <a:bodyPr>
            <a:normAutofit/>
          </a:bodyPr>
          <a:lstStyle/>
          <a:p>
            <a:pPr>
              <a:lnSpc>
                <a:spcPct val="110000"/>
              </a:lnSpc>
            </a:pPr>
            <a:r>
              <a:rPr lang="en-US" sz="1900" dirty="0"/>
              <a:t>Most large corporations employ lobbyists to monitor legislative activity that may affect their business.</a:t>
            </a:r>
          </a:p>
          <a:p>
            <a:pPr>
              <a:lnSpc>
                <a:spcPct val="110000"/>
              </a:lnSpc>
            </a:pPr>
            <a:r>
              <a:rPr lang="en-US" sz="1900" dirty="0"/>
              <a:t>The National Assoc. of Manufacturers NAM represents 12,000 small and large manufacturers in every industrial sector and in all 50 states.  It focuses on legislation affecting labor laws, minimum wages, corporate taxes, and trade regulations.</a:t>
            </a:r>
          </a:p>
          <a:p>
            <a:pPr>
              <a:lnSpc>
                <a:spcPct val="110000"/>
              </a:lnSpc>
            </a:pPr>
            <a:r>
              <a:rPr lang="en-US" sz="1900" dirty="0"/>
              <a:t>The Chamber of Commerce is the world’s largest business federation.  It spends $20 million a year lobbying for its 3,000 local chambers and 3 million members.</a:t>
            </a:r>
          </a:p>
          <a:p>
            <a:pPr>
              <a:lnSpc>
                <a:spcPct val="110000"/>
              </a:lnSpc>
            </a:pPr>
            <a:r>
              <a:rPr lang="en-US" sz="1900" dirty="0"/>
              <a:t>The Business Roundtable is an association of about 150 CEO’s of leading U.S. Corporations with $5 trillion in annual revenues and nearly 10 million employees.</a:t>
            </a:r>
          </a:p>
          <a:p>
            <a:pPr>
              <a:lnSpc>
                <a:spcPct val="110000"/>
              </a:lnSpc>
            </a:pPr>
            <a:endParaRPr lang="en-US" sz="1900" dirty="0"/>
          </a:p>
        </p:txBody>
      </p:sp>
      <p:pic>
        <p:nvPicPr>
          <p:cNvPr id="5" name="Picture 4">
            <a:extLst>
              <a:ext uri="{FF2B5EF4-FFF2-40B4-BE49-F238E27FC236}">
                <a16:creationId xmlns:a16="http://schemas.microsoft.com/office/drawing/2014/main" id="{E04EED51-9CC4-4E04-BF36-2D37DD19DA1E}"/>
              </a:ext>
            </a:extLst>
          </p:cNvPr>
          <p:cNvPicPr>
            <a:picLocks noChangeAspect="1"/>
          </p:cNvPicPr>
          <p:nvPr/>
        </p:nvPicPr>
        <p:blipFill>
          <a:blip r:embed="rId4"/>
          <a:stretch>
            <a:fillRect/>
          </a:stretch>
        </p:blipFill>
        <p:spPr>
          <a:xfrm>
            <a:off x="7647894" y="5466345"/>
            <a:ext cx="3819525" cy="533400"/>
          </a:xfrm>
          <a:prstGeom prst="rect">
            <a:avLst/>
          </a:prstGeom>
        </p:spPr>
      </p:pic>
    </p:spTree>
    <p:extLst>
      <p:ext uri="{BB962C8B-B14F-4D97-AF65-F5344CB8AC3E}">
        <p14:creationId xmlns:p14="http://schemas.microsoft.com/office/powerpoint/2010/main" val="107990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31232-CBF7-42F8-B93D-4EDD65F63CA0}"/>
              </a:ext>
            </a:extLst>
          </p:cNvPr>
          <p:cNvSpPr>
            <a:spLocks noGrp="1"/>
          </p:cNvSpPr>
          <p:nvPr>
            <p:ph type="title"/>
          </p:nvPr>
        </p:nvSpPr>
        <p:spPr/>
        <p:txBody>
          <a:bodyPr/>
          <a:lstStyle/>
          <a:p>
            <a:r>
              <a:rPr lang="en-US" dirty="0"/>
              <a:t>Labor groups</a:t>
            </a:r>
          </a:p>
        </p:txBody>
      </p:sp>
      <p:sp>
        <p:nvSpPr>
          <p:cNvPr id="3" name="Content Placeholder 2">
            <a:extLst>
              <a:ext uri="{FF2B5EF4-FFF2-40B4-BE49-F238E27FC236}">
                <a16:creationId xmlns:a16="http://schemas.microsoft.com/office/drawing/2014/main" id="{173FFA21-C8D0-4FA4-B5E4-6D6F109EE52C}"/>
              </a:ext>
            </a:extLst>
          </p:cNvPr>
          <p:cNvSpPr>
            <a:spLocks noGrp="1"/>
          </p:cNvSpPr>
          <p:nvPr>
            <p:ph idx="1"/>
          </p:nvPr>
        </p:nvSpPr>
        <p:spPr/>
        <p:txBody>
          <a:bodyPr/>
          <a:lstStyle/>
          <a:p>
            <a:r>
              <a:rPr lang="en-US" dirty="0"/>
              <a:t>The American labor movement reached its peak in 1956 when 33% of the nonagricultural work force belonged to a union.  Today, 16 million Americans, or about 13% of the nonagricultural work force, belong to a union.</a:t>
            </a:r>
          </a:p>
          <a:p>
            <a:r>
              <a:rPr lang="en-US" dirty="0"/>
              <a:t>The American Federation of Labor and Congress of Industrial Organizations (AFL-CIO) is America’s largest labor union both in size &amp; political power.  About 10 million belong.</a:t>
            </a:r>
          </a:p>
        </p:txBody>
      </p:sp>
      <p:pic>
        <p:nvPicPr>
          <p:cNvPr id="4" name="Picture 3">
            <a:extLst>
              <a:ext uri="{FF2B5EF4-FFF2-40B4-BE49-F238E27FC236}">
                <a16:creationId xmlns:a16="http://schemas.microsoft.com/office/drawing/2014/main" id="{7047A7BB-824B-4524-B16F-B41D2086E36E}"/>
              </a:ext>
            </a:extLst>
          </p:cNvPr>
          <p:cNvPicPr>
            <a:picLocks noChangeAspect="1"/>
          </p:cNvPicPr>
          <p:nvPr/>
        </p:nvPicPr>
        <p:blipFill>
          <a:blip r:embed="rId2"/>
          <a:stretch>
            <a:fillRect/>
          </a:stretch>
        </p:blipFill>
        <p:spPr>
          <a:xfrm>
            <a:off x="7063879" y="4466220"/>
            <a:ext cx="3990975" cy="1000125"/>
          </a:xfrm>
          <a:prstGeom prst="rect">
            <a:avLst/>
          </a:prstGeom>
        </p:spPr>
      </p:pic>
      <p:pic>
        <p:nvPicPr>
          <p:cNvPr id="5" name="Picture 4">
            <a:extLst>
              <a:ext uri="{FF2B5EF4-FFF2-40B4-BE49-F238E27FC236}">
                <a16:creationId xmlns:a16="http://schemas.microsoft.com/office/drawing/2014/main" id="{C9A567AF-24AE-47E9-85E6-74BC282A0C80}"/>
              </a:ext>
            </a:extLst>
          </p:cNvPr>
          <p:cNvPicPr>
            <a:picLocks noChangeAspect="1"/>
          </p:cNvPicPr>
          <p:nvPr/>
        </p:nvPicPr>
        <p:blipFill>
          <a:blip r:embed="rId3"/>
          <a:stretch>
            <a:fillRect/>
          </a:stretch>
        </p:blipFill>
        <p:spPr>
          <a:xfrm>
            <a:off x="1451579" y="4371421"/>
            <a:ext cx="3120583" cy="1256902"/>
          </a:xfrm>
          <a:prstGeom prst="rect">
            <a:avLst/>
          </a:prstGeom>
        </p:spPr>
      </p:pic>
      <p:pic>
        <p:nvPicPr>
          <p:cNvPr id="6" name="Picture 5">
            <a:extLst>
              <a:ext uri="{FF2B5EF4-FFF2-40B4-BE49-F238E27FC236}">
                <a16:creationId xmlns:a16="http://schemas.microsoft.com/office/drawing/2014/main" id="{5F41C5E3-CAE6-44BD-ACE2-3489C3EF4321}"/>
              </a:ext>
            </a:extLst>
          </p:cNvPr>
          <p:cNvPicPr>
            <a:picLocks noChangeAspect="1"/>
          </p:cNvPicPr>
          <p:nvPr/>
        </p:nvPicPr>
        <p:blipFill>
          <a:blip r:embed="rId4"/>
          <a:stretch>
            <a:fillRect/>
          </a:stretch>
        </p:blipFill>
        <p:spPr>
          <a:xfrm>
            <a:off x="5381625" y="4285497"/>
            <a:ext cx="1428750" cy="1428750"/>
          </a:xfrm>
          <a:prstGeom prst="rect">
            <a:avLst/>
          </a:prstGeom>
        </p:spPr>
      </p:pic>
    </p:spTree>
    <p:extLst>
      <p:ext uri="{BB962C8B-B14F-4D97-AF65-F5344CB8AC3E}">
        <p14:creationId xmlns:p14="http://schemas.microsoft.com/office/powerpoint/2010/main" val="236238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1176DA6-4BBF-42A4-9C94-E6613CCD6B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AAB0AE-172B-4FB4-80C2-86CD6B8242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161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C9CB3B4-A1DB-4215-A2F6-B126402037B9}"/>
              </a:ext>
            </a:extLst>
          </p:cNvPr>
          <p:cNvPicPr>
            <a:picLocks noGrp="1" noChangeAspect="1"/>
          </p:cNvPicPr>
          <p:nvPr>
            <p:ph idx="1"/>
          </p:nvPr>
        </p:nvPicPr>
        <p:blipFill>
          <a:blip r:embed="rId3"/>
          <a:stretch>
            <a:fillRect/>
          </a:stretch>
        </p:blipFill>
        <p:spPr>
          <a:xfrm>
            <a:off x="2513320" y="643467"/>
            <a:ext cx="7165359" cy="5571066"/>
          </a:xfrm>
          <a:prstGeom prst="rect">
            <a:avLst/>
          </a:prstGeom>
        </p:spPr>
      </p:pic>
    </p:spTree>
    <p:extLst>
      <p:ext uri="{BB962C8B-B14F-4D97-AF65-F5344CB8AC3E}">
        <p14:creationId xmlns:p14="http://schemas.microsoft.com/office/powerpoint/2010/main" val="319975261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4999</TotalTime>
  <Words>1708</Words>
  <Application>Microsoft Office PowerPoint</Application>
  <PresentationFormat>Widescreen</PresentationFormat>
  <Paragraphs>115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Black</vt:lpstr>
      <vt:lpstr>Gill Sans MT</vt:lpstr>
      <vt:lpstr>Gallery</vt:lpstr>
      <vt:lpstr>SPECIAL INTEREST GROUPS</vt:lpstr>
      <vt:lpstr>Definition</vt:lpstr>
      <vt:lpstr>Ways sig’s link citizens to government</vt:lpstr>
      <vt:lpstr>Differences between interest groups &amp; political parties</vt:lpstr>
      <vt:lpstr>Types of interest groups</vt:lpstr>
      <vt:lpstr>Types of interest groups</vt:lpstr>
      <vt:lpstr>Business groups</vt:lpstr>
      <vt:lpstr>Labor groups</vt:lpstr>
      <vt:lpstr>PowerPoint Presentation</vt:lpstr>
      <vt:lpstr>PowerPoint Presentation</vt:lpstr>
      <vt:lpstr>Agricultural groups </vt:lpstr>
      <vt:lpstr>Professional associations</vt:lpstr>
      <vt:lpstr>Environmental groups</vt:lpstr>
      <vt:lpstr>Public interest groups</vt:lpstr>
      <vt:lpstr>Equality interest</vt:lpstr>
      <vt:lpstr>Single-issue groups</vt:lpstr>
      <vt:lpstr>Interest group goals and strategies</vt:lpstr>
      <vt:lpstr>Interest group goals and strategies</vt:lpstr>
      <vt:lpstr>LOBBYING</vt:lpstr>
      <vt:lpstr>LOBBYING</vt:lpstr>
      <vt:lpstr>LOBBYING</vt:lpstr>
      <vt:lpstr>Lobbying the COURTS </vt:lpstr>
      <vt:lpstr>Contributing money to candidates</vt:lpstr>
      <vt:lpstr>PowerPoint Presentation</vt:lpstr>
      <vt:lpstr>PowerPoint Presentation</vt:lpstr>
      <vt:lpstr>Sharing public opinion</vt:lpstr>
      <vt:lpstr>Go public</vt:lpstr>
      <vt:lpstr>Factors that contribute to the success of an interest group</vt:lpstr>
      <vt:lpstr>size</vt:lpstr>
      <vt:lpstr>intensity</vt:lpstr>
      <vt:lpstr>Financial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INTEREST GROUPS</dc:title>
  <dc:creator>BRZEZINSKI, DAVID</dc:creator>
  <cp:lastModifiedBy>BRZEZINSKI, DAVID</cp:lastModifiedBy>
  <cp:revision>29</cp:revision>
  <dcterms:created xsi:type="dcterms:W3CDTF">2017-12-19T12:13:21Z</dcterms:created>
  <dcterms:modified xsi:type="dcterms:W3CDTF">2018-12-12T16:08:49Z</dcterms:modified>
</cp:coreProperties>
</file>