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4" r:id="rId18"/>
    <p:sldId id="275" r:id="rId19"/>
    <p:sldId id="272" r:id="rId20"/>
    <p:sldId id="273" r:id="rId21"/>
    <p:sldId id="276" r:id="rId22"/>
    <p:sldId id="277"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94660"/>
  </p:normalViewPr>
  <p:slideViewPr>
    <p:cSldViewPr snapToGrid="0">
      <p:cViewPr varScale="1">
        <p:scale>
          <a:sx n="49" d="100"/>
          <a:sy n="49" d="100"/>
        </p:scale>
        <p:origin x="66"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2/26/2018</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2/26/2018</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2/26/2018</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712110-0BC1-4B31-B3BB-63B44222E87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466B5F3-C053-4580-B04A-1EF94988828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3" name="Picture 12" descr="A picture containing indoor, furniture&#10;&#10;Description generated with high confidence">
            <a:extLst>
              <a:ext uri="{FF2B5EF4-FFF2-40B4-BE49-F238E27FC236}">
                <a16:creationId xmlns:a16="http://schemas.microsoft.com/office/drawing/2014/main" id="{25CED634-E2D0-4AB7-96DD-816C9B52C5CF}"/>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FCDDCDFB-696D-4FDF-9B58-24F71B7C37B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A6123F2-4B61-414F-A7E5-5B7828EACAE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 name="Picture 3">
            <a:extLst>
              <a:ext uri="{FF2B5EF4-FFF2-40B4-BE49-F238E27FC236}">
                <a16:creationId xmlns:a16="http://schemas.microsoft.com/office/drawing/2014/main" id="{257D0875-25A9-4E33-BA3A-722BD5ED643A}"/>
              </a:ext>
            </a:extLst>
          </p:cNvPr>
          <p:cNvPicPr>
            <a:picLocks noChangeAspect="1"/>
          </p:cNvPicPr>
          <p:nvPr/>
        </p:nvPicPr>
        <p:blipFill>
          <a:blip r:embed="rId3"/>
          <a:stretch>
            <a:fillRect/>
          </a:stretch>
        </p:blipFill>
        <p:spPr>
          <a:xfrm>
            <a:off x="6094411" y="1399809"/>
            <a:ext cx="4960442" cy="3472309"/>
          </a:xfrm>
          <a:prstGeom prst="rect">
            <a:avLst/>
          </a:prstGeom>
        </p:spPr>
      </p:pic>
      <p:sp>
        <p:nvSpPr>
          <p:cNvPr id="2" name="Title 1">
            <a:extLst>
              <a:ext uri="{FF2B5EF4-FFF2-40B4-BE49-F238E27FC236}">
                <a16:creationId xmlns:a16="http://schemas.microsoft.com/office/drawing/2014/main" id="{5B6E1E37-0150-43A1-BB56-5434805D1F90}"/>
              </a:ext>
            </a:extLst>
          </p:cNvPr>
          <p:cNvSpPr>
            <a:spLocks noGrp="1"/>
          </p:cNvSpPr>
          <p:nvPr>
            <p:ph type="ctrTitle"/>
          </p:nvPr>
        </p:nvSpPr>
        <p:spPr>
          <a:xfrm>
            <a:off x="1452616" y="962902"/>
            <a:ext cx="4176384" cy="2380828"/>
          </a:xfrm>
        </p:spPr>
        <p:txBody>
          <a:bodyPr>
            <a:normAutofit/>
          </a:bodyPr>
          <a:lstStyle/>
          <a:p>
            <a:r>
              <a:rPr lang="en-US" sz="4800" dirty="0"/>
              <a:t>The Presidency</a:t>
            </a:r>
          </a:p>
        </p:txBody>
      </p:sp>
      <p:sp>
        <p:nvSpPr>
          <p:cNvPr id="3" name="Subtitle 2">
            <a:extLst>
              <a:ext uri="{FF2B5EF4-FFF2-40B4-BE49-F238E27FC236}">
                <a16:creationId xmlns:a16="http://schemas.microsoft.com/office/drawing/2014/main" id="{73F039FB-E11A-40C2-81F1-ABA103660F09}"/>
              </a:ext>
            </a:extLst>
          </p:cNvPr>
          <p:cNvSpPr>
            <a:spLocks noGrp="1"/>
          </p:cNvSpPr>
          <p:nvPr>
            <p:ph type="subTitle" idx="1"/>
          </p:nvPr>
        </p:nvSpPr>
        <p:spPr>
          <a:xfrm>
            <a:off x="1452617" y="3531204"/>
            <a:ext cx="4171479" cy="1610643"/>
          </a:xfrm>
        </p:spPr>
        <p:txBody>
          <a:bodyPr>
            <a:normAutofit/>
          </a:bodyPr>
          <a:lstStyle/>
          <a:p>
            <a:r>
              <a:rPr lang="en-US" sz="1600" dirty="0"/>
              <a:t>The Executive Branch</a:t>
            </a:r>
          </a:p>
        </p:txBody>
      </p:sp>
    </p:spTree>
    <p:extLst>
      <p:ext uri="{BB962C8B-B14F-4D97-AF65-F5344CB8AC3E}">
        <p14:creationId xmlns:p14="http://schemas.microsoft.com/office/powerpoint/2010/main" val="3753911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6" name="Rectangle 9">
            <a:extLst>
              <a:ext uri="{FF2B5EF4-FFF2-40B4-BE49-F238E27FC236}">
                <a16:creationId xmlns:a16="http://schemas.microsoft.com/office/drawing/2014/main" id="{2C6F198E-F7A1-4125-910D-641C0C2A76D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1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07C3A25-D9A7-4F2D-B44C-FA8EB24C7AF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66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close up of text on a white background&#10;&#10;Description generated with high confidence">
            <a:extLst>
              <a:ext uri="{FF2B5EF4-FFF2-40B4-BE49-F238E27FC236}">
                <a16:creationId xmlns:a16="http://schemas.microsoft.com/office/drawing/2014/main" id="{B1356854-5BDA-4917-9DF1-D5DF082A133C}"/>
              </a:ext>
            </a:extLst>
          </p:cNvPr>
          <p:cNvPicPr>
            <a:picLocks noChangeAspect="1"/>
          </p:cNvPicPr>
          <p:nvPr/>
        </p:nvPicPr>
        <p:blipFill>
          <a:blip r:embed="rId2"/>
          <a:stretch>
            <a:fillRect/>
          </a:stretch>
        </p:blipFill>
        <p:spPr>
          <a:xfrm>
            <a:off x="3034342" y="1128098"/>
            <a:ext cx="6130681" cy="4598011"/>
          </a:xfrm>
          <a:prstGeom prst="rect">
            <a:avLst/>
          </a:prstGeom>
        </p:spPr>
      </p:pic>
      <p:sp>
        <p:nvSpPr>
          <p:cNvPr id="14" name="Rectangle 13">
            <a:extLst>
              <a:ext uri="{FF2B5EF4-FFF2-40B4-BE49-F238E27FC236}">
                <a16:creationId xmlns:a16="http://schemas.microsoft.com/office/drawing/2014/main" id="{18E8515E-B8C8-482A-A9B5-CE57BC080AA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24330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5B18DF-1A4F-456F-8E0E-8CFE4C8089C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334CD9B-39EA-42AE-8A1F-0D40028F3FC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3" name="Picture 12" descr="A picture containing indoor, furniture&#10;&#10;Description generated with high confidence">
            <a:extLst>
              <a:ext uri="{FF2B5EF4-FFF2-40B4-BE49-F238E27FC236}">
                <a16:creationId xmlns:a16="http://schemas.microsoft.com/office/drawing/2014/main" id="{8E7CFEF1-65E1-4CEE-91CA-B6B73B84BC8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FCA742D8-7814-4F8A-AEF8-1857FB21F04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24C6E9FA-459B-47A6-93ED-A57860553C3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18" name="Rectangle 17">
              <a:extLst>
                <a:ext uri="{FF2B5EF4-FFF2-40B4-BE49-F238E27FC236}">
                  <a16:creationId xmlns:a16="http://schemas.microsoft.com/office/drawing/2014/main" id="{47C1C93F-E23C-45AE-9DA2-42554BD6CCF5}"/>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918F65DC-4B7C-4988-82E8-131C26140C9E}"/>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21" name="Straight Connector 20">
            <a:extLst>
              <a:ext uri="{FF2B5EF4-FFF2-40B4-BE49-F238E27FC236}">
                <a16:creationId xmlns:a16="http://schemas.microsoft.com/office/drawing/2014/main" id="{E7C3AE2A-04FA-4B67-9C14-0D990CA6AE0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352149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 name="Picture 3" descr="A group of people posing for a photo&#10;&#10;Description generated with very high confidence">
            <a:extLst>
              <a:ext uri="{FF2B5EF4-FFF2-40B4-BE49-F238E27FC236}">
                <a16:creationId xmlns:a16="http://schemas.microsoft.com/office/drawing/2014/main" id="{A43A3B07-EA55-4E3E-9D57-2BDA0024D25E}"/>
              </a:ext>
            </a:extLst>
          </p:cNvPr>
          <p:cNvPicPr>
            <a:picLocks noChangeAspect="1"/>
          </p:cNvPicPr>
          <p:nvPr/>
        </p:nvPicPr>
        <p:blipFill rotWithShape="1">
          <a:blip r:embed="rId3"/>
          <a:srcRect t="16255" r="1" b="1"/>
          <a:stretch/>
        </p:blipFill>
        <p:spPr>
          <a:xfrm>
            <a:off x="6093926" y="1116345"/>
            <a:ext cx="4821551" cy="3866172"/>
          </a:xfrm>
          <a:prstGeom prst="rect">
            <a:avLst/>
          </a:prstGeom>
        </p:spPr>
      </p:pic>
      <p:sp>
        <p:nvSpPr>
          <p:cNvPr id="2" name="Title 1">
            <a:extLst>
              <a:ext uri="{FF2B5EF4-FFF2-40B4-BE49-F238E27FC236}">
                <a16:creationId xmlns:a16="http://schemas.microsoft.com/office/drawing/2014/main" id="{EEF1392A-9213-45E9-B1CB-EA18D53E6427}"/>
              </a:ext>
            </a:extLst>
          </p:cNvPr>
          <p:cNvSpPr>
            <a:spLocks noGrp="1"/>
          </p:cNvSpPr>
          <p:nvPr>
            <p:ph type="ctrTitle"/>
          </p:nvPr>
        </p:nvSpPr>
        <p:spPr>
          <a:xfrm>
            <a:off x="1452616" y="962902"/>
            <a:ext cx="3525640" cy="2380828"/>
          </a:xfrm>
        </p:spPr>
        <p:txBody>
          <a:bodyPr>
            <a:normAutofit/>
          </a:bodyPr>
          <a:lstStyle/>
          <a:p>
            <a:r>
              <a:rPr lang="en-US" sz="4100" dirty="0"/>
              <a:t>The president as chief legislator</a:t>
            </a:r>
          </a:p>
        </p:txBody>
      </p:sp>
      <p:sp>
        <p:nvSpPr>
          <p:cNvPr id="3" name="Subtitle 2">
            <a:extLst>
              <a:ext uri="{FF2B5EF4-FFF2-40B4-BE49-F238E27FC236}">
                <a16:creationId xmlns:a16="http://schemas.microsoft.com/office/drawing/2014/main" id="{149DE011-BA30-40C8-AABA-10980CF635C4}"/>
              </a:ext>
            </a:extLst>
          </p:cNvPr>
          <p:cNvSpPr>
            <a:spLocks noGrp="1"/>
          </p:cNvSpPr>
          <p:nvPr>
            <p:ph type="subTitle" idx="1"/>
          </p:nvPr>
        </p:nvSpPr>
        <p:spPr>
          <a:xfrm>
            <a:off x="1452617" y="3531204"/>
            <a:ext cx="3521499" cy="1610643"/>
          </a:xfrm>
        </p:spPr>
        <p:txBody>
          <a:bodyPr>
            <a:normAutofit/>
          </a:bodyPr>
          <a:lstStyle/>
          <a:p>
            <a:endParaRPr lang="en-US" sz="1600" dirty="0"/>
          </a:p>
        </p:txBody>
      </p:sp>
    </p:spTree>
    <p:extLst>
      <p:ext uri="{BB962C8B-B14F-4D97-AF65-F5344CB8AC3E}">
        <p14:creationId xmlns:p14="http://schemas.microsoft.com/office/powerpoint/2010/main" val="4087778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B93C7-24FC-422D-B20B-2F99369A9F9D}"/>
              </a:ext>
            </a:extLst>
          </p:cNvPr>
          <p:cNvSpPr>
            <a:spLocks noGrp="1"/>
          </p:cNvSpPr>
          <p:nvPr>
            <p:ph type="title"/>
          </p:nvPr>
        </p:nvSpPr>
        <p:spPr/>
        <p:txBody>
          <a:bodyPr/>
          <a:lstStyle/>
          <a:p>
            <a:r>
              <a:rPr lang="en-US" dirty="0"/>
              <a:t>Legislative powers</a:t>
            </a:r>
          </a:p>
        </p:txBody>
      </p:sp>
      <p:sp>
        <p:nvSpPr>
          <p:cNvPr id="3" name="Content Placeholder 2">
            <a:extLst>
              <a:ext uri="{FF2B5EF4-FFF2-40B4-BE49-F238E27FC236}">
                <a16:creationId xmlns:a16="http://schemas.microsoft.com/office/drawing/2014/main" id="{C899481C-0EAA-4092-81D9-36AC48C792D3}"/>
              </a:ext>
            </a:extLst>
          </p:cNvPr>
          <p:cNvSpPr>
            <a:spLocks noGrp="1"/>
          </p:cNvSpPr>
          <p:nvPr>
            <p:ph idx="1"/>
          </p:nvPr>
        </p:nvSpPr>
        <p:spPr/>
        <p:txBody>
          <a:bodyPr/>
          <a:lstStyle/>
          <a:p>
            <a:pPr marL="457200" indent="-457200">
              <a:buFont typeface="+mj-lt"/>
              <a:buAutoNum type="arabicPeriod"/>
            </a:pPr>
            <a:r>
              <a:rPr lang="en-US" dirty="0"/>
              <a:t>The Constitution does not actually call the president the chief legislator.</a:t>
            </a:r>
          </a:p>
          <a:p>
            <a:pPr marL="457200" indent="-457200">
              <a:buFont typeface="+mj-lt"/>
              <a:buAutoNum type="arabicPeriod"/>
            </a:pPr>
            <a:r>
              <a:rPr lang="en-US" dirty="0"/>
              <a:t>The Constitution does give the president the following powers:</a:t>
            </a:r>
          </a:p>
          <a:p>
            <a:pPr marL="914400" lvl="1" indent="-457200">
              <a:buFont typeface="+mj-lt"/>
              <a:buAutoNum type="alphaLcPeriod"/>
            </a:pPr>
            <a:r>
              <a:rPr lang="en-US" dirty="0"/>
              <a:t>The president is required to give a State of the Union address to Congress.</a:t>
            </a:r>
          </a:p>
          <a:p>
            <a:pPr marL="914400" lvl="1" indent="-457200">
              <a:buFont typeface="+mj-lt"/>
              <a:buAutoNum type="alphaLcPeriod"/>
            </a:pPr>
            <a:r>
              <a:rPr lang="en-US" dirty="0"/>
              <a:t>The president can bring issues to the attention of Congress “from time to time.”</a:t>
            </a:r>
          </a:p>
          <a:p>
            <a:pPr marL="914400" lvl="1" indent="-457200">
              <a:buFont typeface="+mj-lt"/>
              <a:buAutoNum type="alphaLcPeriod"/>
            </a:pPr>
            <a:r>
              <a:rPr lang="en-US" dirty="0"/>
              <a:t>The pres. Can veto congressional legislation.</a:t>
            </a:r>
          </a:p>
          <a:p>
            <a:pPr marL="457200" indent="-457200">
              <a:buFont typeface="+mj-lt"/>
              <a:buAutoNum type="arabicPeriod"/>
            </a:pPr>
            <a:r>
              <a:rPr lang="en-US" dirty="0"/>
              <a:t>POTUS use their roles as national leader and head of the party to set the policy agenda.  As a result, the POTUS now initiates much of the major legislation that Congress considers.</a:t>
            </a:r>
          </a:p>
          <a:p>
            <a:pPr lvl="1"/>
            <a:endParaRPr lang="en-US" dirty="0"/>
          </a:p>
          <a:p>
            <a:endParaRPr lang="en-US" dirty="0"/>
          </a:p>
        </p:txBody>
      </p:sp>
    </p:spTree>
    <p:extLst>
      <p:ext uri="{BB962C8B-B14F-4D97-AF65-F5344CB8AC3E}">
        <p14:creationId xmlns:p14="http://schemas.microsoft.com/office/powerpoint/2010/main" val="1793652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E8CBF-758D-43EA-A29D-9A0F86E04777}"/>
              </a:ext>
            </a:extLst>
          </p:cNvPr>
          <p:cNvSpPr>
            <a:spLocks noGrp="1"/>
          </p:cNvSpPr>
          <p:nvPr>
            <p:ph type="title"/>
          </p:nvPr>
        </p:nvSpPr>
        <p:spPr/>
        <p:txBody>
          <a:bodyPr/>
          <a:lstStyle/>
          <a:p>
            <a:r>
              <a:rPr lang="en-US" dirty="0"/>
              <a:t>Veto power</a:t>
            </a:r>
          </a:p>
        </p:txBody>
      </p:sp>
      <p:sp>
        <p:nvSpPr>
          <p:cNvPr id="3" name="Content Placeholder 2">
            <a:extLst>
              <a:ext uri="{FF2B5EF4-FFF2-40B4-BE49-F238E27FC236}">
                <a16:creationId xmlns:a16="http://schemas.microsoft.com/office/drawing/2014/main" id="{D65C0CA5-F8D8-43FE-AB17-5CFEBC4B9CE9}"/>
              </a:ext>
            </a:extLst>
          </p:cNvPr>
          <p:cNvSpPr>
            <a:spLocks noGrp="1"/>
          </p:cNvSpPr>
          <p:nvPr>
            <p:ph idx="1"/>
          </p:nvPr>
        </p:nvSpPr>
        <p:spPr/>
        <p:txBody>
          <a:bodyPr/>
          <a:lstStyle/>
          <a:p>
            <a:pPr marL="457200" indent="-457200">
              <a:buFont typeface="+mj-lt"/>
              <a:buAutoNum type="arabicPeriod"/>
            </a:pPr>
            <a:r>
              <a:rPr lang="en-US" dirty="0"/>
              <a:t>Presidential options</a:t>
            </a:r>
          </a:p>
          <a:p>
            <a:pPr marL="914400" lvl="1" indent="-457200">
              <a:buFont typeface="+mj-lt"/>
              <a:buAutoNum type="alphaLcPeriod"/>
            </a:pPr>
            <a:r>
              <a:rPr lang="en-US" dirty="0"/>
              <a:t>Sign bill into law</a:t>
            </a:r>
          </a:p>
          <a:p>
            <a:pPr marL="914400" lvl="1" indent="-457200">
              <a:buFont typeface="+mj-lt"/>
              <a:buAutoNum type="alphaLcPeriod"/>
            </a:pPr>
            <a:r>
              <a:rPr lang="en-US" dirty="0"/>
              <a:t>Can veto a bill.  Congress may override with 2/3’rds vote in both chambers.</a:t>
            </a:r>
          </a:p>
          <a:p>
            <a:pPr marL="914400" lvl="1" indent="-457200">
              <a:buFont typeface="+mj-lt"/>
              <a:buAutoNum type="alphaLcPeriod"/>
            </a:pPr>
            <a:r>
              <a:rPr lang="en-US" dirty="0"/>
              <a:t>Has 10 days to sign or not.  If not, and Congress is in session, bill becomes law.  </a:t>
            </a:r>
          </a:p>
          <a:p>
            <a:pPr marL="914400" lvl="1" indent="-457200">
              <a:buFont typeface="+mj-lt"/>
              <a:buAutoNum type="alphaLcPeriod"/>
            </a:pPr>
            <a:r>
              <a:rPr lang="en-US" dirty="0"/>
              <a:t>The pres. Can wait ten full days and if Congress adjourns before the ten days are up, bill dies.  Called a POCKET VETO.</a:t>
            </a:r>
          </a:p>
        </p:txBody>
      </p:sp>
    </p:spTree>
    <p:extLst>
      <p:ext uri="{BB962C8B-B14F-4D97-AF65-F5344CB8AC3E}">
        <p14:creationId xmlns:p14="http://schemas.microsoft.com/office/powerpoint/2010/main" val="2835563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368EA-6E60-4213-A646-188C7A437DB3}"/>
              </a:ext>
            </a:extLst>
          </p:cNvPr>
          <p:cNvSpPr>
            <a:spLocks noGrp="1"/>
          </p:cNvSpPr>
          <p:nvPr>
            <p:ph type="title"/>
          </p:nvPr>
        </p:nvSpPr>
        <p:spPr/>
        <p:txBody>
          <a:bodyPr/>
          <a:lstStyle/>
          <a:p>
            <a:r>
              <a:rPr lang="en-US" dirty="0"/>
              <a:t>Using the veto</a:t>
            </a:r>
          </a:p>
        </p:txBody>
      </p:sp>
      <p:sp>
        <p:nvSpPr>
          <p:cNvPr id="3" name="Content Placeholder 2">
            <a:extLst>
              <a:ext uri="{FF2B5EF4-FFF2-40B4-BE49-F238E27FC236}">
                <a16:creationId xmlns:a16="http://schemas.microsoft.com/office/drawing/2014/main" id="{1F22A3D6-D5B7-4568-8F30-95627FBD4D62}"/>
              </a:ext>
            </a:extLst>
          </p:cNvPr>
          <p:cNvSpPr>
            <a:spLocks noGrp="1"/>
          </p:cNvSpPr>
          <p:nvPr>
            <p:ph idx="1"/>
          </p:nvPr>
        </p:nvSpPr>
        <p:spPr/>
        <p:txBody>
          <a:bodyPr/>
          <a:lstStyle/>
          <a:p>
            <a:pPr marL="457200" indent="-457200">
              <a:buFont typeface="+mj-lt"/>
              <a:buAutoNum type="arabicPeriod"/>
            </a:pPr>
            <a:r>
              <a:rPr lang="en-US" dirty="0"/>
              <a:t>Congress is usually unable to override a presidential veto.  Less than 10% have been overridden.</a:t>
            </a:r>
          </a:p>
          <a:p>
            <a:pPr marL="457200" indent="-457200">
              <a:buFont typeface="+mj-lt"/>
              <a:buAutoNum type="arabicPeriod"/>
            </a:pPr>
            <a:r>
              <a:rPr lang="en-US" dirty="0"/>
              <a:t>Presidents often use the threat of a veto to persuade Congress to modify a bill.</a:t>
            </a:r>
          </a:p>
          <a:p>
            <a:pPr marL="457200" indent="-457200">
              <a:buFont typeface="+mj-lt"/>
              <a:buAutoNum type="arabicPeriod"/>
            </a:pPr>
            <a:r>
              <a:rPr lang="en-US" dirty="0"/>
              <a:t>A vetoed bill is often revised and then passed in another form.</a:t>
            </a:r>
          </a:p>
          <a:p>
            <a:pPr marL="457200" indent="-457200">
              <a:buFont typeface="+mj-lt"/>
              <a:buAutoNum type="arabicPeriod"/>
            </a:pPr>
            <a:r>
              <a:rPr lang="en-US" dirty="0"/>
              <a:t>Congress often inserts provisions the president wants into an objectionable bill in order to reduce the chances of a veto.</a:t>
            </a:r>
          </a:p>
        </p:txBody>
      </p:sp>
    </p:spTree>
    <p:extLst>
      <p:ext uri="{BB962C8B-B14F-4D97-AF65-F5344CB8AC3E}">
        <p14:creationId xmlns:p14="http://schemas.microsoft.com/office/powerpoint/2010/main" val="1416421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61964-F6F2-4F83-B0D9-224BE000D25D}"/>
              </a:ext>
            </a:extLst>
          </p:cNvPr>
          <p:cNvSpPr>
            <a:spLocks noGrp="1"/>
          </p:cNvSpPr>
          <p:nvPr>
            <p:ph type="title"/>
          </p:nvPr>
        </p:nvSpPr>
        <p:spPr/>
        <p:txBody>
          <a:bodyPr/>
          <a:lstStyle/>
          <a:p>
            <a:r>
              <a:rPr lang="en-US" dirty="0"/>
              <a:t>The line-item veto</a:t>
            </a:r>
          </a:p>
        </p:txBody>
      </p:sp>
      <p:sp>
        <p:nvSpPr>
          <p:cNvPr id="3" name="Content Placeholder 2">
            <a:extLst>
              <a:ext uri="{FF2B5EF4-FFF2-40B4-BE49-F238E27FC236}">
                <a16:creationId xmlns:a16="http://schemas.microsoft.com/office/drawing/2014/main" id="{F03EFA38-610D-4FB3-B19A-F0E96546F3C8}"/>
              </a:ext>
            </a:extLst>
          </p:cNvPr>
          <p:cNvSpPr>
            <a:spLocks noGrp="1"/>
          </p:cNvSpPr>
          <p:nvPr>
            <p:ph idx="1"/>
          </p:nvPr>
        </p:nvSpPr>
        <p:spPr/>
        <p:txBody>
          <a:bodyPr>
            <a:normAutofit fontScale="85000" lnSpcReduction="10000"/>
          </a:bodyPr>
          <a:lstStyle/>
          <a:p>
            <a:pPr marL="457200" indent="-457200">
              <a:buFont typeface="+mj-lt"/>
              <a:buAutoNum type="arabicPeriod"/>
            </a:pPr>
            <a:r>
              <a:rPr lang="en-US" dirty="0"/>
              <a:t>The President must accept or reject an entire bill.  He or she cannot veto a portion of a bill.</a:t>
            </a:r>
          </a:p>
          <a:p>
            <a:pPr marL="457200" indent="-457200">
              <a:buFont typeface="+mj-lt"/>
              <a:buAutoNum type="arabicPeriod"/>
            </a:pPr>
            <a:r>
              <a:rPr lang="en-US" dirty="0"/>
              <a:t>Many state governors have this power (including Michigan’s governor).</a:t>
            </a:r>
          </a:p>
          <a:p>
            <a:pPr marL="457200" indent="-457200">
              <a:buFont typeface="+mj-lt"/>
              <a:buAutoNum type="arabicPeriod"/>
            </a:pPr>
            <a:r>
              <a:rPr lang="en-US" dirty="0"/>
              <a:t>In 1996, Congress passed a Line-Item Veto Act giving the pres. The power to strike individual items from major appropriations bills.  Supporters hoped the line-item veto would enable the president to reduce wasteful government spending, pork, and earmarks.</a:t>
            </a:r>
          </a:p>
          <a:p>
            <a:pPr marL="457200" indent="-457200">
              <a:buFont typeface="+mj-lt"/>
              <a:buAutoNum type="arabicPeriod"/>
            </a:pPr>
            <a:r>
              <a:rPr lang="en-US" dirty="0"/>
              <a:t>Just two years later, the Supreme Court struck down the line-item veto as an unconstitutional expansion of the president’s veto power. (Violation of the Separation of Powers)</a:t>
            </a:r>
          </a:p>
          <a:p>
            <a:pPr marL="457200" indent="-457200">
              <a:buFont typeface="+mj-lt"/>
              <a:buAutoNum type="arabicPeriod"/>
            </a:pPr>
            <a:r>
              <a:rPr lang="en-US" dirty="0"/>
              <a:t>Line-item veto can be enacted only by a constitutional amendment or reversal of SCOTUS decision</a:t>
            </a:r>
          </a:p>
        </p:txBody>
      </p:sp>
      <p:pic>
        <p:nvPicPr>
          <p:cNvPr id="4" name="Picture 3">
            <a:extLst>
              <a:ext uri="{FF2B5EF4-FFF2-40B4-BE49-F238E27FC236}">
                <a16:creationId xmlns:a16="http://schemas.microsoft.com/office/drawing/2014/main" id="{7746FCED-A148-42CD-A2DC-E7F276DBCBDA}"/>
              </a:ext>
            </a:extLst>
          </p:cNvPr>
          <p:cNvPicPr>
            <a:picLocks noChangeAspect="1"/>
          </p:cNvPicPr>
          <p:nvPr/>
        </p:nvPicPr>
        <p:blipFill>
          <a:blip r:embed="rId2"/>
          <a:stretch>
            <a:fillRect/>
          </a:stretch>
        </p:blipFill>
        <p:spPr>
          <a:xfrm>
            <a:off x="123218" y="4699465"/>
            <a:ext cx="1328362" cy="2019417"/>
          </a:xfrm>
          <a:prstGeom prst="rect">
            <a:avLst/>
          </a:prstGeom>
        </p:spPr>
      </p:pic>
      <p:pic>
        <p:nvPicPr>
          <p:cNvPr id="5" name="Picture 4">
            <a:extLst>
              <a:ext uri="{FF2B5EF4-FFF2-40B4-BE49-F238E27FC236}">
                <a16:creationId xmlns:a16="http://schemas.microsoft.com/office/drawing/2014/main" id="{C71E3050-7796-4C20-8A98-70199CB98EAC}"/>
              </a:ext>
            </a:extLst>
          </p:cNvPr>
          <p:cNvPicPr>
            <a:picLocks noChangeAspect="1"/>
          </p:cNvPicPr>
          <p:nvPr/>
        </p:nvPicPr>
        <p:blipFill>
          <a:blip r:embed="rId3"/>
          <a:stretch>
            <a:fillRect/>
          </a:stretch>
        </p:blipFill>
        <p:spPr>
          <a:xfrm>
            <a:off x="8579795" y="4893774"/>
            <a:ext cx="3113847" cy="1882291"/>
          </a:xfrm>
          <a:prstGeom prst="rect">
            <a:avLst/>
          </a:prstGeom>
        </p:spPr>
      </p:pic>
    </p:spTree>
    <p:extLst>
      <p:ext uri="{BB962C8B-B14F-4D97-AF65-F5344CB8AC3E}">
        <p14:creationId xmlns:p14="http://schemas.microsoft.com/office/powerpoint/2010/main" val="3125693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08C5F-5361-442E-B073-9AC015FAA371}"/>
              </a:ext>
            </a:extLst>
          </p:cNvPr>
          <p:cNvSpPr>
            <a:spLocks noGrp="1"/>
          </p:cNvSpPr>
          <p:nvPr>
            <p:ph type="title"/>
          </p:nvPr>
        </p:nvSpPr>
        <p:spPr/>
        <p:txBody>
          <a:bodyPr/>
          <a:lstStyle/>
          <a:p>
            <a:r>
              <a:rPr lang="en-US" dirty="0"/>
              <a:t>Working with congress</a:t>
            </a:r>
          </a:p>
        </p:txBody>
      </p:sp>
      <p:sp>
        <p:nvSpPr>
          <p:cNvPr id="3" name="Content Placeholder 2">
            <a:extLst>
              <a:ext uri="{FF2B5EF4-FFF2-40B4-BE49-F238E27FC236}">
                <a16:creationId xmlns:a16="http://schemas.microsoft.com/office/drawing/2014/main" id="{34CB2454-007E-46A2-B886-5B5B2365CFE0}"/>
              </a:ext>
            </a:extLst>
          </p:cNvPr>
          <p:cNvSpPr>
            <a:spLocks noGrp="1"/>
          </p:cNvSpPr>
          <p:nvPr>
            <p:ph idx="1"/>
          </p:nvPr>
        </p:nvSpPr>
        <p:spPr/>
        <p:txBody>
          <a:bodyPr>
            <a:normAutofit lnSpcReduction="10000"/>
          </a:bodyPr>
          <a:lstStyle/>
          <a:p>
            <a:pPr marL="457200" indent="-457200">
              <a:buFont typeface="+mj-lt"/>
              <a:buAutoNum type="arabicPeriod"/>
            </a:pPr>
            <a:r>
              <a:rPr lang="en-US" dirty="0"/>
              <a:t>Presidents prefer to establish a cooperative bipartisan relationship with Congress.</a:t>
            </a:r>
          </a:p>
          <a:p>
            <a:pPr marL="457200" indent="-457200">
              <a:buFont typeface="+mj-lt"/>
              <a:buAutoNum type="arabicPeriod"/>
            </a:pPr>
            <a:r>
              <a:rPr lang="en-US" dirty="0"/>
              <a:t>Presidents use the following strategies to influence Congress to pass legislation:</a:t>
            </a:r>
          </a:p>
          <a:p>
            <a:pPr marL="914400" lvl="1" indent="-457200">
              <a:buFont typeface="+mj-lt"/>
              <a:buAutoNum type="arabicPeriod"/>
            </a:pPr>
            <a:r>
              <a:rPr lang="en-US" dirty="0"/>
              <a:t>Assigning legislative liaisons from the EOP to lobby legislators.</a:t>
            </a:r>
          </a:p>
          <a:p>
            <a:pPr marL="914400" lvl="1" indent="-457200">
              <a:buFont typeface="+mj-lt"/>
              <a:buAutoNum type="arabicPeriod"/>
            </a:pPr>
            <a:r>
              <a:rPr lang="en-US" dirty="0"/>
              <a:t>Working with both the majority and the minority leaders.</a:t>
            </a:r>
          </a:p>
          <a:p>
            <a:pPr marL="914400" lvl="1" indent="-457200">
              <a:buFont typeface="+mj-lt"/>
              <a:buAutoNum type="arabicPeriod"/>
            </a:pPr>
            <a:r>
              <a:rPr lang="en-US" dirty="0"/>
              <a:t>Using the media to focus public attention on important issues. “GOING PUBLIC”</a:t>
            </a:r>
          </a:p>
          <a:p>
            <a:pPr marL="914400" lvl="1" indent="-457200">
              <a:buFont typeface="+mj-lt"/>
              <a:buAutoNum type="arabicPeriod"/>
            </a:pPr>
            <a:r>
              <a:rPr lang="en-US" dirty="0"/>
              <a:t>Using high presidential approval ratings to persuade legislators to support presidential programs.</a:t>
            </a:r>
          </a:p>
          <a:p>
            <a:pPr marL="914400" lvl="1" indent="-457200">
              <a:buFont typeface="+mj-lt"/>
              <a:buAutoNum type="arabicPeriod"/>
            </a:pPr>
            <a:r>
              <a:rPr lang="en-US" dirty="0"/>
              <a:t>Bargaining with wavering legislators by offering concessions and pork that will benefit a member’s district.</a:t>
            </a:r>
          </a:p>
        </p:txBody>
      </p:sp>
    </p:spTree>
    <p:extLst>
      <p:ext uri="{BB962C8B-B14F-4D97-AF65-F5344CB8AC3E}">
        <p14:creationId xmlns:p14="http://schemas.microsoft.com/office/powerpoint/2010/main" val="3824565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74A361-34B7-4360-93B2-2F52C59D3CF3}"/>
              </a:ext>
            </a:extLst>
          </p:cNvPr>
          <p:cNvPicPr>
            <a:picLocks noChangeAspect="1"/>
          </p:cNvPicPr>
          <p:nvPr/>
        </p:nvPicPr>
        <p:blipFill>
          <a:blip r:embed="rId2"/>
          <a:stretch>
            <a:fillRect/>
          </a:stretch>
        </p:blipFill>
        <p:spPr>
          <a:xfrm>
            <a:off x="1524000" y="890587"/>
            <a:ext cx="9144000" cy="5076825"/>
          </a:xfrm>
          <a:prstGeom prst="rect">
            <a:avLst/>
          </a:prstGeom>
        </p:spPr>
      </p:pic>
    </p:spTree>
    <p:extLst>
      <p:ext uri="{BB962C8B-B14F-4D97-AF65-F5344CB8AC3E}">
        <p14:creationId xmlns:p14="http://schemas.microsoft.com/office/powerpoint/2010/main" val="2677230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E074C643-41D5-477B-B382-9E79044F723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7" name="Rectangle 11">
            <a:extLst>
              <a:ext uri="{FF2B5EF4-FFF2-40B4-BE49-F238E27FC236}">
                <a16:creationId xmlns:a16="http://schemas.microsoft.com/office/drawing/2014/main" id="{80C007DB-1491-4C70-9CC3-6B3D16C7A13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668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3">
            <a:extLst>
              <a:ext uri="{FF2B5EF4-FFF2-40B4-BE49-F238E27FC236}">
                <a16:creationId xmlns:a16="http://schemas.microsoft.com/office/drawing/2014/main" id="{F807608E-648A-42CC-8A08-1DE615E5520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black and white photo of a person&#10;&#10;Description generated with high confidence">
            <a:extLst>
              <a:ext uri="{FF2B5EF4-FFF2-40B4-BE49-F238E27FC236}">
                <a16:creationId xmlns:a16="http://schemas.microsoft.com/office/drawing/2014/main" id="{8B7AFDD1-7715-4C19-9DC2-46773D17AD15}"/>
              </a:ext>
            </a:extLst>
          </p:cNvPr>
          <p:cNvPicPr>
            <a:picLocks noChangeAspect="1"/>
          </p:cNvPicPr>
          <p:nvPr/>
        </p:nvPicPr>
        <p:blipFill>
          <a:blip r:embed="rId2"/>
          <a:stretch>
            <a:fillRect/>
          </a:stretch>
        </p:blipFill>
        <p:spPr>
          <a:xfrm>
            <a:off x="7214949" y="1128098"/>
            <a:ext cx="2954222" cy="4598011"/>
          </a:xfrm>
          <a:prstGeom prst="rect">
            <a:avLst/>
          </a:prstGeom>
        </p:spPr>
      </p:pic>
      <p:pic>
        <p:nvPicPr>
          <p:cNvPr id="5" name="Picture 4" descr="A close up of a logo&#10;&#10;Description generated with high confidence">
            <a:extLst>
              <a:ext uri="{FF2B5EF4-FFF2-40B4-BE49-F238E27FC236}">
                <a16:creationId xmlns:a16="http://schemas.microsoft.com/office/drawing/2014/main" id="{ED5D9378-70DA-4C77-99F9-A83A13EE3BA0}"/>
              </a:ext>
            </a:extLst>
          </p:cNvPr>
          <p:cNvPicPr>
            <a:picLocks noChangeAspect="1"/>
          </p:cNvPicPr>
          <p:nvPr/>
        </p:nvPicPr>
        <p:blipFill>
          <a:blip r:embed="rId3"/>
          <a:stretch>
            <a:fillRect/>
          </a:stretch>
        </p:blipFill>
        <p:spPr>
          <a:xfrm>
            <a:off x="1128098" y="1607753"/>
            <a:ext cx="4725585" cy="3638700"/>
          </a:xfrm>
          <a:prstGeom prst="rect">
            <a:avLst/>
          </a:prstGeom>
        </p:spPr>
      </p:pic>
    </p:spTree>
    <p:extLst>
      <p:ext uri="{BB962C8B-B14F-4D97-AF65-F5344CB8AC3E}">
        <p14:creationId xmlns:p14="http://schemas.microsoft.com/office/powerpoint/2010/main" val="4172089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3A992E1B-AAEE-4435-8F48-8C88BE5510B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close up of a mans face&#10;&#10;Description generated with high confidence">
            <a:extLst>
              <a:ext uri="{FF2B5EF4-FFF2-40B4-BE49-F238E27FC236}">
                <a16:creationId xmlns:a16="http://schemas.microsoft.com/office/drawing/2014/main" id="{F802A650-5F7C-447D-A460-3599D9222CCD}"/>
              </a:ext>
            </a:extLst>
          </p:cNvPr>
          <p:cNvPicPr>
            <a:picLocks noChangeAspect="1"/>
          </p:cNvPicPr>
          <p:nvPr/>
        </p:nvPicPr>
        <p:blipFill rotWithShape="1">
          <a:blip r:embed="rId2"/>
          <a:srcRect t="13569" r="1" b="10467"/>
          <a:stretch/>
        </p:blipFill>
        <p:spPr>
          <a:xfrm>
            <a:off x="643467" y="643467"/>
            <a:ext cx="10905066" cy="5571066"/>
          </a:xfrm>
          <a:prstGeom prst="rect">
            <a:avLst/>
          </a:prstGeom>
        </p:spPr>
      </p:pic>
      <p:sp>
        <p:nvSpPr>
          <p:cNvPr id="16" name="Rectangle 10">
            <a:extLst>
              <a:ext uri="{FF2B5EF4-FFF2-40B4-BE49-F238E27FC236}">
                <a16:creationId xmlns:a16="http://schemas.microsoft.com/office/drawing/2014/main" id="{476C2E52-E592-4F3F-BC13-5BD8518E2EB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9914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5C3D674-3D59-4E93-80CA-0C0A9095E81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F2A81E1-BCBE-426B-8C09-33274E6940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5" name="Picture 14" descr="A picture containing indoor, furniture&#10;&#10;Description generated with high confidence">
            <a:extLst>
              <a:ext uri="{FF2B5EF4-FFF2-40B4-BE49-F238E27FC236}">
                <a16:creationId xmlns:a16="http://schemas.microsoft.com/office/drawing/2014/main" id="{39D1DDD4-5BB3-45BA-B9B3-06B62299AD79}"/>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A24DAE64-2302-42EA-8239-F2F0775CA5A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884B8F8-FDC9-498B-9960-5D7260AFCB0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6" name="Picture 5" descr="A close up of a document&#10;&#10;Description generated with high confidence">
            <a:extLst>
              <a:ext uri="{FF2B5EF4-FFF2-40B4-BE49-F238E27FC236}">
                <a16:creationId xmlns:a16="http://schemas.microsoft.com/office/drawing/2014/main" id="{94B00D74-D0E8-4FE2-8832-A24912E95762}"/>
              </a:ext>
            </a:extLst>
          </p:cNvPr>
          <p:cNvPicPr>
            <a:picLocks noChangeAspect="1"/>
          </p:cNvPicPr>
          <p:nvPr/>
        </p:nvPicPr>
        <p:blipFill>
          <a:blip r:embed="rId3"/>
          <a:stretch>
            <a:fillRect/>
          </a:stretch>
        </p:blipFill>
        <p:spPr>
          <a:xfrm>
            <a:off x="6094411" y="1970260"/>
            <a:ext cx="4960442" cy="2331407"/>
          </a:xfrm>
          <a:prstGeom prst="rect">
            <a:avLst/>
          </a:prstGeom>
        </p:spPr>
      </p:pic>
      <p:sp>
        <p:nvSpPr>
          <p:cNvPr id="4" name="Title 3">
            <a:extLst>
              <a:ext uri="{FF2B5EF4-FFF2-40B4-BE49-F238E27FC236}">
                <a16:creationId xmlns:a16="http://schemas.microsoft.com/office/drawing/2014/main" id="{276C096B-2B07-4721-BC83-0283E83A6EA2}"/>
              </a:ext>
            </a:extLst>
          </p:cNvPr>
          <p:cNvSpPr>
            <a:spLocks noGrp="1"/>
          </p:cNvSpPr>
          <p:nvPr>
            <p:ph type="title"/>
          </p:nvPr>
        </p:nvSpPr>
        <p:spPr>
          <a:xfrm>
            <a:off x="1451580" y="804520"/>
            <a:ext cx="4176511" cy="1049235"/>
          </a:xfrm>
        </p:spPr>
        <p:txBody>
          <a:bodyPr>
            <a:normAutofit/>
          </a:bodyPr>
          <a:lstStyle/>
          <a:p>
            <a:r>
              <a:rPr lang="en-US" sz="2200" dirty="0"/>
              <a:t>The President as chief executive	</a:t>
            </a:r>
            <a:br>
              <a:rPr lang="en-US" sz="2200" dirty="0"/>
            </a:br>
            <a:endParaRPr lang="en-US" sz="2200" dirty="0"/>
          </a:p>
        </p:txBody>
      </p:sp>
      <p:sp>
        <p:nvSpPr>
          <p:cNvPr id="5" name="Content Placeholder 4">
            <a:extLst>
              <a:ext uri="{FF2B5EF4-FFF2-40B4-BE49-F238E27FC236}">
                <a16:creationId xmlns:a16="http://schemas.microsoft.com/office/drawing/2014/main" id="{75554FD5-3C13-4A53-BFDD-F0B0DBE750BE}"/>
              </a:ext>
            </a:extLst>
          </p:cNvPr>
          <p:cNvSpPr>
            <a:spLocks noGrp="1"/>
          </p:cNvSpPr>
          <p:nvPr>
            <p:ph idx="1"/>
          </p:nvPr>
        </p:nvSpPr>
        <p:spPr>
          <a:xfrm>
            <a:off x="1451581" y="2015732"/>
            <a:ext cx="4172212" cy="3450613"/>
          </a:xfrm>
        </p:spPr>
        <p:txBody>
          <a:bodyPr>
            <a:normAutofit/>
          </a:bodyPr>
          <a:lstStyle/>
          <a:p>
            <a:pPr marL="457200" indent="-457200">
              <a:lnSpc>
                <a:spcPct val="110000"/>
              </a:lnSpc>
              <a:buFont typeface="+mj-lt"/>
              <a:buAutoNum type="arabicPeriod"/>
            </a:pPr>
            <a:r>
              <a:rPr lang="en-US" sz="1500" dirty="0"/>
              <a:t>Executive Power</a:t>
            </a:r>
          </a:p>
          <a:p>
            <a:pPr marL="800100" lvl="1" indent="-342900">
              <a:lnSpc>
                <a:spcPct val="110000"/>
              </a:lnSpc>
              <a:buFont typeface="+mj-lt"/>
              <a:buAutoNum type="alphaLcPeriod"/>
            </a:pPr>
            <a:r>
              <a:rPr lang="en-US" sz="1500" dirty="0"/>
              <a:t>The Constitution declares that “the executive Power shall be vested in a President of the United States of America.”</a:t>
            </a:r>
          </a:p>
          <a:p>
            <a:pPr marL="800100" lvl="1" indent="-342900">
              <a:lnSpc>
                <a:spcPct val="110000"/>
              </a:lnSpc>
              <a:buFont typeface="+mj-lt"/>
              <a:buAutoNum type="alphaLcPeriod"/>
            </a:pPr>
            <a:r>
              <a:rPr lang="en-US" sz="1500" dirty="0"/>
              <a:t>As the nation’s chief executive, the POTUS enforces the provisions of federal laws and administers a vast federal bureaucracy that spends more than $3 trillion a year and includes 2.1 million civilian employees.</a:t>
            </a:r>
          </a:p>
        </p:txBody>
      </p:sp>
    </p:spTree>
    <p:extLst>
      <p:ext uri="{BB962C8B-B14F-4D97-AF65-F5344CB8AC3E}">
        <p14:creationId xmlns:p14="http://schemas.microsoft.com/office/powerpoint/2010/main" val="260681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6F198E-F7A1-4125-910D-641C0C2A76D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B6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07C3A25-D9A7-4F2D-B44C-FA8EB24C7AF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66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picture containing text, book&#10;&#10;Description generated with very high confidence">
            <a:extLst>
              <a:ext uri="{FF2B5EF4-FFF2-40B4-BE49-F238E27FC236}">
                <a16:creationId xmlns:a16="http://schemas.microsoft.com/office/drawing/2014/main" id="{CE7AB4B2-2CA2-4907-A018-D0072F4B03C8}"/>
              </a:ext>
            </a:extLst>
          </p:cNvPr>
          <p:cNvPicPr>
            <a:picLocks noChangeAspect="1"/>
          </p:cNvPicPr>
          <p:nvPr/>
        </p:nvPicPr>
        <p:blipFill>
          <a:blip r:embed="rId2"/>
          <a:stretch>
            <a:fillRect/>
          </a:stretch>
        </p:blipFill>
        <p:spPr>
          <a:xfrm>
            <a:off x="2549095" y="1128098"/>
            <a:ext cx="7101175" cy="4598011"/>
          </a:xfrm>
          <a:prstGeom prst="rect">
            <a:avLst/>
          </a:prstGeom>
        </p:spPr>
      </p:pic>
      <p:sp>
        <p:nvSpPr>
          <p:cNvPr id="11" name="Rectangle 10">
            <a:extLst>
              <a:ext uri="{FF2B5EF4-FFF2-40B4-BE49-F238E27FC236}">
                <a16:creationId xmlns:a16="http://schemas.microsoft.com/office/drawing/2014/main" id="{18E8515E-B8C8-482A-A9B5-CE57BC080AA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52290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0E611-A5B3-4027-9089-FEDEAC9148EF}"/>
              </a:ext>
            </a:extLst>
          </p:cNvPr>
          <p:cNvSpPr>
            <a:spLocks noGrp="1"/>
          </p:cNvSpPr>
          <p:nvPr>
            <p:ph type="title"/>
          </p:nvPr>
        </p:nvSpPr>
        <p:spPr/>
        <p:txBody>
          <a:bodyPr/>
          <a:lstStyle/>
          <a:p>
            <a:r>
              <a:rPr lang="en-US" dirty="0"/>
              <a:t>Divided government</a:t>
            </a:r>
          </a:p>
        </p:txBody>
      </p:sp>
      <p:sp>
        <p:nvSpPr>
          <p:cNvPr id="3" name="Content Placeholder 2">
            <a:extLst>
              <a:ext uri="{FF2B5EF4-FFF2-40B4-BE49-F238E27FC236}">
                <a16:creationId xmlns:a16="http://schemas.microsoft.com/office/drawing/2014/main" id="{AB4CC023-9478-439C-A6A2-B90938FDA93B}"/>
              </a:ext>
            </a:extLst>
          </p:cNvPr>
          <p:cNvSpPr>
            <a:spLocks noGrp="1"/>
          </p:cNvSpPr>
          <p:nvPr>
            <p:ph idx="1"/>
          </p:nvPr>
        </p:nvSpPr>
        <p:spPr/>
        <p:txBody>
          <a:bodyPr>
            <a:normAutofit fontScale="92500"/>
          </a:bodyPr>
          <a:lstStyle/>
          <a:p>
            <a:pPr marL="457200" indent="-457200">
              <a:buFont typeface="+mj-lt"/>
              <a:buAutoNum type="arabicPeriod"/>
            </a:pPr>
            <a:r>
              <a:rPr lang="en-US" dirty="0"/>
              <a:t>Divided government occurs when the presidency and Congress are controlled by different parties.  It also occurs when the chambers of Congress are controlled by different parties.</a:t>
            </a:r>
          </a:p>
          <a:p>
            <a:pPr marL="457200" indent="-457200">
              <a:buFont typeface="+mj-lt"/>
              <a:buAutoNum type="arabicPeriod"/>
            </a:pPr>
            <a:r>
              <a:rPr lang="en-US" dirty="0"/>
              <a:t>Divided government has been a frequent result of elections over the past half century and is the result of 1.) Presidential (not Parliamentary) form of government and 2.) Ticket-splitting vote</a:t>
            </a:r>
          </a:p>
          <a:p>
            <a:pPr marL="457200" indent="-457200">
              <a:buFont typeface="+mj-lt"/>
              <a:buAutoNum type="arabicPeriod"/>
            </a:pPr>
            <a:r>
              <a:rPr lang="en-US" dirty="0"/>
              <a:t>The pattern of divided government has had a number of important consequences:</a:t>
            </a:r>
          </a:p>
          <a:p>
            <a:pPr marL="914400" lvl="1" indent="-457200">
              <a:buFont typeface="+mj-lt"/>
              <a:buAutoNum type="arabicPeriod"/>
            </a:pPr>
            <a:r>
              <a:rPr lang="en-US" sz="1500" dirty="0"/>
              <a:t>It has heightened partisanship and made it more difficult for moderates to negotiate compromises.</a:t>
            </a:r>
          </a:p>
          <a:p>
            <a:pPr marL="914400" lvl="1" indent="-457200">
              <a:buFont typeface="+mj-lt"/>
              <a:buAutoNum type="arabicPeriod"/>
            </a:pPr>
            <a:r>
              <a:rPr lang="en-US" sz="1500" dirty="0"/>
              <a:t>Creates gridlock</a:t>
            </a:r>
          </a:p>
          <a:p>
            <a:pPr marL="914400" lvl="1" indent="-457200">
              <a:buFont typeface="+mj-lt"/>
              <a:buAutoNum type="arabicPeriod"/>
            </a:pPr>
            <a:r>
              <a:rPr lang="en-US" sz="1500" dirty="0"/>
              <a:t>It has contributed to the decline of public trust in government.</a:t>
            </a:r>
          </a:p>
        </p:txBody>
      </p:sp>
    </p:spTree>
    <p:extLst>
      <p:ext uri="{BB962C8B-B14F-4D97-AF65-F5344CB8AC3E}">
        <p14:creationId xmlns:p14="http://schemas.microsoft.com/office/powerpoint/2010/main" val="3910162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CD252-13D9-4D9B-9C16-20F16D559BDF}"/>
              </a:ext>
            </a:extLst>
          </p:cNvPr>
          <p:cNvSpPr>
            <a:spLocks noGrp="1"/>
          </p:cNvSpPr>
          <p:nvPr>
            <p:ph type="title"/>
          </p:nvPr>
        </p:nvSpPr>
        <p:spPr/>
        <p:txBody>
          <a:bodyPr/>
          <a:lstStyle/>
          <a:p>
            <a:r>
              <a:rPr lang="en-US" dirty="0"/>
              <a:t>How presidents attempt to overcome divided government</a:t>
            </a:r>
          </a:p>
        </p:txBody>
      </p:sp>
      <p:sp>
        <p:nvSpPr>
          <p:cNvPr id="3" name="Content Placeholder 2">
            <a:extLst>
              <a:ext uri="{FF2B5EF4-FFF2-40B4-BE49-F238E27FC236}">
                <a16:creationId xmlns:a16="http://schemas.microsoft.com/office/drawing/2014/main" id="{F6A31700-8CBB-402E-BE89-B51CBD8DBC2D}"/>
              </a:ext>
            </a:extLst>
          </p:cNvPr>
          <p:cNvSpPr>
            <a:spLocks noGrp="1"/>
          </p:cNvSpPr>
          <p:nvPr>
            <p:ph idx="1"/>
          </p:nvPr>
        </p:nvSpPr>
        <p:spPr/>
        <p:txBody>
          <a:bodyPr>
            <a:normAutofit lnSpcReduction="10000"/>
          </a:bodyPr>
          <a:lstStyle/>
          <a:p>
            <a:pPr marL="457200" indent="-457200">
              <a:buFont typeface="+mj-lt"/>
              <a:buAutoNum type="arabicPeriod"/>
            </a:pPr>
            <a:r>
              <a:rPr lang="en-US" dirty="0"/>
              <a:t>Use the media to generate public support.</a:t>
            </a:r>
          </a:p>
          <a:p>
            <a:pPr marL="457200" indent="-457200">
              <a:buFont typeface="+mj-lt"/>
              <a:buAutoNum type="arabicPeriod"/>
            </a:pPr>
            <a:r>
              <a:rPr lang="en-US" dirty="0"/>
              <a:t>Threatening to veto objectionable legislation.</a:t>
            </a:r>
          </a:p>
          <a:p>
            <a:pPr marL="457200" indent="-457200">
              <a:buFont typeface="+mj-lt"/>
              <a:buAutoNum type="arabicPeriod"/>
            </a:pPr>
            <a:r>
              <a:rPr lang="en-US" dirty="0"/>
              <a:t>Making deals with key congressional leaders.</a:t>
            </a:r>
          </a:p>
          <a:p>
            <a:pPr marL="457200" indent="-457200">
              <a:buFont typeface="+mj-lt"/>
              <a:buAutoNum type="arabicPeriod"/>
            </a:pPr>
            <a:r>
              <a:rPr lang="en-US" dirty="0"/>
              <a:t>Building coalitions with key interest groups.</a:t>
            </a:r>
          </a:p>
          <a:p>
            <a:pPr marL="457200" indent="-457200">
              <a:buFont typeface="+mj-lt"/>
              <a:buAutoNum type="arabicPeriod"/>
            </a:pPr>
            <a:r>
              <a:rPr lang="en-US" dirty="0"/>
              <a:t>Increasing reliance on the White House Staff.</a:t>
            </a:r>
          </a:p>
          <a:p>
            <a:pPr marL="457200" indent="-457200">
              <a:buFont typeface="+mj-lt"/>
              <a:buAutoNum type="arabicPeriod"/>
            </a:pPr>
            <a:endParaRPr lang="en-US" dirty="0"/>
          </a:p>
          <a:p>
            <a:pPr>
              <a:buFont typeface="Wingdings" panose="05000000000000000000" pitchFamily="2" charset="2"/>
              <a:buChar char="v"/>
            </a:pPr>
            <a:r>
              <a:rPr lang="en-US" sz="1500" dirty="0"/>
              <a:t>A number of free-response questions have asked to explain the impact of divided government on public policy, legislative gridlock, and federal appointments.</a:t>
            </a:r>
          </a:p>
        </p:txBody>
      </p:sp>
    </p:spTree>
    <p:extLst>
      <p:ext uri="{BB962C8B-B14F-4D97-AF65-F5344CB8AC3E}">
        <p14:creationId xmlns:p14="http://schemas.microsoft.com/office/powerpoint/2010/main" val="1304404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9DDA13-ED00-4B73-B02C-54FCAD5CE5A4}"/>
              </a:ext>
            </a:extLst>
          </p:cNvPr>
          <p:cNvSpPr>
            <a:spLocks noGrp="1"/>
          </p:cNvSpPr>
          <p:nvPr>
            <p:ph type="ctrTitle"/>
          </p:nvPr>
        </p:nvSpPr>
        <p:spPr/>
        <p:txBody>
          <a:bodyPr/>
          <a:lstStyle/>
          <a:p>
            <a:r>
              <a:rPr lang="en-US" dirty="0"/>
              <a:t>The president and national security</a:t>
            </a:r>
          </a:p>
        </p:txBody>
      </p:sp>
      <p:sp>
        <p:nvSpPr>
          <p:cNvPr id="5" name="Subtitle 4">
            <a:extLst>
              <a:ext uri="{FF2B5EF4-FFF2-40B4-BE49-F238E27FC236}">
                <a16:creationId xmlns:a16="http://schemas.microsoft.com/office/drawing/2014/main" id="{3848424D-1466-4D8A-934B-4C7C0CF431A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32949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91DE6-82AA-46BC-B373-3457060A1F74}"/>
              </a:ext>
            </a:extLst>
          </p:cNvPr>
          <p:cNvSpPr>
            <a:spLocks noGrp="1"/>
          </p:cNvSpPr>
          <p:nvPr>
            <p:ph type="title"/>
          </p:nvPr>
        </p:nvSpPr>
        <p:spPr/>
        <p:txBody>
          <a:bodyPr/>
          <a:lstStyle/>
          <a:p>
            <a:r>
              <a:rPr lang="en-US" dirty="0"/>
              <a:t>Formal constitutional powers</a:t>
            </a:r>
          </a:p>
        </p:txBody>
      </p:sp>
      <p:sp>
        <p:nvSpPr>
          <p:cNvPr id="3" name="Content Placeholder 2">
            <a:extLst>
              <a:ext uri="{FF2B5EF4-FFF2-40B4-BE49-F238E27FC236}">
                <a16:creationId xmlns:a16="http://schemas.microsoft.com/office/drawing/2014/main" id="{AA59A916-7504-43C2-981A-DAAE5FF4C202}"/>
              </a:ext>
            </a:extLst>
          </p:cNvPr>
          <p:cNvSpPr>
            <a:spLocks noGrp="1"/>
          </p:cNvSpPr>
          <p:nvPr>
            <p:ph idx="1"/>
          </p:nvPr>
        </p:nvSpPr>
        <p:spPr/>
        <p:txBody>
          <a:bodyPr/>
          <a:lstStyle/>
          <a:p>
            <a:pPr marL="457200" indent="-457200">
              <a:buFont typeface="+mj-lt"/>
              <a:buAutoNum type="arabicPeriod"/>
            </a:pPr>
            <a:r>
              <a:rPr lang="en-US" dirty="0"/>
              <a:t>The </a:t>
            </a:r>
            <a:r>
              <a:rPr lang="en-US" dirty="0" err="1"/>
              <a:t>pres</a:t>
            </a:r>
            <a:r>
              <a:rPr lang="en-US" dirty="0"/>
              <a:t> is the commander-in-chief and thus has the power to deploy troops.</a:t>
            </a:r>
          </a:p>
          <a:p>
            <a:pPr marL="457200" indent="-457200">
              <a:buFont typeface="+mj-lt"/>
              <a:buAutoNum type="arabicPeriod"/>
            </a:pPr>
            <a:r>
              <a:rPr lang="en-US" dirty="0"/>
              <a:t>The </a:t>
            </a:r>
            <a:r>
              <a:rPr lang="en-US" dirty="0" err="1"/>
              <a:t>pres</a:t>
            </a:r>
            <a:r>
              <a:rPr lang="en-US" dirty="0"/>
              <a:t> appoints all ambassadors subject to Senate confirmation.</a:t>
            </a:r>
          </a:p>
          <a:p>
            <a:pPr marL="457200" indent="-457200">
              <a:buFont typeface="+mj-lt"/>
              <a:buAutoNum type="arabicPeriod"/>
            </a:pPr>
            <a:r>
              <a:rPr lang="en-US" dirty="0"/>
              <a:t>The </a:t>
            </a:r>
            <a:r>
              <a:rPr lang="en-US" dirty="0" err="1"/>
              <a:t>pres</a:t>
            </a:r>
            <a:r>
              <a:rPr lang="en-US" dirty="0"/>
              <a:t> negotiates treaties, which are then subject to Senate ratification</a:t>
            </a:r>
          </a:p>
          <a:p>
            <a:pPr marL="457200" indent="-457200">
              <a:buFont typeface="+mj-lt"/>
              <a:buAutoNum type="arabicPeriod"/>
            </a:pPr>
            <a:r>
              <a:rPr lang="en-US" dirty="0"/>
              <a:t>The </a:t>
            </a:r>
            <a:r>
              <a:rPr lang="en-US" dirty="0" err="1"/>
              <a:t>pres</a:t>
            </a:r>
            <a:r>
              <a:rPr lang="en-US" dirty="0"/>
              <a:t> has the sole power to recognize nations.</a:t>
            </a:r>
          </a:p>
          <a:p>
            <a:pPr marL="457200" indent="-457200">
              <a:buFont typeface="+mj-lt"/>
              <a:buAutoNum type="arabicPeriod"/>
            </a:pPr>
            <a:r>
              <a:rPr lang="en-US" dirty="0"/>
              <a:t>The </a:t>
            </a:r>
            <a:r>
              <a:rPr lang="en-US" dirty="0" err="1"/>
              <a:t>pres</a:t>
            </a:r>
            <a:r>
              <a:rPr lang="en-US" dirty="0"/>
              <a:t> receives ambassadors and other public ministers.</a:t>
            </a:r>
          </a:p>
          <a:p>
            <a:pPr marL="457200" indent="-457200">
              <a:buFont typeface="+mj-lt"/>
              <a:buAutoNum type="arabicPeriod"/>
            </a:pPr>
            <a:endParaRPr lang="en-US" dirty="0"/>
          </a:p>
          <a:p>
            <a:pPr lvl="1">
              <a:buFont typeface="Wingdings" panose="05000000000000000000" pitchFamily="2" charset="2"/>
              <a:buChar char="v"/>
            </a:pPr>
            <a:r>
              <a:rPr lang="en-US" sz="1200" b="1" dirty="0"/>
              <a:t>Tariq Aziz, top aide to Saddam Hussein</a:t>
            </a:r>
          </a:p>
          <a:p>
            <a:pPr>
              <a:buFont typeface="Wingdings" panose="05000000000000000000" pitchFamily="2" charset="2"/>
              <a:buChar char="v"/>
            </a:pPr>
            <a:endParaRPr lang="en-US" dirty="0"/>
          </a:p>
        </p:txBody>
      </p:sp>
      <p:pic>
        <p:nvPicPr>
          <p:cNvPr id="4" name="Picture 3">
            <a:extLst>
              <a:ext uri="{FF2B5EF4-FFF2-40B4-BE49-F238E27FC236}">
                <a16:creationId xmlns:a16="http://schemas.microsoft.com/office/drawing/2014/main" id="{389C244B-02EF-4677-ABEB-75D3DA8DBC37}"/>
              </a:ext>
            </a:extLst>
          </p:cNvPr>
          <p:cNvPicPr>
            <a:picLocks noChangeAspect="1"/>
          </p:cNvPicPr>
          <p:nvPr/>
        </p:nvPicPr>
        <p:blipFill>
          <a:blip r:embed="rId2"/>
          <a:stretch>
            <a:fillRect/>
          </a:stretch>
        </p:blipFill>
        <p:spPr>
          <a:xfrm>
            <a:off x="8123648" y="3741038"/>
            <a:ext cx="4068351" cy="2698673"/>
          </a:xfrm>
          <a:prstGeom prst="rect">
            <a:avLst/>
          </a:prstGeom>
        </p:spPr>
      </p:pic>
    </p:spTree>
    <p:extLst>
      <p:ext uri="{BB962C8B-B14F-4D97-AF65-F5344CB8AC3E}">
        <p14:creationId xmlns:p14="http://schemas.microsoft.com/office/powerpoint/2010/main" val="777798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4" name="Picture 3" descr="A group of people standing around a table&#10;&#10;Description generated with very high confidence">
            <a:extLst>
              <a:ext uri="{FF2B5EF4-FFF2-40B4-BE49-F238E27FC236}">
                <a16:creationId xmlns:a16="http://schemas.microsoft.com/office/drawing/2014/main" id="{5B747B99-1A36-4590-99C7-D5B0EFA488F5}"/>
              </a:ext>
            </a:extLst>
          </p:cNvPr>
          <p:cNvPicPr>
            <a:picLocks noChangeAspect="1"/>
          </p:cNvPicPr>
          <p:nvPr/>
        </p:nvPicPr>
        <p:blipFill rotWithShape="1">
          <a:blip r:embed="rId2"/>
          <a:srcRect t="19767" r="9090" b="11361"/>
          <a:stretch/>
        </p:blipFill>
        <p:spPr>
          <a:xfrm>
            <a:off x="2" y="10"/>
            <a:ext cx="12191695" cy="6857990"/>
          </a:xfrm>
          <a:prstGeom prst="rect">
            <a:avLst/>
          </a:prstGeom>
        </p:spPr>
      </p:pic>
      <p:sp>
        <p:nvSpPr>
          <p:cNvPr id="9" name="Rectangle 8">
            <a:extLst>
              <a:ext uri="{FF2B5EF4-FFF2-40B4-BE49-F238E27FC236}">
                <a16:creationId xmlns:a16="http://schemas.microsoft.com/office/drawing/2014/main" id="{F2AF0D79-4A1A-4F27-B9F0-CF252C4AC91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63675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8E83266B-97F8-4AB9-818F-3A70E8D8580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6385" y="1847088"/>
            <a:ext cx="6813363" cy="0"/>
          </a:xfrm>
          <a:prstGeom prst="line">
            <a:avLst/>
          </a:prstGeom>
          <a:ln>
            <a:solidFill>
              <a:srgbClr val="967958"/>
            </a:solidFill>
          </a:ln>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B79F7E4D-89ED-43E6-8DFB-67E1B9989319}"/>
              </a:ext>
            </a:extLst>
          </p:cNvPr>
          <p:cNvSpPr>
            <a:spLocks noGrp="1"/>
          </p:cNvSpPr>
          <p:nvPr>
            <p:ph type="title"/>
          </p:nvPr>
        </p:nvSpPr>
        <p:spPr>
          <a:xfrm>
            <a:off x="1304017" y="804520"/>
            <a:ext cx="6815731" cy="1049235"/>
          </a:xfrm>
        </p:spPr>
        <p:txBody>
          <a:bodyPr>
            <a:normAutofit/>
          </a:bodyPr>
          <a:lstStyle/>
          <a:p>
            <a:r>
              <a:rPr lang="en-US" dirty="0">
                <a:solidFill>
                  <a:srgbClr val="FFFFFE"/>
                </a:solidFill>
              </a:rPr>
              <a:t>Appointment power</a:t>
            </a:r>
          </a:p>
        </p:txBody>
      </p:sp>
      <p:sp>
        <p:nvSpPr>
          <p:cNvPr id="3" name="Content Placeholder 2">
            <a:extLst>
              <a:ext uri="{FF2B5EF4-FFF2-40B4-BE49-F238E27FC236}">
                <a16:creationId xmlns:a16="http://schemas.microsoft.com/office/drawing/2014/main" id="{E496A5D4-0CF2-49B0-ACE8-E76F2A416E08}"/>
              </a:ext>
            </a:extLst>
          </p:cNvPr>
          <p:cNvSpPr>
            <a:spLocks noGrp="1"/>
          </p:cNvSpPr>
          <p:nvPr>
            <p:ph idx="1"/>
          </p:nvPr>
        </p:nvSpPr>
        <p:spPr>
          <a:xfrm>
            <a:off x="1304017" y="2015733"/>
            <a:ext cx="6815731" cy="4021267"/>
          </a:xfrm>
        </p:spPr>
        <p:txBody>
          <a:bodyPr>
            <a:normAutofit/>
          </a:bodyPr>
          <a:lstStyle/>
          <a:p>
            <a:pPr marL="457200" indent="-457200">
              <a:buClr>
                <a:srgbClr val="967958"/>
              </a:buClr>
              <a:buFont typeface="+mj-lt"/>
              <a:buAutoNum type="arabicPeriod"/>
            </a:pPr>
            <a:r>
              <a:rPr lang="en-US" dirty="0">
                <a:solidFill>
                  <a:srgbClr val="FFFFFE"/>
                </a:solidFill>
              </a:rPr>
              <a:t>The president has the power to appoint all of the following top-ranking officers of the federal government:</a:t>
            </a:r>
          </a:p>
          <a:p>
            <a:pPr marL="800100" lvl="1" indent="-342900">
              <a:buClr>
                <a:srgbClr val="967958"/>
              </a:buClr>
              <a:buFont typeface="+mj-lt"/>
              <a:buAutoNum type="alphaLcPeriod"/>
            </a:pPr>
            <a:r>
              <a:rPr lang="en-US" dirty="0">
                <a:solidFill>
                  <a:srgbClr val="FFFFFE"/>
                </a:solidFill>
              </a:rPr>
              <a:t>Cabinet members and their top aides.</a:t>
            </a:r>
          </a:p>
          <a:p>
            <a:pPr marL="800100" lvl="1" indent="-342900">
              <a:buClr>
                <a:srgbClr val="967958"/>
              </a:buClr>
              <a:buFont typeface="+mj-lt"/>
              <a:buAutoNum type="alphaLcPeriod"/>
            </a:pPr>
            <a:r>
              <a:rPr lang="en-US" dirty="0">
                <a:solidFill>
                  <a:srgbClr val="FFFFFE"/>
                </a:solidFill>
              </a:rPr>
              <a:t>The heads of independent agencies.</a:t>
            </a:r>
          </a:p>
          <a:p>
            <a:pPr marL="800100" lvl="1" indent="-342900">
              <a:buClr>
                <a:srgbClr val="967958"/>
              </a:buClr>
              <a:buFont typeface="+mj-lt"/>
              <a:buAutoNum type="alphaLcPeriod"/>
            </a:pPr>
            <a:r>
              <a:rPr lang="en-US" dirty="0">
                <a:solidFill>
                  <a:srgbClr val="FFFFFE"/>
                </a:solidFill>
              </a:rPr>
              <a:t>Ambassadors and other diplomats.</a:t>
            </a:r>
          </a:p>
          <a:p>
            <a:pPr marL="800100" lvl="1" indent="-342900">
              <a:buClr>
                <a:srgbClr val="967958"/>
              </a:buClr>
              <a:buFont typeface="+mj-lt"/>
              <a:buAutoNum type="alphaLcPeriod"/>
            </a:pPr>
            <a:r>
              <a:rPr lang="en-US" dirty="0">
                <a:solidFill>
                  <a:srgbClr val="FFFFFE"/>
                </a:solidFill>
              </a:rPr>
              <a:t>All federal judges, U.S. marshals, and attorneys.</a:t>
            </a:r>
          </a:p>
        </p:txBody>
      </p:sp>
    </p:spTree>
    <p:extLst>
      <p:ext uri="{BB962C8B-B14F-4D97-AF65-F5344CB8AC3E}">
        <p14:creationId xmlns:p14="http://schemas.microsoft.com/office/powerpoint/2010/main" val="320976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B5663-FF77-4690-92F8-6057CA08598B}"/>
              </a:ext>
            </a:extLst>
          </p:cNvPr>
          <p:cNvSpPr>
            <a:spLocks noGrp="1"/>
          </p:cNvSpPr>
          <p:nvPr>
            <p:ph type="title"/>
          </p:nvPr>
        </p:nvSpPr>
        <p:spPr/>
        <p:txBody>
          <a:bodyPr/>
          <a:lstStyle/>
          <a:p>
            <a:r>
              <a:rPr lang="en-US" dirty="0"/>
              <a:t>Appointment power </a:t>
            </a:r>
          </a:p>
        </p:txBody>
      </p:sp>
      <p:sp>
        <p:nvSpPr>
          <p:cNvPr id="3" name="Content Placeholder 2">
            <a:extLst>
              <a:ext uri="{FF2B5EF4-FFF2-40B4-BE49-F238E27FC236}">
                <a16:creationId xmlns:a16="http://schemas.microsoft.com/office/drawing/2014/main" id="{6D9D76AB-ABDF-44A9-A22E-2341C3D2F9E8}"/>
              </a:ext>
            </a:extLst>
          </p:cNvPr>
          <p:cNvSpPr>
            <a:spLocks noGrp="1"/>
          </p:cNvSpPr>
          <p:nvPr>
            <p:ph idx="1"/>
          </p:nvPr>
        </p:nvSpPr>
        <p:spPr/>
        <p:txBody>
          <a:bodyPr/>
          <a:lstStyle/>
          <a:p>
            <a:pPr marL="457200" indent="-457200">
              <a:buFont typeface="+mj-lt"/>
              <a:buAutoNum type="arabicPeriod"/>
            </a:pPr>
            <a:r>
              <a:rPr lang="en-US" dirty="0"/>
              <a:t>These appointments are all subject to confirmation by a majority of the Senate. </a:t>
            </a:r>
          </a:p>
          <a:p>
            <a:pPr marL="457200" indent="-457200">
              <a:buFont typeface="+mj-lt"/>
              <a:buAutoNum type="arabicPeriod"/>
            </a:pPr>
            <a:r>
              <a:rPr lang="en-US" dirty="0"/>
              <a:t>The POTUS’s appointment power is limited by an unwritten rule known as </a:t>
            </a:r>
            <a:r>
              <a:rPr lang="en-US" sz="2400" b="1" dirty="0"/>
              <a:t>senatorial courtesy.</a:t>
            </a:r>
            <a:r>
              <a:rPr lang="en-US" dirty="0"/>
              <a:t>  According to this custom, the Senate will not approve a presidential appointment opposed by a majority party senator from the state in which the appointee would serve.</a:t>
            </a:r>
          </a:p>
        </p:txBody>
      </p:sp>
      <p:pic>
        <p:nvPicPr>
          <p:cNvPr id="4" name="Picture 3">
            <a:extLst>
              <a:ext uri="{FF2B5EF4-FFF2-40B4-BE49-F238E27FC236}">
                <a16:creationId xmlns:a16="http://schemas.microsoft.com/office/drawing/2014/main" id="{EB4B8536-828B-44C9-936A-B0730827A8CC}"/>
              </a:ext>
            </a:extLst>
          </p:cNvPr>
          <p:cNvPicPr>
            <a:picLocks noChangeAspect="1"/>
          </p:cNvPicPr>
          <p:nvPr/>
        </p:nvPicPr>
        <p:blipFill>
          <a:blip r:embed="rId2"/>
          <a:stretch>
            <a:fillRect/>
          </a:stretch>
        </p:blipFill>
        <p:spPr>
          <a:xfrm>
            <a:off x="6447281" y="3939194"/>
            <a:ext cx="4293140" cy="2508804"/>
          </a:xfrm>
          <a:prstGeom prst="rect">
            <a:avLst/>
          </a:prstGeom>
        </p:spPr>
      </p:pic>
      <p:pic>
        <p:nvPicPr>
          <p:cNvPr id="5" name="Picture 4">
            <a:extLst>
              <a:ext uri="{FF2B5EF4-FFF2-40B4-BE49-F238E27FC236}">
                <a16:creationId xmlns:a16="http://schemas.microsoft.com/office/drawing/2014/main" id="{0DFE5875-238B-4D3C-A744-561585AA3AA8}"/>
              </a:ext>
            </a:extLst>
          </p:cNvPr>
          <p:cNvPicPr>
            <a:picLocks noChangeAspect="1"/>
          </p:cNvPicPr>
          <p:nvPr/>
        </p:nvPicPr>
        <p:blipFill>
          <a:blip r:embed="rId3"/>
          <a:stretch>
            <a:fillRect/>
          </a:stretch>
        </p:blipFill>
        <p:spPr>
          <a:xfrm>
            <a:off x="1932563" y="4250388"/>
            <a:ext cx="3242552" cy="2431913"/>
          </a:xfrm>
          <a:prstGeom prst="rect">
            <a:avLst/>
          </a:prstGeom>
        </p:spPr>
      </p:pic>
    </p:spTree>
    <p:extLst>
      <p:ext uri="{BB962C8B-B14F-4D97-AF65-F5344CB8AC3E}">
        <p14:creationId xmlns:p14="http://schemas.microsoft.com/office/powerpoint/2010/main" val="2766604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95C14-8206-4C69-A4F0-6EA556C572BF}"/>
              </a:ext>
            </a:extLst>
          </p:cNvPr>
          <p:cNvSpPr>
            <a:spLocks noGrp="1"/>
          </p:cNvSpPr>
          <p:nvPr>
            <p:ph type="title"/>
          </p:nvPr>
        </p:nvSpPr>
        <p:spPr/>
        <p:txBody>
          <a:bodyPr/>
          <a:lstStyle/>
          <a:p>
            <a:r>
              <a:rPr lang="en-US" dirty="0"/>
              <a:t>Removal power</a:t>
            </a:r>
          </a:p>
        </p:txBody>
      </p:sp>
      <p:sp>
        <p:nvSpPr>
          <p:cNvPr id="3" name="Content Placeholder 2">
            <a:extLst>
              <a:ext uri="{FF2B5EF4-FFF2-40B4-BE49-F238E27FC236}">
                <a16:creationId xmlns:a16="http://schemas.microsoft.com/office/drawing/2014/main" id="{2D629D19-8B44-4F72-B81F-73AAE57DD89D}"/>
              </a:ext>
            </a:extLst>
          </p:cNvPr>
          <p:cNvSpPr>
            <a:spLocks noGrp="1"/>
          </p:cNvSpPr>
          <p:nvPr>
            <p:ph idx="1"/>
          </p:nvPr>
        </p:nvSpPr>
        <p:spPr/>
        <p:txBody>
          <a:bodyPr>
            <a:normAutofit fontScale="92500" lnSpcReduction="10000"/>
          </a:bodyPr>
          <a:lstStyle/>
          <a:p>
            <a:pPr marL="457200" indent="-457200">
              <a:buFont typeface="+mj-lt"/>
              <a:buAutoNum type="arabicPeriod"/>
            </a:pPr>
            <a:r>
              <a:rPr lang="en-US" dirty="0"/>
              <a:t>Presidents have the power to dismiss most of the officials he or she appoints.</a:t>
            </a:r>
          </a:p>
          <a:p>
            <a:pPr marL="457200" indent="-457200">
              <a:buFont typeface="+mj-lt"/>
              <a:buAutoNum type="arabicPeriod"/>
            </a:pPr>
            <a:r>
              <a:rPr lang="en-US" dirty="0"/>
              <a:t>It is important to note that the president cannot dismiss federal judges or commissioners of independent regulatory agencies. Examples of Independent Regulatory Agencies:</a:t>
            </a:r>
          </a:p>
          <a:p>
            <a:pPr lvl="2"/>
            <a:r>
              <a:rPr lang="en-US" dirty="0"/>
              <a:t>CIA – Central Intelligence Agency</a:t>
            </a:r>
          </a:p>
          <a:p>
            <a:pPr lvl="2"/>
            <a:r>
              <a:rPr lang="en-US" dirty="0"/>
              <a:t>SSS – Selective Services SystemEPA – Environmental Protection Agency</a:t>
            </a:r>
          </a:p>
          <a:p>
            <a:pPr lvl="2"/>
            <a:r>
              <a:rPr lang="en-US" dirty="0"/>
              <a:t>FEC – Federal Elections Commission</a:t>
            </a:r>
          </a:p>
          <a:p>
            <a:pPr lvl="2"/>
            <a:r>
              <a:rPr lang="en-US" dirty="0"/>
              <a:t>FCC – Federal Communications Commission</a:t>
            </a:r>
          </a:p>
          <a:p>
            <a:pPr lvl="2"/>
            <a:r>
              <a:rPr lang="en-US" dirty="0"/>
              <a:t>Federal Reserve Board</a:t>
            </a:r>
          </a:p>
          <a:p>
            <a:pPr lvl="2"/>
            <a:r>
              <a:rPr lang="en-US" dirty="0"/>
              <a:t>NASA</a:t>
            </a:r>
          </a:p>
          <a:p>
            <a:pPr lvl="2"/>
            <a:r>
              <a:rPr lang="en-US" dirty="0"/>
              <a:t>SSS – Selective Services System</a:t>
            </a:r>
          </a:p>
        </p:txBody>
      </p:sp>
      <p:pic>
        <p:nvPicPr>
          <p:cNvPr id="4" name="Picture 3">
            <a:extLst>
              <a:ext uri="{FF2B5EF4-FFF2-40B4-BE49-F238E27FC236}">
                <a16:creationId xmlns:a16="http://schemas.microsoft.com/office/drawing/2014/main" id="{1D646131-7791-4196-A217-49B9A1B2436B}"/>
              </a:ext>
            </a:extLst>
          </p:cNvPr>
          <p:cNvPicPr>
            <a:picLocks noChangeAspect="1"/>
          </p:cNvPicPr>
          <p:nvPr/>
        </p:nvPicPr>
        <p:blipFill>
          <a:blip r:embed="rId2"/>
          <a:stretch>
            <a:fillRect/>
          </a:stretch>
        </p:blipFill>
        <p:spPr>
          <a:xfrm>
            <a:off x="8403007" y="3588872"/>
            <a:ext cx="3513375" cy="2830749"/>
          </a:xfrm>
          <a:prstGeom prst="rect">
            <a:avLst/>
          </a:prstGeom>
        </p:spPr>
      </p:pic>
    </p:spTree>
    <p:extLst>
      <p:ext uri="{BB962C8B-B14F-4D97-AF65-F5344CB8AC3E}">
        <p14:creationId xmlns:p14="http://schemas.microsoft.com/office/powerpoint/2010/main" val="671638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870151-9189-4C3A-8379-EF3D95827A0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group of people posing for the camera&#10;&#10;Description generated with very high confidence">
            <a:extLst>
              <a:ext uri="{FF2B5EF4-FFF2-40B4-BE49-F238E27FC236}">
                <a16:creationId xmlns:a16="http://schemas.microsoft.com/office/drawing/2014/main" id="{38BB475C-2FC6-4DDB-8989-3941BC400680}"/>
              </a:ext>
            </a:extLst>
          </p:cNvPr>
          <p:cNvPicPr>
            <a:picLocks noChangeAspect="1"/>
          </p:cNvPicPr>
          <p:nvPr/>
        </p:nvPicPr>
        <p:blipFill rotWithShape="1">
          <a:blip r:embed="rId2">
            <a:alphaModFix amt="50000"/>
            <a:extLst/>
          </a:blip>
          <a:srcRect l="5096" r="7350"/>
          <a:stretch/>
        </p:blipFill>
        <p:spPr>
          <a:xfrm>
            <a:off x="305" y="10"/>
            <a:ext cx="12191695" cy="6857990"/>
          </a:xfrm>
          <a:prstGeom prst="rect">
            <a:avLst/>
          </a:prstGeom>
        </p:spPr>
      </p:pic>
      <p:sp>
        <p:nvSpPr>
          <p:cNvPr id="11" name="Footer Placeholder 6">
            <a:extLst>
              <a:ext uri="{FF2B5EF4-FFF2-40B4-BE49-F238E27FC236}">
                <a16:creationId xmlns:a16="http://schemas.microsoft.com/office/drawing/2014/main" id="{6A862265-5CA3-4C40-8582-7534C3B03C2A}"/>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3" name="Slide Number Placeholder 7">
            <a:extLst>
              <a:ext uri="{FF2B5EF4-FFF2-40B4-BE49-F238E27FC236}">
                <a16:creationId xmlns:a16="http://schemas.microsoft.com/office/drawing/2014/main" id="{123EA69C-102A-4DD0-9547-05DCD271D159}"/>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5" name="Rectangle 14">
            <a:extLst>
              <a:ext uri="{FF2B5EF4-FFF2-40B4-BE49-F238E27FC236}">
                <a16:creationId xmlns:a16="http://schemas.microsoft.com/office/drawing/2014/main" id="{600EF80B-0391-4082-9AF5-F15B091B4CE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7" name="Date Placeholder 1">
            <a:extLst>
              <a:ext uri="{FF2B5EF4-FFF2-40B4-BE49-F238E27FC236}">
                <a16:creationId xmlns:a16="http://schemas.microsoft.com/office/drawing/2014/main" id="{3FBF03E8-C602-4192-9C52-F84B29FDCC88}"/>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cxnSp>
        <p:nvCxnSpPr>
          <p:cNvPr id="19" name="Straight Connector 18">
            <a:extLst>
              <a:ext uri="{FF2B5EF4-FFF2-40B4-BE49-F238E27FC236}">
                <a16:creationId xmlns:a16="http://schemas.microsoft.com/office/drawing/2014/main" id="{D33AC32D-5F44-45F7-A0BD-7C11A86BED5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269CE12-1226-4E2F-AD0F-152624888AAA}"/>
              </a:ext>
            </a:extLst>
          </p:cNvPr>
          <p:cNvSpPr>
            <a:spLocks noGrp="1"/>
          </p:cNvSpPr>
          <p:nvPr>
            <p:ph type="title"/>
          </p:nvPr>
        </p:nvSpPr>
        <p:spPr>
          <a:xfrm>
            <a:off x="1130271" y="1193800"/>
            <a:ext cx="3193050" cy="4699000"/>
          </a:xfrm>
        </p:spPr>
        <p:txBody>
          <a:bodyPr anchor="ctr">
            <a:normAutofit/>
          </a:bodyPr>
          <a:lstStyle/>
          <a:p>
            <a:r>
              <a:rPr lang="en-US" dirty="0"/>
              <a:t>The cabinet</a:t>
            </a:r>
          </a:p>
        </p:txBody>
      </p:sp>
      <p:sp>
        <p:nvSpPr>
          <p:cNvPr id="3" name="Content Placeholder 2">
            <a:extLst>
              <a:ext uri="{FF2B5EF4-FFF2-40B4-BE49-F238E27FC236}">
                <a16:creationId xmlns:a16="http://schemas.microsoft.com/office/drawing/2014/main" id="{7F0D4791-A173-4149-8AD0-EC4658657A1C}"/>
              </a:ext>
            </a:extLst>
          </p:cNvPr>
          <p:cNvSpPr>
            <a:spLocks noGrp="1"/>
          </p:cNvSpPr>
          <p:nvPr>
            <p:ph idx="1"/>
          </p:nvPr>
        </p:nvSpPr>
        <p:spPr>
          <a:xfrm>
            <a:off x="4976636" y="1193800"/>
            <a:ext cx="6085091" cy="4699000"/>
          </a:xfrm>
        </p:spPr>
        <p:txBody>
          <a:bodyPr anchor="ctr">
            <a:normAutofit/>
          </a:bodyPr>
          <a:lstStyle/>
          <a:p>
            <a:pPr marL="457200" indent="-457200">
              <a:lnSpc>
                <a:spcPct val="110000"/>
              </a:lnSpc>
              <a:buFont typeface="+mj-lt"/>
              <a:buAutoNum type="arabicPeriod"/>
            </a:pPr>
            <a:r>
              <a:rPr lang="en-US" sz="1500" dirty="0"/>
              <a:t>The cabinet currently includes 14 executive department heads and the attorney general.  These 15 executive departments employ nearly two-thirds of the federal government’s civilian employees.</a:t>
            </a:r>
          </a:p>
          <a:p>
            <a:pPr marL="457200" indent="-457200">
              <a:lnSpc>
                <a:spcPct val="110000"/>
              </a:lnSpc>
              <a:buFont typeface="+mj-lt"/>
              <a:buAutoNum type="arabicPeriod"/>
            </a:pPr>
            <a:r>
              <a:rPr lang="en-US" sz="1500" dirty="0"/>
              <a:t>Cabinet members often have divided loyalties.  Their loyalty to the president can be undermined by loyalty to the institutional goals of their own department (GROW).</a:t>
            </a:r>
          </a:p>
          <a:p>
            <a:pPr marL="457200" indent="-457200">
              <a:lnSpc>
                <a:spcPct val="110000"/>
              </a:lnSpc>
              <a:buFont typeface="+mj-lt"/>
              <a:buAutoNum type="arabicPeriod"/>
            </a:pPr>
            <a:r>
              <a:rPr lang="en-US" sz="1500" dirty="0"/>
              <a:t>The following factors explain why presidents often experience difficulty in controlling cabinet departments.</a:t>
            </a:r>
          </a:p>
          <a:p>
            <a:pPr lvl="1">
              <a:lnSpc>
                <a:spcPct val="110000"/>
              </a:lnSpc>
            </a:pPr>
            <a:r>
              <a:rPr lang="en-US" sz="1500" dirty="0"/>
              <a:t>Interest groups often form close ties with cabinet departments.</a:t>
            </a:r>
          </a:p>
          <a:p>
            <a:pPr lvl="1">
              <a:lnSpc>
                <a:spcPct val="110000"/>
              </a:lnSpc>
            </a:pPr>
            <a:r>
              <a:rPr lang="en-US" sz="1500" dirty="0"/>
              <a:t>The careers of many civil servants extend beyond a single presidential administration.  As a result, they develop a strong loyalty to their department.</a:t>
            </a:r>
          </a:p>
          <a:p>
            <a:pPr lvl="1">
              <a:lnSpc>
                <a:spcPct val="110000"/>
              </a:lnSpc>
            </a:pPr>
            <a:r>
              <a:rPr lang="en-US" sz="1500" dirty="0"/>
              <a:t>Congress competes with the POTUS for influence over cabinet departments.</a:t>
            </a:r>
          </a:p>
        </p:txBody>
      </p:sp>
    </p:spTree>
    <p:extLst>
      <p:ext uri="{BB962C8B-B14F-4D97-AF65-F5344CB8AC3E}">
        <p14:creationId xmlns:p14="http://schemas.microsoft.com/office/powerpoint/2010/main" val="45216946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2C6F198E-F7A1-4125-910D-641C0C2A76D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35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1">
            <a:extLst>
              <a:ext uri="{FF2B5EF4-FFF2-40B4-BE49-F238E27FC236}">
                <a16:creationId xmlns:a16="http://schemas.microsoft.com/office/drawing/2014/main" id="{907C3A25-D9A7-4F2D-B44C-FA8EB24C7AF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66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75EBA6E1-155C-4C31-8D8B-00463BA5588C}"/>
              </a:ext>
            </a:extLst>
          </p:cNvPr>
          <p:cNvPicPr>
            <a:picLocks noChangeAspect="1"/>
          </p:cNvPicPr>
          <p:nvPr/>
        </p:nvPicPr>
        <p:blipFill>
          <a:blip r:embed="rId2"/>
          <a:stretch>
            <a:fillRect/>
          </a:stretch>
        </p:blipFill>
        <p:spPr>
          <a:xfrm>
            <a:off x="4082306" y="1128098"/>
            <a:ext cx="4034754" cy="4598011"/>
          </a:xfrm>
          <a:prstGeom prst="rect">
            <a:avLst/>
          </a:prstGeom>
        </p:spPr>
      </p:pic>
      <p:sp>
        <p:nvSpPr>
          <p:cNvPr id="14" name="Rectangle 13">
            <a:extLst>
              <a:ext uri="{FF2B5EF4-FFF2-40B4-BE49-F238E27FC236}">
                <a16:creationId xmlns:a16="http://schemas.microsoft.com/office/drawing/2014/main" id="{18E8515E-B8C8-482A-A9B5-CE57BC080AA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3970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6DEAB-30E6-4CB2-B330-70EB7DF23858}"/>
              </a:ext>
            </a:extLst>
          </p:cNvPr>
          <p:cNvSpPr>
            <a:spLocks noGrp="1"/>
          </p:cNvSpPr>
          <p:nvPr>
            <p:ph type="title"/>
          </p:nvPr>
        </p:nvSpPr>
        <p:spPr>
          <a:xfrm>
            <a:off x="1451579" y="804519"/>
            <a:ext cx="9603275" cy="1049235"/>
          </a:xfrm>
        </p:spPr>
        <p:txBody>
          <a:bodyPr>
            <a:normAutofit/>
          </a:bodyPr>
          <a:lstStyle/>
          <a:p>
            <a:r>
              <a:rPr lang="en-US" dirty="0"/>
              <a:t>The Executive office of the president (Eop)</a:t>
            </a:r>
          </a:p>
        </p:txBody>
      </p:sp>
      <p:sp>
        <p:nvSpPr>
          <p:cNvPr id="3" name="Content Placeholder 2">
            <a:extLst>
              <a:ext uri="{FF2B5EF4-FFF2-40B4-BE49-F238E27FC236}">
                <a16:creationId xmlns:a16="http://schemas.microsoft.com/office/drawing/2014/main" id="{AC07617E-3394-42E1-8E64-E1B345793FBE}"/>
              </a:ext>
            </a:extLst>
          </p:cNvPr>
          <p:cNvSpPr>
            <a:spLocks noGrp="1"/>
          </p:cNvSpPr>
          <p:nvPr>
            <p:ph idx="1"/>
          </p:nvPr>
        </p:nvSpPr>
        <p:spPr>
          <a:xfrm>
            <a:off x="1451579" y="2015732"/>
            <a:ext cx="9603275" cy="3450613"/>
          </a:xfrm>
        </p:spPr>
        <p:txBody>
          <a:bodyPr>
            <a:normAutofit/>
          </a:bodyPr>
          <a:lstStyle/>
          <a:p>
            <a:pPr marL="457200" indent="-457200">
              <a:lnSpc>
                <a:spcPct val="110000"/>
              </a:lnSpc>
              <a:buFont typeface="+mj-lt"/>
              <a:buAutoNum type="arabicPeriod"/>
            </a:pPr>
            <a:r>
              <a:rPr lang="en-US" sz="1500" dirty="0"/>
              <a:t>The Office of Management and Budget (OMB)</a:t>
            </a:r>
          </a:p>
          <a:p>
            <a:pPr marL="914400" lvl="1" indent="-457200">
              <a:lnSpc>
                <a:spcPct val="110000"/>
              </a:lnSpc>
              <a:buFont typeface="+mj-lt"/>
              <a:buAutoNum type="arabicPeriod"/>
            </a:pPr>
            <a:r>
              <a:rPr lang="en-US" sz="1500" dirty="0"/>
              <a:t>The OMB is the largest office with the Executive Office of the President.  It includes a staff of over 500 career officials.</a:t>
            </a:r>
          </a:p>
          <a:p>
            <a:pPr marL="914400" lvl="1" indent="-457200">
              <a:lnSpc>
                <a:spcPct val="110000"/>
              </a:lnSpc>
              <a:buFont typeface="+mj-lt"/>
              <a:buAutoNum type="arabicPeriod"/>
            </a:pPr>
            <a:r>
              <a:rPr lang="en-US" sz="1500" dirty="0"/>
              <a:t>The OMB’s primary responsibility is to assist the POTUS in overseeing he preparation of the federal budget</a:t>
            </a:r>
          </a:p>
          <a:p>
            <a:pPr marL="457200" indent="-457200">
              <a:lnSpc>
                <a:spcPct val="110000"/>
              </a:lnSpc>
              <a:buFont typeface="+mj-lt"/>
              <a:buAutoNum type="arabicPeriod"/>
            </a:pPr>
            <a:r>
              <a:rPr lang="en-US" sz="1500" dirty="0"/>
              <a:t>The National Security Council (NSC)</a:t>
            </a:r>
          </a:p>
          <a:p>
            <a:pPr marL="914400" lvl="1" indent="-457200">
              <a:lnSpc>
                <a:spcPct val="110000"/>
              </a:lnSpc>
              <a:buFont typeface="+mj-lt"/>
              <a:buAutoNum type="arabicPeriod"/>
            </a:pPr>
            <a:r>
              <a:rPr lang="en-US" sz="1500" dirty="0"/>
              <a:t>The NSC is composed of the president’s principal foreign and military advisers.  It includes the VP, secretary of state, secretary of the treasury, sec of defense, national security advisor, and others</a:t>
            </a:r>
          </a:p>
          <a:p>
            <a:pPr marL="914400" lvl="1" indent="-457200">
              <a:lnSpc>
                <a:spcPct val="110000"/>
              </a:lnSpc>
              <a:buFont typeface="+mj-lt"/>
              <a:buAutoNum type="arabicPeriod"/>
            </a:pPr>
            <a:r>
              <a:rPr lang="en-US" sz="1500" dirty="0"/>
              <a:t>The NSC’s principal function is to advise and assist the president on national security and foreign policies.</a:t>
            </a:r>
          </a:p>
          <a:p>
            <a:pPr marL="914400" lvl="1" indent="-457200">
              <a:lnSpc>
                <a:spcPct val="110000"/>
              </a:lnSpc>
              <a:buFont typeface="+mj-lt"/>
              <a:buAutoNum type="arabicPeriod"/>
            </a:pPr>
            <a:r>
              <a:rPr lang="en-US" sz="1500" dirty="0"/>
              <a:t>The Council of Economic Advisors (CEA)</a:t>
            </a:r>
          </a:p>
          <a:p>
            <a:pPr marL="1371600" lvl="2" indent="-457200">
              <a:lnSpc>
                <a:spcPct val="110000"/>
              </a:lnSpc>
              <a:buFont typeface="+mj-lt"/>
              <a:buAutoNum type="arabicPeriod"/>
            </a:pPr>
            <a:r>
              <a:rPr lang="en-US" sz="1500" dirty="0"/>
              <a:t>Is a group of three leading economists who advise the POTUS on economic policy.  Prepares annual Economic Report.</a:t>
            </a:r>
          </a:p>
        </p:txBody>
      </p:sp>
    </p:spTree>
    <p:extLst>
      <p:ext uri="{BB962C8B-B14F-4D97-AF65-F5344CB8AC3E}">
        <p14:creationId xmlns:p14="http://schemas.microsoft.com/office/powerpoint/2010/main" val="205156879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553A3-1B21-4DAB-854D-8EDA6D1A7D37}"/>
              </a:ext>
            </a:extLst>
          </p:cNvPr>
          <p:cNvSpPr>
            <a:spLocks noGrp="1"/>
          </p:cNvSpPr>
          <p:nvPr>
            <p:ph type="title"/>
          </p:nvPr>
        </p:nvSpPr>
        <p:spPr/>
        <p:txBody>
          <a:bodyPr/>
          <a:lstStyle/>
          <a:p>
            <a:r>
              <a:rPr lang="en-US" dirty="0"/>
              <a:t>The White house staff</a:t>
            </a:r>
          </a:p>
        </p:txBody>
      </p:sp>
      <p:sp>
        <p:nvSpPr>
          <p:cNvPr id="3" name="Content Placeholder 2">
            <a:extLst>
              <a:ext uri="{FF2B5EF4-FFF2-40B4-BE49-F238E27FC236}">
                <a16:creationId xmlns:a16="http://schemas.microsoft.com/office/drawing/2014/main" id="{77AAACAF-CA8B-4396-927D-5BA027A705D8}"/>
              </a:ext>
            </a:extLst>
          </p:cNvPr>
          <p:cNvSpPr>
            <a:spLocks noGrp="1"/>
          </p:cNvSpPr>
          <p:nvPr>
            <p:ph idx="1"/>
          </p:nvPr>
        </p:nvSpPr>
        <p:spPr/>
        <p:txBody>
          <a:bodyPr/>
          <a:lstStyle/>
          <a:p>
            <a:pPr marL="457200" indent="-457200">
              <a:buFont typeface="+mj-lt"/>
              <a:buAutoNum type="arabicPeriod"/>
            </a:pPr>
            <a:r>
              <a:rPr lang="en-US" dirty="0"/>
              <a:t>The White House staff includes key presidential aides such as the chief of staff and the press secretary.</a:t>
            </a:r>
          </a:p>
          <a:p>
            <a:pPr marL="457200" indent="-457200">
              <a:buFont typeface="+mj-lt"/>
              <a:buAutoNum type="arabicPeriod"/>
            </a:pPr>
            <a:r>
              <a:rPr lang="en-US" dirty="0"/>
              <a:t>The chief of staff is the highest-ranking member of the EOP.  The chief of staff’s duties include selecting and supervising key White House staff and managing the flow of people and info. into the Oval office.</a:t>
            </a:r>
          </a:p>
          <a:p>
            <a:pPr marL="457200" indent="-457200">
              <a:buFont typeface="+mj-lt"/>
              <a:buAutoNum type="arabicPeriod"/>
            </a:pPr>
            <a:r>
              <a:rPr lang="en-US" dirty="0"/>
              <a:t>Must be personally loyal to the president (or you’re FIRED!)</a:t>
            </a:r>
          </a:p>
          <a:p>
            <a:pPr marL="457200" indent="-457200">
              <a:buFont typeface="+mj-lt"/>
              <a:buAutoNum type="arabicPeriod"/>
            </a:pPr>
            <a:r>
              <a:rPr lang="en-US" dirty="0"/>
              <a:t>WHS primary responsibility is to provide the POTUS with policy options and analysis.</a:t>
            </a:r>
          </a:p>
        </p:txBody>
      </p:sp>
    </p:spTree>
    <p:extLst>
      <p:ext uri="{BB962C8B-B14F-4D97-AF65-F5344CB8AC3E}">
        <p14:creationId xmlns:p14="http://schemas.microsoft.com/office/powerpoint/2010/main" val="357089716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2813</TotalTime>
  <Words>1315</Words>
  <Application>Microsoft Office PowerPoint</Application>
  <PresentationFormat>Widescreen</PresentationFormat>
  <Paragraphs>103</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Gill Sans MT</vt:lpstr>
      <vt:lpstr>Wingdings</vt:lpstr>
      <vt:lpstr>Gallery</vt:lpstr>
      <vt:lpstr>The Presidency</vt:lpstr>
      <vt:lpstr>The President as chief executive  </vt:lpstr>
      <vt:lpstr>Appointment power</vt:lpstr>
      <vt:lpstr>Appointment power </vt:lpstr>
      <vt:lpstr>Removal power</vt:lpstr>
      <vt:lpstr>The cabinet</vt:lpstr>
      <vt:lpstr>PowerPoint Presentation</vt:lpstr>
      <vt:lpstr>The Executive office of the president (Eop)</vt:lpstr>
      <vt:lpstr>The White house staff</vt:lpstr>
      <vt:lpstr>PowerPoint Presentation</vt:lpstr>
      <vt:lpstr>The president as chief legislator</vt:lpstr>
      <vt:lpstr>Legislative powers</vt:lpstr>
      <vt:lpstr>Veto power</vt:lpstr>
      <vt:lpstr>Using the veto</vt:lpstr>
      <vt:lpstr>The line-item veto</vt:lpstr>
      <vt:lpstr>Working with congress</vt:lpstr>
      <vt:lpstr>PowerPoint Presentation</vt:lpstr>
      <vt:lpstr>PowerPoint Presentation</vt:lpstr>
      <vt:lpstr>PowerPoint Presentation</vt:lpstr>
      <vt:lpstr>PowerPoint Presentation</vt:lpstr>
      <vt:lpstr>Divided government</vt:lpstr>
      <vt:lpstr>How presidents attempt to overcome divided government</vt:lpstr>
      <vt:lpstr>The president and national security</vt:lpstr>
      <vt:lpstr>Formal constitutional powers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Presidency</dc:title>
  <dc:creator>BRZEZINSKI, DAVID</dc:creator>
  <cp:lastModifiedBy>BRZEZINSKI, DAVID</cp:lastModifiedBy>
  <cp:revision>16</cp:revision>
  <dcterms:created xsi:type="dcterms:W3CDTF">2018-02-26T12:49:47Z</dcterms:created>
  <dcterms:modified xsi:type="dcterms:W3CDTF">2018-02-28T11:43:25Z</dcterms:modified>
</cp:coreProperties>
</file>